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handoutMasterIdLst>
    <p:handoutMasterId r:id="rId23"/>
  </p:handoutMasterIdLst>
  <p:sldIdLst>
    <p:sldId id="256" r:id="rId2"/>
    <p:sldId id="277" r:id="rId3"/>
    <p:sldId id="258" r:id="rId4"/>
    <p:sldId id="259" r:id="rId5"/>
    <p:sldId id="261" r:id="rId6"/>
    <p:sldId id="279" r:id="rId7"/>
    <p:sldId id="257" r:id="rId8"/>
    <p:sldId id="263" r:id="rId9"/>
    <p:sldId id="265" r:id="rId10"/>
    <p:sldId id="266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8" r:id="rId20"/>
    <p:sldId id="267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3300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899" autoAdjust="0"/>
  </p:normalViewPr>
  <p:slideViewPr>
    <p:cSldViewPr>
      <p:cViewPr varScale="1">
        <p:scale>
          <a:sx n="78" d="100"/>
          <a:sy n="78" d="100"/>
        </p:scale>
        <p:origin x="160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C0A4B60-1398-4758-B51C-3C028582CA84}" type="datetimeFigureOut">
              <a:rPr lang="en-GB"/>
              <a:pPr>
                <a:defRPr/>
              </a:pPr>
              <a:t>29/09/2020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A941A02-FF63-4B56-B629-274BEA0DFA3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780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9F5755B-57E6-43DB-8B17-39D58A0B47AE}" type="datetimeFigureOut">
              <a:rPr lang="en-US"/>
              <a:pPr>
                <a:defRPr/>
              </a:pPr>
              <a:t>9/29/2020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E398124-58BA-48B9-B1F8-73D0AE79426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5789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DF0F23-DAE4-422E-8725-281E1D83F7A1}" type="datetimeFigureOut">
              <a:rPr lang="en-GB"/>
              <a:pPr>
                <a:defRPr/>
              </a:pPr>
              <a:t>29/09/2020</a:t>
            </a:fld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8E12F3-80F7-4789-8944-9B4C0E86799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349EFF-5E81-4D9C-833E-01CCBEF7CBFD}" type="datetimeFigureOut">
              <a:rPr lang="en-GB"/>
              <a:pPr>
                <a:defRPr/>
              </a:pPr>
              <a:t>29/09/2020</a:t>
            </a:fld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12A53-8F93-4A47-9093-85E52482012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79F4-6D50-44AA-9E91-FACA96F1D50C}" type="datetimeFigureOut">
              <a:rPr lang="en-GB"/>
              <a:pPr>
                <a:defRPr/>
              </a:pPr>
              <a:t>29/09/2020</a:t>
            </a:fld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3ED45C-37B9-456A-99F3-E99A154775C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9D7B75-73E5-47A7-B85A-B1C4DB89B8E0}" type="datetimeFigureOut">
              <a:rPr lang="en-GB"/>
              <a:pPr>
                <a:defRPr/>
              </a:pPr>
              <a:t>29/09/2020</a:t>
            </a:fld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625D4C-DCBC-4980-9788-BAD0E205133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0DCCA4-D9CB-4201-A916-629875213491}" type="datetimeFigureOut">
              <a:rPr lang="en-GB"/>
              <a:pPr>
                <a:defRPr/>
              </a:pPr>
              <a:t>29/09/2020</a:t>
            </a:fld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86973A-D491-421D-9836-4E66EF2F35E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DD90A3-3FBA-4277-A7A2-144A0849E7AA}" type="datetimeFigureOut">
              <a:rPr lang="en-GB"/>
              <a:pPr>
                <a:defRPr/>
              </a:pPr>
              <a:t>29/09/2020</a:t>
            </a:fld>
            <a:endParaRPr lang="en-GB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209B0D-C56C-4FF3-B501-A14D147E5C3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8E5AD-C030-42A0-9D95-8CD8DE07E13D}" type="datetimeFigureOut">
              <a:rPr lang="en-GB"/>
              <a:pPr>
                <a:defRPr/>
              </a:pPr>
              <a:t>29/09/2020</a:t>
            </a:fld>
            <a:endParaRPr lang="en-GB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623FF9-6EFE-4769-8064-7DFDA268C2B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89A845-8292-41CD-A1E8-C3437E28EC95}" type="datetimeFigureOut">
              <a:rPr lang="en-GB"/>
              <a:pPr>
                <a:defRPr/>
              </a:pPr>
              <a:t>29/09/2020</a:t>
            </a:fld>
            <a:endParaRPr lang="en-GB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7FDC33-82C9-4DFB-9CFA-B92853E02D2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6FAA92-FD32-4680-9AD4-CB867002529E}" type="datetimeFigureOut">
              <a:rPr lang="en-GB"/>
              <a:pPr>
                <a:defRPr/>
              </a:pPr>
              <a:t>29/09/2020</a:t>
            </a:fld>
            <a:endParaRPr lang="en-GB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AD608-53F1-4E8F-AAB4-2B4FC811567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B6CADC-D97E-4198-A35B-513848A0F2BC}" type="datetimeFigureOut">
              <a:rPr lang="en-GB"/>
              <a:pPr>
                <a:defRPr/>
              </a:pPr>
              <a:t>29/09/2020</a:t>
            </a:fld>
            <a:endParaRPr lang="en-GB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045777-A6FA-450C-9F10-F4FA10C1CEA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CA4383-6739-4D71-AB91-84BB48ABD5A6}" type="datetimeFigureOut">
              <a:rPr lang="en-GB"/>
              <a:pPr>
                <a:defRPr/>
              </a:pPr>
              <a:t>29/09/2020</a:t>
            </a:fld>
            <a:endParaRPr lang="en-GB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4F102C-F386-422F-B0C3-0D6B017725B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EF830F2-C345-4DD7-B50C-6FA9B86B450A}" type="datetimeFigureOut">
              <a:rPr lang="en-GB"/>
              <a:pPr>
                <a:defRPr/>
              </a:pPr>
              <a:t>29/09/2020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9A2A4C0-EFD1-48DD-9871-1575B1561F2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pic>
        <p:nvPicPr>
          <p:cNvPr id="1034" name="Picture 2" descr="Generalidentity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159625" y="0"/>
            <a:ext cx="1984375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5" r:id="rId9"/>
    <p:sldLayoutId id="2147483693" r:id="rId10"/>
    <p:sldLayoutId id="214748369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4290"/>
            <a:ext cx="7851648" cy="1857388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GB" sz="4800" dirty="0">
                <a:solidFill>
                  <a:schemeClr val="tx2"/>
                </a:solidFill>
                <a:effectLst/>
              </a:rPr>
              <a:t>Protection Across the Lifespan</a:t>
            </a:r>
            <a:br>
              <a:rPr lang="en-GB" sz="4400" dirty="0">
                <a:solidFill>
                  <a:schemeClr val="accent1"/>
                </a:solidFill>
                <a:effectLst/>
              </a:rPr>
            </a:br>
            <a:endParaRPr lang="en-GB" sz="4400" i="1" dirty="0">
              <a:solidFill>
                <a:schemeClr val="accent1"/>
              </a:solidFill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714488"/>
            <a:ext cx="7854950" cy="4714908"/>
          </a:xfrm>
        </p:spPr>
        <p:txBody>
          <a:bodyPr>
            <a:normAutofit fontScale="92500"/>
          </a:bodyPr>
          <a:lstStyle/>
          <a:p>
            <a:pPr marR="0" algn="ctr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GB" sz="4000" b="1" dirty="0">
                <a:solidFill>
                  <a:schemeClr val="tx2"/>
                </a:solidFill>
                <a:latin typeface="+mj-lt"/>
              </a:rPr>
              <a:t>Brigid Daniel</a:t>
            </a:r>
          </a:p>
          <a:p>
            <a:pPr marR="0" algn="ctr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GB" sz="3000" dirty="0">
                <a:solidFill>
                  <a:schemeClr val="tx2"/>
                </a:solidFill>
                <a:latin typeface="+mj-lt"/>
              </a:rPr>
              <a:t>Professor of Social Work</a:t>
            </a:r>
          </a:p>
          <a:p>
            <a:pPr marR="0" algn="ctr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GB" sz="3000" dirty="0">
                <a:solidFill>
                  <a:schemeClr val="tx2"/>
                </a:solidFill>
                <a:latin typeface="+mj-lt"/>
              </a:rPr>
              <a:t>University of Stirling</a:t>
            </a:r>
          </a:p>
          <a:p>
            <a:pPr marR="0" algn="ctr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GB" sz="3200" dirty="0">
                <a:solidFill>
                  <a:schemeClr val="tx2"/>
                </a:solidFill>
                <a:latin typeface="+mj-lt"/>
              </a:rPr>
              <a:t>thanks to </a:t>
            </a:r>
            <a:r>
              <a:rPr lang="en-GB" sz="2800" b="1" dirty="0">
                <a:solidFill>
                  <a:schemeClr val="tx2"/>
                </a:solidFill>
                <a:latin typeface="+mj-lt"/>
              </a:rPr>
              <a:t>Professor Alison Bowes, </a:t>
            </a:r>
            <a:r>
              <a:rPr lang="en-GB" sz="2800" dirty="0">
                <a:solidFill>
                  <a:schemeClr val="tx2"/>
                </a:solidFill>
                <a:latin typeface="+mj-lt"/>
              </a:rPr>
              <a:t>and </a:t>
            </a:r>
            <a:r>
              <a:rPr lang="en-GB" sz="2800" b="1" dirty="0">
                <a:solidFill>
                  <a:schemeClr val="tx2"/>
                </a:solidFill>
                <a:latin typeface="+mj-lt"/>
              </a:rPr>
              <a:t>Kathryn MacKay </a:t>
            </a:r>
            <a:r>
              <a:rPr lang="en-GB" sz="2800" dirty="0">
                <a:solidFill>
                  <a:schemeClr val="tx2"/>
                </a:solidFill>
                <a:latin typeface="+mj-lt"/>
              </a:rPr>
              <a:t>University of Stirling</a:t>
            </a:r>
            <a:r>
              <a:rPr lang="en-GB" dirty="0">
                <a:solidFill>
                  <a:schemeClr val="tx2"/>
                </a:solidFill>
                <a:latin typeface="+mj-lt"/>
              </a:rPr>
              <a:t> </a:t>
            </a:r>
          </a:p>
          <a:p>
            <a:pPr marR="0" algn="ctr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GB" dirty="0">
                <a:solidFill>
                  <a:schemeClr val="tx2"/>
                </a:solidFill>
                <a:latin typeface="+mj-lt"/>
              </a:rPr>
              <a:t>&amp; </a:t>
            </a:r>
          </a:p>
          <a:p>
            <a:pPr marR="0" algn="ctr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GB" sz="2800" b="1" dirty="0">
                <a:solidFill>
                  <a:schemeClr val="tx2"/>
                </a:solidFill>
                <a:latin typeface="+mj-lt"/>
              </a:rPr>
              <a:t>ESRC</a:t>
            </a:r>
            <a:r>
              <a:rPr lang="en-GB" sz="2800" dirty="0">
                <a:solidFill>
                  <a:schemeClr val="tx2"/>
                </a:solidFill>
                <a:latin typeface="+mj-lt"/>
              </a:rPr>
              <a:t> – funders of the seminar series </a:t>
            </a:r>
          </a:p>
          <a:p>
            <a:pPr algn="ctr"/>
            <a:r>
              <a:rPr lang="en-GB" sz="2400" dirty="0">
                <a:solidFill>
                  <a:schemeClr val="tx2"/>
                </a:solidFill>
              </a:rPr>
              <a:t>See also: Daniel, B. And Bowes, A. (2011) ‘Re-thinking harm and abuse: insights from a lifespan perspective.’ </a:t>
            </a:r>
            <a:r>
              <a:rPr lang="en-GB" sz="2400" i="1" dirty="0">
                <a:solidFill>
                  <a:schemeClr val="tx2"/>
                </a:solidFill>
              </a:rPr>
              <a:t>BJSW</a:t>
            </a:r>
            <a:r>
              <a:rPr lang="en-GB" sz="2400" dirty="0">
                <a:solidFill>
                  <a:schemeClr val="tx2"/>
                </a:solidFill>
              </a:rPr>
              <a:t> 41(5), 820-836</a:t>
            </a:r>
            <a:endParaRPr lang="en-US" sz="2400" dirty="0">
              <a:solidFill>
                <a:schemeClr val="tx2"/>
              </a:solidFill>
            </a:endParaRPr>
          </a:p>
          <a:p>
            <a:pPr marR="0" algn="ctr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GB" sz="2800" b="1" dirty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nature of the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1421829"/>
          </a:xfrm>
        </p:spPr>
        <p:txBody>
          <a:bodyPr/>
          <a:lstStyle/>
          <a:p>
            <a:r>
              <a:rPr lang="en-GB" sz="2800" dirty="0"/>
              <a:t>Rejection of the role of victim (resistance / resilience).</a:t>
            </a:r>
          </a:p>
          <a:p>
            <a:r>
              <a:rPr lang="en-GB" sz="2800" dirty="0"/>
              <a:t>Relationships and interactions.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609600" y="34290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0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The nature of the response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609600" y="4786322"/>
            <a:ext cx="8229600" cy="142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Need</a:t>
            </a:r>
            <a:r>
              <a:rPr kumimoji="0" lang="en-GB" sz="2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for a ‘victim’ and a ‘perpetrator’.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tabLst/>
              <a:defRPr/>
            </a:pPr>
            <a:r>
              <a:rPr lang="en-GB" sz="2800" baseline="0" dirty="0">
                <a:latin typeface="+mn-lt"/>
              </a:rPr>
              <a:t>Service categories</a:t>
            </a:r>
            <a:r>
              <a:rPr lang="en-GB" sz="2800" dirty="0">
                <a:latin typeface="+mn-lt"/>
              </a:rPr>
              <a:t> are unhelpful.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tabLst/>
              <a:defRPr/>
            </a:pPr>
            <a:endParaRPr kumimoji="0" lang="en-GB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tabLst/>
              <a:defRPr/>
            </a:pPr>
            <a:endParaRPr kumimoji="0" lang="en-GB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Explicit or implicit rejection of the role of victim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163"/>
            <a:ext cx="8401080" cy="4389437"/>
          </a:xfrm>
        </p:spPr>
        <p:txBody>
          <a:bodyPr/>
          <a:lstStyle/>
          <a:p>
            <a:r>
              <a:rPr lang="en-GB" sz="2800" dirty="0"/>
              <a:t>“I’d never really thought of myself as a victim of domestic abuse . . . I don’t feel like a victim, </a:t>
            </a:r>
            <a:r>
              <a:rPr lang="en-GB" sz="2800" dirty="0" err="1"/>
              <a:t>cos</a:t>
            </a:r>
            <a:r>
              <a:rPr lang="en-GB" sz="2800" dirty="0"/>
              <a:t> I think victim is a very passive, allowing it to happen, although at the time I was, in that relationship. So it might be the right term for that, but it almost suggests you can’t do anything about it.” (Donovan and Hester, 2011, p.285).</a:t>
            </a:r>
          </a:p>
          <a:p>
            <a:endParaRPr lang="en-GB" sz="2800" dirty="0"/>
          </a:p>
          <a:p>
            <a:r>
              <a:rPr lang="en-GB" sz="2800" dirty="0"/>
              <a:t>Adolescents involved in prostitution saw themselves as survivors not victims </a:t>
            </a:r>
            <a:r>
              <a:rPr lang="en-GB" sz="2400" dirty="0"/>
              <a:t>(Williams, 2011).</a:t>
            </a:r>
            <a:endParaRPr lang="en-GB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500726"/>
          </a:xfrm>
        </p:spPr>
        <p:txBody>
          <a:bodyPr/>
          <a:lstStyle/>
          <a:p>
            <a:r>
              <a:rPr lang="en-GB" sz="2800" dirty="0"/>
              <a:t>Older people with dementia in a locked ward showed resistance to abusive care (Kelly, 2011).</a:t>
            </a:r>
          </a:p>
          <a:p>
            <a:pPr>
              <a:buNone/>
            </a:pPr>
            <a:endParaRPr lang="en-GB" sz="2800" dirty="0"/>
          </a:p>
          <a:p>
            <a:r>
              <a:rPr lang="en-GB" sz="2800" dirty="0"/>
              <a:t>“. . . the successful navigation of being deaf in a world which faces them with countless daily hassles and that may commonly deny, disable or exclude them, is a key definition of resilience. For such successful navigation to occur, a range of protective resources and repertoires of skills developed through challenging experiences of risk and responsibility have to be promoted” (Young </a:t>
            </a:r>
            <a:r>
              <a:rPr lang="en-GB" sz="2800" i="1" dirty="0"/>
              <a:t>et al. </a:t>
            </a:r>
            <a:r>
              <a:rPr lang="en-GB" sz="2800" dirty="0"/>
              <a:t>2008, p. 52).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143000"/>
          </a:xfrm>
        </p:spPr>
        <p:txBody>
          <a:bodyPr/>
          <a:lstStyle/>
          <a:p>
            <a:r>
              <a:rPr lang="en-GB" dirty="0"/>
              <a:t>Relationships and interactions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3051"/>
            <a:ext cx="8229600" cy="4954302"/>
          </a:xfrm>
        </p:spPr>
        <p:txBody>
          <a:bodyPr/>
          <a:lstStyle/>
          <a:p>
            <a:r>
              <a:rPr lang="en-GB" sz="2800" dirty="0"/>
              <a:t>Evidence on adult protection demonstrates the complexity of relationships and extent of inter-dependence (Hogg </a:t>
            </a:r>
            <a:r>
              <a:rPr lang="en-GB" sz="2800" i="1" dirty="0"/>
              <a:t>et al.</a:t>
            </a:r>
            <a:r>
              <a:rPr lang="en-GB" sz="2800" dirty="0"/>
              <a:t>2009</a:t>
            </a:r>
            <a:r>
              <a:rPr lang="en-GB" sz="2800" i="1" dirty="0"/>
              <a:t>)</a:t>
            </a:r>
            <a:r>
              <a:rPr lang="en-GB" sz="2800" dirty="0"/>
              <a:t>.</a:t>
            </a:r>
          </a:p>
          <a:p>
            <a:r>
              <a:rPr lang="en-GB" sz="2800" dirty="0"/>
              <a:t>Evidence on domestic abuse in same-sex relationships highlights role of love: “. . . the nice side of her outweighed the ugly side of her’”(Donovan and Hester, 2011).</a:t>
            </a:r>
          </a:p>
          <a:p>
            <a:r>
              <a:rPr lang="en-GB" sz="2800" dirty="0"/>
              <a:t>Theory is fragmented </a:t>
            </a:r>
            <a:r>
              <a:rPr lang="en-GB" sz="2800" dirty="0" err="1"/>
              <a:t>e.g</a:t>
            </a:r>
            <a:r>
              <a:rPr lang="en-GB" sz="2800" dirty="0"/>
              <a:t> attachment theory (child abuse), feminist theory (domestic abuse), caregiver strain (elder abuse), 3-selves (dementia).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Need for a victim and perpetrator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565671"/>
          </a:xfrm>
        </p:spPr>
        <p:txBody>
          <a:bodyPr/>
          <a:lstStyle/>
          <a:p>
            <a:r>
              <a:rPr lang="en-GB" sz="2800" dirty="0"/>
              <a:t>“. . . this victim label may do them a great disservice in the long run because the portrayal of the weak, ‘innocent’, helpless victim is directly challenged by the teen the police or a would-be service provider encounters . . ..Instead of a sad-eyed victim, they confront a strong, wilful, survivor who looks and acts quite differently from the victims portrayed in the media” </a:t>
            </a:r>
          </a:p>
          <a:p>
            <a:pPr algn="r">
              <a:buNone/>
            </a:pPr>
            <a:r>
              <a:rPr lang="en-GB" dirty="0"/>
              <a:t>(Williams, 2011, p.251).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POVA list is binary - can’t be ‘partly unsuitable’ (Stevens and </a:t>
            </a:r>
            <a:r>
              <a:rPr lang="en-GB" sz="2800" dirty="0" err="1"/>
              <a:t>Manthorpe</a:t>
            </a:r>
            <a:r>
              <a:rPr lang="en-GB" sz="2800" dirty="0"/>
              <a:t>, 2007).</a:t>
            </a:r>
          </a:p>
          <a:p>
            <a:endParaRPr lang="en-GB" sz="2800" dirty="0"/>
          </a:p>
          <a:p>
            <a:r>
              <a:rPr lang="en-GB" sz="2800" dirty="0"/>
              <a:t>Child contact with fathers after separation due to domestic violence, system can not really contain the idea of a man who is a partly ‘good’ and partly ‘bad’ father (Holt, 2011).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143000"/>
          </a:xfrm>
        </p:spPr>
        <p:txBody>
          <a:bodyPr/>
          <a:lstStyle/>
          <a:p>
            <a:r>
              <a:rPr lang="en-GB" dirty="0"/>
              <a:t>Service categories are unhelpful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Deaf children need to be ‘diagnosed’ to receive specialist services (Young et al. 2008).</a:t>
            </a:r>
          </a:p>
          <a:p>
            <a:r>
              <a:rPr lang="en-GB" sz="2800" dirty="0"/>
              <a:t>Inverted commas may be used in a case file to denote that an adult has ‘learning difficulties’ and to facilitate a protective response (Hogg et al. 2009);</a:t>
            </a:r>
          </a:p>
          <a:p>
            <a:r>
              <a:rPr lang="en-GB" sz="2800" dirty="0"/>
              <a:t>Intervention in child abuse depends on defining sufficiently serious harm (</a:t>
            </a:r>
            <a:r>
              <a:rPr lang="en-GB" sz="2800" dirty="0" err="1"/>
              <a:t>Lockyer</a:t>
            </a:r>
            <a:r>
              <a:rPr lang="en-GB" sz="2800" dirty="0"/>
              <a:t>, forthcoming).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/>
              <a:t>When people don’t fit a box services struggle to respond: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Domestic abuse in same-sex relationships (Donovan and Hester, 2010). </a:t>
            </a:r>
          </a:p>
          <a:p>
            <a:r>
              <a:rPr lang="en-GB" sz="2800" dirty="0"/>
              <a:t>Teenagers engaged in prostitution (Williams, 2011).</a:t>
            </a:r>
          </a:p>
          <a:p>
            <a:r>
              <a:rPr lang="en-GB" sz="2800" dirty="0"/>
              <a:t>Domestic abuse in older age.</a:t>
            </a:r>
          </a:p>
          <a:p>
            <a:r>
              <a:rPr lang="en-GB" sz="2800" dirty="0"/>
              <a:t>Older people  of ethnic minority experiencing abuse (</a:t>
            </a:r>
            <a:r>
              <a:rPr lang="en-GB" sz="2800" dirty="0" err="1"/>
              <a:t>Manthorpe</a:t>
            </a:r>
            <a:r>
              <a:rPr lang="en-GB" sz="2800" dirty="0"/>
              <a:t> and Bowes, 2010).</a:t>
            </a:r>
            <a:r>
              <a:rPr lang="en-GB" dirty="0"/>
              <a:t>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/>
              <a:t>When people occupy more than one box services struggle: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Disabled child -&gt; disabled adult.</a:t>
            </a:r>
          </a:p>
          <a:p>
            <a:r>
              <a:rPr lang="en-GB" sz="2800" dirty="0"/>
              <a:t>Young disabled people with early onset dementia.</a:t>
            </a:r>
          </a:p>
          <a:p>
            <a:r>
              <a:rPr lang="en-GB" sz="2800" dirty="0"/>
              <a:t>Older person – domestic and / or elder abuse.</a:t>
            </a:r>
          </a:p>
          <a:p>
            <a:r>
              <a:rPr lang="en-GB" sz="2800" dirty="0"/>
              <a:t>Hester’s ‘three-planet’ model (2011) –</a:t>
            </a:r>
          </a:p>
          <a:p>
            <a:pPr marL="850900" lvl="1" indent="-457200">
              <a:buFont typeface="+mj-lt"/>
              <a:buAutoNum type="arabicPeriod"/>
            </a:pPr>
            <a:r>
              <a:rPr lang="en-GB" sz="2800" dirty="0"/>
              <a:t>child contact </a:t>
            </a:r>
          </a:p>
          <a:p>
            <a:pPr marL="850900" lvl="1" indent="-457200">
              <a:buFont typeface="+mj-lt"/>
              <a:buAutoNum type="arabicPeriod"/>
            </a:pPr>
            <a:r>
              <a:rPr lang="en-GB" sz="2800" dirty="0"/>
              <a:t>child protection</a:t>
            </a:r>
          </a:p>
          <a:p>
            <a:pPr marL="850900" lvl="1" indent="-457200">
              <a:buFont typeface="+mj-lt"/>
              <a:buAutoNum type="arabicPeriod"/>
            </a:pPr>
            <a:r>
              <a:rPr lang="en-GB" sz="2800" dirty="0"/>
              <a:t>criminal justice.</a:t>
            </a:r>
          </a:p>
          <a:p>
            <a:pPr marL="484187" indent="-457200"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Generic /specialist divisions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Back in 1973 Vickery argued that there will always be a need to divide tasks into ‘manageable packages’ but that this division should not be based upon– </a:t>
            </a:r>
          </a:p>
          <a:p>
            <a:pPr lvl="1"/>
            <a:r>
              <a:rPr lang="en-GB" sz="2800" dirty="0"/>
              <a:t> ‘administrative convenience’ but should consider</a:t>
            </a:r>
          </a:p>
          <a:p>
            <a:pPr lvl="1"/>
            <a:r>
              <a:rPr lang="en-GB" sz="2800" dirty="0"/>
              <a:t>‘spheres of knowledge and skill’ that are required.</a:t>
            </a:r>
          </a:p>
        </p:txBody>
      </p:sp>
    </p:spTree>
    <p:extLst>
      <p:ext uri="{BB962C8B-B14F-4D97-AF65-F5344CB8AC3E}">
        <p14:creationId xmlns:p14="http://schemas.microsoft.com/office/powerpoint/2010/main" val="4204817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143000"/>
          </a:xfrm>
        </p:spPr>
        <p:txBody>
          <a:bodyPr/>
          <a:lstStyle/>
          <a:p>
            <a:r>
              <a:rPr lang="en-GB" dirty="0"/>
              <a:t>Lifespan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786345"/>
          </a:xfrm>
        </p:spPr>
        <p:txBody>
          <a:bodyPr/>
          <a:lstStyle/>
          <a:p>
            <a:r>
              <a:rPr lang="en-GB" dirty="0"/>
              <a:t>Alerts us to continuities of experience – domestic abuse that morphs into elder abuse;  disabled child neglected becoming a neglected adult etc;</a:t>
            </a:r>
          </a:p>
          <a:p>
            <a:r>
              <a:rPr lang="en-GB" dirty="0"/>
              <a:t>which contrasts with the discontinuities of service provision where people may be passed from one system to the next; </a:t>
            </a:r>
          </a:p>
          <a:p>
            <a:r>
              <a:rPr lang="en-GB" dirty="0"/>
              <a:t>reminds us about the capacity for life-long development  - </a:t>
            </a:r>
          </a:p>
          <a:p>
            <a:pPr lvl="1"/>
            <a:r>
              <a:rPr lang="en-GB" dirty="0"/>
              <a:t>impact at </a:t>
            </a:r>
            <a:r>
              <a:rPr lang="en-GB" i="1" dirty="0"/>
              <a:t>any</a:t>
            </a:r>
            <a:r>
              <a:rPr lang="en-GB" dirty="0"/>
              <a:t> age of abuse upon developmental processes</a:t>
            </a:r>
          </a:p>
          <a:p>
            <a:pPr lvl="1"/>
            <a:r>
              <a:rPr lang="en-GB" dirty="0"/>
              <a:t>opportunity for growth at </a:t>
            </a:r>
            <a:r>
              <a:rPr lang="en-GB" i="1" dirty="0"/>
              <a:t>any</a:t>
            </a:r>
            <a:r>
              <a:rPr lang="en-GB" dirty="0"/>
              <a:t> </a:t>
            </a:r>
            <a:r>
              <a:rPr lang="en-GB"/>
              <a:t>age and stage</a:t>
            </a:r>
            <a:r>
              <a:rPr lang="en-GB" dirty="0"/>
              <a:t>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143000"/>
          </a:xfrm>
        </p:spPr>
        <p:txBody>
          <a:bodyPr/>
          <a:lstStyle/>
          <a:p>
            <a:r>
              <a:rPr lang="en-GB" dirty="0"/>
              <a:t>So what?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4488"/>
            <a:ext cx="8258204" cy="4857784"/>
          </a:xfrm>
        </p:spPr>
        <p:txBody>
          <a:bodyPr/>
          <a:lstStyle/>
          <a:p>
            <a:r>
              <a:rPr lang="en-GB" sz="2400" dirty="0"/>
              <a:t>Validates the experience of practitioners who are constantly tussling with grey areas.</a:t>
            </a:r>
          </a:p>
          <a:p>
            <a:r>
              <a:rPr lang="en-GB" sz="2400" dirty="0"/>
              <a:t>Theory and research need to cross-fertilise - strategic structures are merging –</a:t>
            </a:r>
            <a:r>
              <a:rPr lang="en-GB" sz="2400" dirty="0" err="1"/>
              <a:t>e.g</a:t>
            </a:r>
            <a:r>
              <a:rPr lang="en-GB" sz="2400" dirty="0"/>
              <a:t>  people protection committees.</a:t>
            </a:r>
          </a:p>
          <a:p>
            <a:r>
              <a:rPr lang="en-GB" sz="2400" dirty="0"/>
              <a:t>Helps with developing nuanced approaches to personalisation -  removing boxes c.f. ‘manageable packages’  and ‘administrative convenience’ (Vickery, </a:t>
            </a:r>
            <a:r>
              <a:rPr lang="en-GB" sz="2400" dirty="0">
                <a:solidFill>
                  <a:srgbClr val="FF0000"/>
                </a:solidFill>
              </a:rPr>
              <a:t>1973</a:t>
            </a:r>
            <a:r>
              <a:rPr lang="en-GB" sz="2400" dirty="0"/>
              <a:t>).</a:t>
            </a:r>
          </a:p>
          <a:p>
            <a:r>
              <a:rPr lang="en-GB" sz="2400" dirty="0"/>
              <a:t>Reminds us not to overlook people’s self-protection activities (resistance and resilience).</a:t>
            </a:r>
          </a:p>
          <a:p>
            <a:r>
              <a:rPr lang="en-GB" sz="2400" dirty="0"/>
              <a:t>Equalities legislation is harmonising – does protective legislation need also to harmonise?</a:t>
            </a:r>
          </a:p>
          <a:p>
            <a:endParaRPr lang="en-GB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200" dirty="0"/>
              <a:t>People are subject to many different types of harm as a result of the actions of other people - </a:t>
            </a:r>
          </a:p>
          <a:p>
            <a:pPr lvl="1"/>
            <a:r>
              <a:rPr lang="en-GB" sz="3200" dirty="0"/>
              <a:t>at any stage of the lifespan</a:t>
            </a:r>
          </a:p>
          <a:p>
            <a:pPr lvl="1"/>
            <a:r>
              <a:rPr lang="en-GB" sz="3200" dirty="0"/>
              <a:t>experiencing a range of factors that can be seen to elevate the risk of harm.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747713"/>
            <a:ext cx="8501122" cy="5753121"/>
          </a:xfrm>
        </p:spPr>
        <p:txBody>
          <a:bodyPr/>
          <a:lstStyle/>
          <a:p>
            <a:r>
              <a:rPr lang="en-GB" sz="2800" dirty="0"/>
              <a:t>Civil state protective response has developed in distinct strands:</a:t>
            </a:r>
          </a:p>
          <a:p>
            <a:pPr lvl="1"/>
            <a:r>
              <a:rPr lang="en-GB" dirty="0"/>
              <a:t>linked with, but separate from, criminal proceedings,</a:t>
            </a:r>
          </a:p>
          <a:p>
            <a:pPr lvl="1"/>
            <a:r>
              <a:rPr lang="en-GB" dirty="0"/>
              <a:t>constructed around </a:t>
            </a:r>
            <a:r>
              <a:rPr lang="en-GB" dirty="0">
                <a:solidFill>
                  <a:srgbClr val="FF0000"/>
                </a:solidFill>
              </a:rPr>
              <a:t>categories</a:t>
            </a:r>
            <a:r>
              <a:rPr lang="en-GB" dirty="0"/>
              <a:t> of people who are considered to be at elevated risk of harm. </a:t>
            </a:r>
          </a:p>
          <a:p>
            <a:r>
              <a:rPr lang="en-GB" sz="2800" i="1" dirty="0">
                <a:solidFill>
                  <a:srgbClr val="FF0000"/>
                </a:solidFill>
              </a:rPr>
              <a:t>Children</a:t>
            </a:r>
            <a:r>
              <a:rPr lang="en-GB" sz="2800" dirty="0"/>
              <a:t> viewed as inherently vulnerable - ‘child abuse’ constructed as a distinct concept  -&gt; specific ‘child protection’ legislation. </a:t>
            </a:r>
          </a:p>
          <a:p>
            <a:r>
              <a:rPr lang="en-GB" sz="2800" i="1" dirty="0">
                <a:solidFill>
                  <a:srgbClr val="FF0000"/>
                </a:solidFill>
              </a:rPr>
              <a:t>Disabled</a:t>
            </a:r>
            <a:r>
              <a:rPr lang="en-GB" sz="2800" dirty="0"/>
              <a:t> adults constructed as at elevated risk of harm -&gt; specific ‘adult support and protection’ legislation.</a:t>
            </a:r>
          </a:p>
          <a:p>
            <a:r>
              <a:rPr lang="en-GB" sz="2800" i="1" dirty="0">
                <a:solidFill>
                  <a:srgbClr val="FF0000"/>
                </a:solidFill>
              </a:rPr>
              <a:t>Women? </a:t>
            </a:r>
            <a:r>
              <a:rPr lang="en-GB" sz="2800" dirty="0"/>
              <a:t>Domestic abuse - policies and criminal law.</a:t>
            </a:r>
            <a:endParaRPr lang="en-GB" sz="2800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Research and theory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Empirical studies of state protective activities tend to match the specific categories and are in separate strands.</a:t>
            </a:r>
          </a:p>
          <a:p>
            <a:r>
              <a:rPr lang="en-GB" sz="2800" dirty="0"/>
              <a:t>Research on causes of harm are also often in different, parallel strands with different theoretical foundations.</a:t>
            </a:r>
          </a:p>
          <a:p>
            <a:r>
              <a:rPr lang="en-GB" sz="2800" dirty="0"/>
              <a:t>But research on harm and abuse also challenges the concept of parallel strands. 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Integration &lt;-&gt; Disintegration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Integration of health and social care offers opportunities for more holistic practice in some ways – but</a:t>
            </a:r>
          </a:p>
          <a:p>
            <a:r>
              <a:rPr lang="en-GB" dirty="0"/>
              <a:t>Is there a danger of increasing divisions between other parts of the system – </a:t>
            </a:r>
            <a:r>
              <a:rPr lang="en-GB" dirty="0" err="1"/>
              <a:t>eg</a:t>
            </a:r>
            <a:r>
              <a:rPr lang="en-GB" dirty="0"/>
              <a:t> adult / child services?</a:t>
            </a:r>
          </a:p>
          <a:p>
            <a:r>
              <a:rPr lang="en-GB" dirty="0"/>
              <a:t>Growth of models of ‘people protection’</a:t>
            </a:r>
          </a:p>
          <a:p>
            <a:r>
              <a:rPr lang="en-GB" dirty="0"/>
              <a:t>Potential for lifespan models – </a:t>
            </a:r>
            <a:r>
              <a:rPr lang="en-GB" dirty="0" err="1"/>
              <a:t>e.g</a:t>
            </a:r>
            <a:r>
              <a:rPr lang="en-GB" dirty="0"/>
              <a:t> Getting it right for every </a:t>
            </a:r>
            <a:r>
              <a:rPr lang="en-GB" i="1" dirty="0"/>
              <a:t>citizen</a:t>
            </a:r>
          </a:p>
        </p:txBody>
      </p:sp>
    </p:spTree>
    <p:extLst>
      <p:ext uri="{BB962C8B-B14F-4D97-AF65-F5344CB8AC3E}">
        <p14:creationId xmlns:p14="http://schemas.microsoft.com/office/powerpoint/2010/main" val="1400227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795456"/>
          </a:xfrm>
        </p:spPr>
        <p:txBody>
          <a:bodyPr/>
          <a:lstStyle/>
          <a:p>
            <a:r>
              <a:rPr lang="en-GB" sz="4400" dirty="0"/>
              <a:t>Interrogating ‘harm’ and ‘abuse’:</a:t>
            </a:r>
            <a:br>
              <a:rPr lang="en-GB" sz="4400" dirty="0"/>
            </a:br>
            <a:r>
              <a:rPr lang="en-US" sz="4400" dirty="0"/>
              <a:t>protection and citizenship across the lifespan</a:t>
            </a:r>
            <a:endParaRPr lang="en-GB" sz="44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714620"/>
            <a:ext cx="8229600" cy="360998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The nature of the problem: i.e. current understandings about elevated risk of harm and abuse associated with different ages and groups seen as ‘vulnerable’.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The most effective response: i.e. existing evidence about the most effective protective response at individual, family, community and state levels across the lifespan.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652448"/>
          </a:xfrm>
        </p:spPr>
        <p:txBody>
          <a:bodyPr/>
          <a:lstStyle/>
          <a:p>
            <a:r>
              <a:rPr lang="en-GB" dirty="0"/>
              <a:t>The nature of the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1612"/>
            <a:ext cx="8329642" cy="4857783"/>
          </a:xfrm>
        </p:spPr>
        <p:txBody>
          <a:bodyPr/>
          <a:lstStyle/>
          <a:p>
            <a:r>
              <a:rPr lang="en-GB" sz="2800" dirty="0"/>
              <a:t>Children experiencing abuse.</a:t>
            </a:r>
          </a:p>
          <a:p>
            <a:r>
              <a:rPr lang="en-GB" sz="2800" dirty="0"/>
              <a:t>Teenagers earning a living by prostitution.</a:t>
            </a:r>
          </a:p>
          <a:p>
            <a:r>
              <a:rPr lang="en-GB" sz="2800" dirty="0"/>
              <a:t>People experiencing domestic abuse, including from same-sex partners.</a:t>
            </a:r>
          </a:p>
          <a:p>
            <a:r>
              <a:rPr lang="en-GB" sz="2800" dirty="0"/>
              <a:t>Children in households where there is domestic abuse.</a:t>
            </a:r>
          </a:p>
          <a:p>
            <a:r>
              <a:rPr lang="en-GB" sz="2800" dirty="0"/>
              <a:t>Deaf children experiencing abuse.</a:t>
            </a:r>
          </a:p>
          <a:p>
            <a:r>
              <a:rPr lang="en-GB" sz="2800" dirty="0"/>
              <a:t>Older BME women experiencing domestic abuse.</a:t>
            </a:r>
          </a:p>
          <a:p>
            <a:r>
              <a:rPr lang="en-GB" sz="2800" dirty="0"/>
              <a:t>Older people with dementia experiencing institutional abuse.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143000"/>
          </a:xfrm>
        </p:spPr>
        <p:txBody>
          <a:bodyPr/>
          <a:lstStyle/>
          <a:p>
            <a:r>
              <a:rPr lang="en-GB" dirty="0"/>
              <a:t>The nature of the response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857784"/>
          </a:xfrm>
        </p:spPr>
        <p:txBody>
          <a:bodyPr/>
          <a:lstStyle/>
          <a:p>
            <a:r>
              <a:rPr lang="en-GB" sz="2800" dirty="0"/>
              <a:t>Barring people from working in social care.</a:t>
            </a:r>
          </a:p>
          <a:p>
            <a:r>
              <a:rPr lang="en-GB" sz="2800" dirty="0"/>
              <a:t>Mental health legislation – protecting from self and others.</a:t>
            </a:r>
          </a:p>
          <a:p>
            <a:r>
              <a:rPr lang="en-GB" sz="2800" dirty="0"/>
              <a:t>Interactions between child protection activity and child custody decisions.</a:t>
            </a:r>
          </a:p>
          <a:p>
            <a:r>
              <a:rPr lang="en-GB" sz="2800" dirty="0"/>
              <a:t>Early intervention – widening the net.</a:t>
            </a:r>
          </a:p>
          <a:p>
            <a:r>
              <a:rPr lang="en-GB" sz="2800" dirty="0"/>
              <a:t>Adult support and protection – widening the net.</a:t>
            </a:r>
          </a:p>
          <a:p>
            <a:r>
              <a:rPr lang="en-GB" sz="2800" dirty="0"/>
              <a:t>Older people – protection and paternalism.</a:t>
            </a:r>
          </a:p>
          <a:p>
            <a:r>
              <a:rPr lang="en-GB" sz="2800" dirty="0"/>
              <a:t>Children’s participation and children’s citizenship.</a:t>
            </a:r>
          </a:p>
          <a:p>
            <a:r>
              <a:rPr lang="en-GB" sz="2800" dirty="0"/>
              <a:t>Older people and autonomy.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3181</TotalTime>
  <Words>1355</Words>
  <Application>Microsoft Office PowerPoint</Application>
  <PresentationFormat>On-screen Show (4:3)</PresentationFormat>
  <Paragraphs>103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Constantia</vt:lpstr>
      <vt:lpstr>Wingdings 2</vt:lpstr>
      <vt:lpstr>Flow</vt:lpstr>
      <vt:lpstr>Protection Across the Lifespan </vt:lpstr>
      <vt:lpstr>Lifespan approach</vt:lpstr>
      <vt:lpstr>Overview</vt:lpstr>
      <vt:lpstr>PowerPoint Presentation</vt:lpstr>
      <vt:lpstr>Research and theory</vt:lpstr>
      <vt:lpstr>Integration &lt;-&gt; Disintegration</vt:lpstr>
      <vt:lpstr>Interrogating ‘harm’ and ‘abuse’: protection and citizenship across the lifespan</vt:lpstr>
      <vt:lpstr>The nature of the problem</vt:lpstr>
      <vt:lpstr>The nature of the response</vt:lpstr>
      <vt:lpstr>The nature of the problem</vt:lpstr>
      <vt:lpstr>Explicit or implicit rejection of the role of victim</vt:lpstr>
      <vt:lpstr>PowerPoint Presentation</vt:lpstr>
      <vt:lpstr>Relationships and interactions</vt:lpstr>
      <vt:lpstr>Need for a victim and perpetrator</vt:lpstr>
      <vt:lpstr>PowerPoint Presentation</vt:lpstr>
      <vt:lpstr>Service categories are unhelpful</vt:lpstr>
      <vt:lpstr>When people don’t fit a box services struggle to respond:</vt:lpstr>
      <vt:lpstr>When people occupy more than one box services struggle:</vt:lpstr>
      <vt:lpstr>Generic /specialist divisions</vt:lpstr>
      <vt:lpstr>So what?</vt:lpstr>
    </vt:vector>
  </TitlesOfParts>
  <Company>University of Stirling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bmd3</dc:creator>
  <cp:lastModifiedBy>Kate Finlay</cp:lastModifiedBy>
  <cp:revision>80</cp:revision>
  <dcterms:created xsi:type="dcterms:W3CDTF">2012-02-17T14:28:34Z</dcterms:created>
  <dcterms:modified xsi:type="dcterms:W3CDTF">2020-09-29T11:42:52Z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-1586676547</vt:i4>
  </property>
  <property fmtid="{D5CDD505-2E9C-101B-9397-08002B2CF9AE}" pid="3" name="_NewReviewCycle">
    <vt:lpwstr/>
  </property>
  <property fmtid="{D5CDD505-2E9C-101B-9397-08002B2CF9AE}" pid="4" name="_EmailSubject">
    <vt:lpwstr>FV Public Protection Conference- Brigid Daniels Presentation</vt:lpwstr>
  </property>
  <property fmtid="{D5CDD505-2E9C-101B-9397-08002B2CF9AE}" pid="5" name="_AuthorEmail">
    <vt:lpwstr>evelyn.kennedy@falkirk.gov.uk</vt:lpwstr>
  </property>
  <property fmtid="{D5CDD505-2E9C-101B-9397-08002B2CF9AE}" pid="6" name="_AuthorEmailDisplayName">
    <vt:lpwstr>Kennedy, Evelyn</vt:lpwstr>
  </property>
</Properties>
</file>