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7" r:id="rId3"/>
    <p:sldId id="258" r:id="rId4"/>
    <p:sldId id="259" r:id="rId5"/>
    <p:sldId id="261" r:id="rId6"/>
    <p:sldId id="279" r:id="rId7"/>
    <p:sldId id="257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  <p:sldId id="26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99" autoAdjust="0"/>
  </p:normalViewPr>
  <p:slideViewPr>
    <p:cSldViewPr>
      <p:cViewPr varScale="1">
        <p:scale>
          <a:sx n="78" d="100"/>
          <a:sy n="78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0A4B60-1398-4758-B51C-3C028582CA84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941A02-FF63-4B56-B629-274BEA0DFA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8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F5755B-57E6-43DB-8B17-39D58A0B47AE}" type="datetimeFigureOut">
              <a:rPr lang="en-US"/>
              <a:pPr>
                <a:defRPr/>
              </a:pPr>
              <a:t>9/29/2020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398124-58BA-48B9-B1F8-73D0AE7942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78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F23-DAE4-422E-8725-281E1D83F7A1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12F3-80F7-4789-8944-9B4C0E8679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49EFF-5E81-4D9C-833E-01CCBEF7CBFD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12A53-8F93-4A47-9093-85E5248201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79F4-6D50-44AA-9E91-FACA96F1D50C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D45C-37B9-456A-99F3-E99A154775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D7B75-73E5-47A7-B85A-B1C4DB89B8E0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5D4C-DCBC-4980-9788-BAD0E20513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DCCA4-D9CB-4201-A916-629875213491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973A-D491-421D-9836-4E66EF2F35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D90A3-3FBA-4277-A7A2-144A0849E7AA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09B0D-C56C-4FF3-B501-A14D147E5C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8E5AD-C030-42A0-9D95-8CD8DE07E13D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23FF9-6EFE-4769-8064-7DFDA268C2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A845-8292-41CD-A1E8-C3437E28EC95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FDC33-82C9-4DFB-9CFA-B92853E0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FAA92-FD32-4680-9AD4-CB867002529E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D608-53F1-4E8F-AAB4-2B4FC81156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6CADC-D97E-4198-A35B-513848A0F2BC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45777-A6FA-450C-9F10-F4FA10C1CE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4383-6739-4D71-AB91-84BB48ABD5A6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102C-F386-422F-B0C3-0D6B01772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F830F2-C345-4DD7-B50C-6FA9B86B450A}" type="datetimeFigureOut">
              <a:rPr lang="en-GB"/>
              <a:pPr>
                <a:defRPr/>
              </a:pPr>
              <a:t>29/09/2020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A2A4C0-EFD1-48DD-9871-1575B1561F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4" name="Picture 2" descr="Generalidentit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59625" y="0"/>
            <a:ext cx="1984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8573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800" dirty="0">
                <a:solidFill>
                  <a:schemeClr val="tx2"/>
                </a:solidFill>
                <a:effectLst/>
              </a:rPr>
              <a:t>Protection Across the Lifespan</a:t>
            </a:r>
            <a:br>
              <a:rPr lang="en-GB" sz="4400" dirty="0">
                <a:solidFill>
                  <a:schemeClr val="accent1"/>
                </a:solidFill>
                <a:effectLst/>
              </a:rPr>
            </a:br>
            <a:endParaRPr lang="en-GB" sz="4400" i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950" cy="4714908"/>
          </a:xfrm>
        </p:spPr>
        <p:txBody>
          <a:bodyPr>
            <a:normAutofit fontScale="92500"/>
          </a:bodyPr>
          <a:lstStyle/>
          <a:p>
            <a:pPr marR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000" b="1" dirty="0">
                <a:solidFill>
                  <a:schemeClr val="tx2"/>
                </a:solidFill>
                <a:latin typeface="+mj-lt"/>
              </a:rPr>
              <a:t>Brigid Daniel</a:t>
            </a:r>
          </a:p>
          <a:p>
            <a:pPr marR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000" dirty="0">
                <a:solidFill>
                  <a:schemeClr val="tx2"/>
                </a:solidFill>
                <a:latin typeface="+mj-lt"/>
              </a:rPr>
              <a:t>Professor of Social Work</a:t>
            </a:r>
          </a:p>
          <a:p>
            <a:pPr marR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000" dirty="0">
                <a:solidFill>
                  <a:schemeClr val="tx2"/>
                </a:solidFill>
                <a:latin typeface="+mj-lt"/>
              </a:rPr>
              <a:t>University of Stirling</a:t>
            </a:r>
          </a:p>
          <a:p>
            <a:pPr marR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200" dirty="0">
                <a:solidFill>
                  <a:schemeClr val="tx2"/>
                </a:solidFill>
                <a:latin typeface="+mj-lt"/>
              </a:rPr>
              <a:t>thanks to 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Professor Alison Bowes, </a:t>
            </a:r>
            <a:r>
              <a:rPr lang="en-GB" sz="2800" dirty="0">
                <a:solidFill>
                  <a:schemeClr val="tx2"/>
                </a:solidFill>
                <a:latin typeface="+mj-lt"/>
              </a:rPr>
              <a:t>and </a:t>
            </a:r>
            <a:r>
              <a:rPr lang="en-GB" sz="2800" b="1" dirty="0">
                <a:solidFill>
                  <a:schemeClr val="tx2"/>
                </a:solidFill>
                <a:latin typeface="+mj-lt"/>
              </a:rPr>
              <a:t>Kathryn MacKay </a:t>
            </a:r>
            <a:r>
              <a:rPr lang="en-GB" sz="2800" dirty="0">
                <a:solidFill>
                  <a:schemeClr val="tx2"/>
                </a:solidFill>
                <a:latin typeface="+mj-lt"/>
              </a:rPr>
              <a:t>University of Stirling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marR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dirty="0">
                <a:solidFill>
                  <a:schemeClr val="tx2"/>
                </a:solidFill>
                <a:latin typeface="+mj-lt"/>
              </a:rPr>
              <a:t>&amp; </a:t>
            </a:r>
          </a:p>
          <a:p>
            <a:pPr marR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800" b="1" dirty="0">
                <a:solidFill>
                  <a:schemeClr val="tx2"/>
                </a:solidFill>
                <a:latin typeface="+mj-lt"/>
              </a:rPr>
              <a:t>ESRC</a:t>
            </a:r>
            <a:r>
              <a:rPr lang="en-GB" sz="2800" dirty="0">
                <a:solidFill>
                  <a:schemeClr val="tx2"/>
                </a:solidFill>
                <a:latin typeface="+mj-lt"/>
              </a:rPr>
              <a:t> – funders of the seminar series </a:t>
            </a:r>
          </a:p>
          <a:p>
            <a:pPr algn="ctr"/>
            <a:r>
              <a:rPr lang="en-GB" sz="2400" dirty="0">
                <a:solidFill>
                  <a:schemeClr val="tx2"/>
                </a:solidFill>
              </a:rPr>
              <a:t>See also: Daniel, B. And Bowes, A. (2011) ‘Re-thinking harm and abuse: insights from a lifespan perspective.’ </a:t>
            </a:r>
            <a:r>
              <a:rPr lang="en-GB" sz="2400" i="1" dirty="0">
                <a:solidFill>
                  <a:schemeClr val="tx2"/>
                </a:solidFill>
              </a:rPr>
              <a:t>BJSW</a:t>
            </a:r>
            <a:r>
              <a:rPr lang="en-GB" sz="2400" dirty="0">
                <a:solidFill>
                  <a:schemeClr val="tx2"/>
                </a:solidFill>
              </a:rPr>
              <a:t> 41(5), 820-836</a:t>
            </a:r>
            <a:endParaRPr lang="en-US" sz="2400" dirty="0">
              <a:solidFill>
                <a:schemeClr val="tx2"/>
              </a:solidFill>
            </a:endParaRPr>
          </a:p>
          <a:p>
            <a:pPr marR="0"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8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nature of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421829"/>
          </a:xfrm>
        </p:spPr>
        <p:txBody>
          <a:bodyPr/>
          <a:lstStyle/>
          <a:p>
            <a:r>
              <a:rPr lang="en-GB" sz="2800" dirty="0"/>
              <a:t>Rejection of the role of victim (resistance / resilience).</a:t>
            </a:r>
          </a:p>
          <a:p>
            <a:r>
              <a:rPr lang="en-GB" sz="2800" dirty="0"/>
              <a:t>Relationships and interactions.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3429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nature of the response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4786322"/>
            <a:ext cx="8229600" cy="142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a ‘victim’ and a ‘perpetrator’.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r>
              <a:rPr lang="en-GB" sz="2800" baseline="0" dirty="0">
                <a:latin typeface="+mn-lt"/>
              </a:rPr>
              <a:t>Service categories</a:t>
            </a:r>
            <a:r>
              <a:rPr lang="en-GB" sz="2800" dirty="0">
                <a:latin typeface="+mn-lt"/>
              </a:rPr>
              <a:t> are unhelpful.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Explicit or implicit rejection of the role of victim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01080" cy="4389437"/>
          </a:xfrm>
        </p:spPr>
        <p:txBody>
          <a:bodyPr/>
          <a:lstStyle/>
          <a:p>
            <a:r>
              <a:rPr lang="en-GB" sz="2800" dirty="0"/>
              <a:t>“I’d never really thought of myself as a victim of domestic abuse . . . I don’t feel like a victim, </a:t>
            </a:r>
            <a:r>
              <a:rPr lang="en-GB" sz="2800" dirty="0" err="1"/>
              <a:t>cos</a:t>
            </a:r>
            <a:r>
              <a:rPr lang="en-GB" sz="2800" dirty="0"/>
              <a:t> I think victim is a very passive, allowing it to happen, although at the time I was, in that relationship. So it might be the right term for that, but it almost suggests you can’t do anything about it.” (Donovan and Hester, 2011, p.285).</a:t>
            </a:r>
          </a:p>
          <a:p>
            <a:endParaRPr lang="en-GB" sz="2800" dirty="0"/>
          </a:p>
          <a:p>
            <a:r>
              <a:rPr lang="en-GB" sz="2800" dirty="0"/>
              <a:t>Adolescents involved in prostitution saw themselves as survivors not victims </a:t>
            </a:r>
            <a:r>
              <a:rPr lang="en-GB" sz="2400" dirty="0"/>
              <a:t>(Williams, 2011).</a:t>
            </a:r>
            <a:endParaRPr lang="en-GB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00726"/>
          </a:xfrm>
        </p:spPr>
        <p:txBody>
          <a:bodyPr/>
          <a:lstStyle/>
          <a:p>
            <a:r>
              <a:rPr lang="en-GB" sz="2800" dirty="0"/>
              <a:t>Older people with dementia in a locked ward showed resistance to abusive care (Kelly, 2011).</a:t>
            </a:r>
          </a:p>
          <a:p>
            <a:pPr>
              <a:buNone/>
            </a:pPr>
            <a:endParaRPr lang="en-GB" sz="2800" dirty="0"/>
          </a:p>
          <a:p>
            <a:r>
              <a:rPr lang="en-GB" sz="2800" dirty="0"/>
              <a:t>“. . . the successful navigation of being deaf in a world which faces them with countless daily hassles and that may commonly deny, disable or exclude them, is a key definition of resilience. For such successful navigation to occur, a range of protective resources and repertoires of skills developed through challenging experiences of risk and responsibility have to be promoted” (Young </a:t>
            </a:r>
            <a:r>
              <a:rPr lang="en-GB" sz="2800" i="1" dirty="0"/>
              <a:t>et al. </a:t>
            </a:r>
            <a:r>
              <a:rPr lang="en-GB" sz="2800" dirty="0"/>
              <a:t>2008, p. 52).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GB" dirty="0"/>
              <a:t>Relationships and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954302"/>
          </a:xfrm>
        </p:spPr>
        <p:txBody>
          <a:bodyPr/>
          <a:lstStyle/>
          <a:p>
            <a:r>
              <a:rPr lang="en-GB" sz="2800" dirty="0"/>
              <a:t>Evidence on adult protection demonstrates the complexity of relationships and extent of inter-dependence (Hogg </a:t>
            </a:r>
            <a:r>
              <a:rPr lang="en-GB" sz="2800" i="1" dirty="0"/>
              <a:t>et al.</a:t>
            </a:r>
            <a:r>
              <a:rPr lang="en-GB" sz="2800" dirty="0"/>
              <a:t>2009</a:t>
            </a:r>
            <a:r>
              <a:rPr lang="en-GB" sz="2800" i="1" dirty="0"/>
              <a:t>)</a:t>
            </a:r>
            <a:r>
              <a:rPr lang="en-GB" sz="2800" dirty="0"/>
              <a:t>.</a:t>
            </a:r>
          </a:p>
          <a:p>
            <a:r>
              <a:rPr lang="en-GB" sz="2800" dirty="0"/>
              <a:t>Evidence on domestic abuse in same-sex relationships highlights role of love: “. . . the nice side of her outweighed the ugly side of her’”(Donovan and Hester, 2011).</a:t>
            </a:r>
          </a:p>
          <a:p>
            <a:r>
              <a:rPr lang="en-GB" sz="2800" dirty="0"/>
              <a:t>Theory is fragmented </a:t>
            </a:r>
            <a:r>
              <a:rPr lang="en-GB" sz="2800" dirty="0" err="1"/>
              <a:t>e.g</a:t>
            </a:r>
            <a:r>
              <a:rPr lang="en-GB" sz="2800" dirty="0"/>
              <a:t> attachment theory (child abuse), feminist theory (domestic abuse), caregiver strain (elder abuse), 3-selves (dementia).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 for a victim and perpetrator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65671"/>
          </a:xfrm>
        </p:spPr>
        <p:txBody>
          <a:bodyPr/>
          <a:lstStyle/>
          <a:p>
            <a:r>
              <a:rPr lang="en-GB" sz="2800" dirty="0"/>
              <a:t>“. . . this victim label may do them a great disservice in the long run because the portrayal of the weak, ‘innocent’, helpless victim is directly challenged by the teen the police or a would-be service provider encounters . . ..Instead of a sad-eyed victim, they confront a strong, wilful, survivor who looks and acts quite differently from the victims portrayed in the media” </a:t>
            </a:r>
          </a:p>
          <a:p>
            <a:pPr algn="r">
              <a:buNone/>
            </a:pPr>
            <a:r>
              <a:rPr lang="en-GB" dirty="0"/>
              <a:t>(Williams, 2011, p.251).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POVA list is binary - can’t be ‘partly unsuitable’ (Stevens and </a:t>
            </a:r>
            <a:r>
              <a:rPr lang="en-GB" sz="2800" dirty="0" err="1"/>
              <a:t>Manthorpe</a:t>
            </a:r>
            <a:r>
              <a:rPr lang="en-GB" sz="2800" dirty="0"/>
              <a:t>, 2007).</a:t>
            </a:r>
          </a:p>
          <a:p>
            <a:endParaRPr lang="en-GB" sz="2800" dirty="0"/>
          </a:p>
          <a:p>
            <a:r>
              <a:rPr lang="en-GB" sz="2800" dirty="0"/>
              <a:t>Child contact with fathers after separation due to domestic violence, system can not really contain the idea of a man who is a partly ‘good’ and partly ‘bad’ father (Holt, 2011).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en-GB" dirty="0"/>
              <a:t>Service categories are unhelpful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Deaf children need to be ‘diagnosed’ to receive specialist services (Young et al. 2008).</a:t>
            </a:r>
          </a:p>
          <a:p>
            <a:r>
              <a:rPr lang="en-GB" sz="2800" dirty="0"/>
              <a:t>Inverted commas may be used in a case file to denote that an adult has ‘learning difficulties’ and to facilitate a protective response (Hogg et al. 2009);</a:t>
            </a:r>
          </a:p>
          <a:p>
            <a:r>
              <a:rPr lang="en-GB" sz="2800" dirty="0"/>
              <a:t>Intervention in child abuse depends on defining sufficiently serious harm (</a:t>
            </a:r>
            <a:r>
              <a:rPr lang="en-GB" sz="2800" dirty="0" err="1"/>
              <a:t>Lockyer</a:t>
            </a:r>
            <a:r>
              <a:rPr lang="en-GB" sz="2800" dirty="0"/>
              <a:t>, forthcoming).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When people don’t fit a box services struggle to respond: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Domestic abuse in same-sex relationships (Donovan and Hester, 2010). </a:t>
            </a:r>
          </a:p>
          <a:p>
            <a:r>
              <a:rPr lang="en-GB" sz="2800" dirty="0"/>
              <a:t>Teenagers engaged in prostitution (Williams, 2011).</a:t>
            </a:r>
          </a:p>
          <a:p>
            <a:r>
              <a:rPr lang="en-GB" sz="2800" dirty="0"/>
              <a:t>Domestic abuse in older age.</a:t>
            </a:r>
          </a:p>
          <a:p>
            <a:r>
              <a:rPr lang="en-GB" sz="2800" dirty="0"/>
              <a:t>Older people  of ethnic minority experiencing abuse (</a:t>
            </a:r>
            <a:r>
              <a:rPr lang="en-GB" sz="2800" dirty="0" err="1"/>
              <a:t>Manthorpe</a:t>
            </a:r>
            <a:r>
              <a:rPr lang="en-GB" sz="2800" dirty="0"/>
              <a:t> and Bowes, 2010).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When people occupy more than one box services struggle: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Disabled child -&gt; disabled adult.</a:t>
            </a:r>
          </a:p>
          <a:p>
            <a:r>
              <a:rPr lang="en-GB" sz="2800" dirty="0"/>
              <a:t>Young disabled people with early onset dementia.</a:t>
            </a:r>
          </a:p>
          <a:p>
            <a:r>
              <a:rPr lang="en-GB" sz="2800" dirty="0"/>
              <a:t>Older person – domestic and / or elder abuse.</a:t>
            </a:r>
          </a:p>
          <a:p>
            <a:r>
              <a:rPr lang="en-GB" sz="2800" dirty="0"/>
              <a:t>Hester’s ‘three-planet’ model (2011) –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GB" sz="2800" dirty="0"/>
              <a:t>child contact 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GB" sz="2800" dirty="0"/>
              <a:t>child protection</a:t>
            </a:r>
          </a:p>
          <a:p>
            <a:pPr marL="850900" lvl="1" indent="-457200">
              <a:buFont typeface="+mj-lt"/>
              <a:buAutoNum type="arabicPeriod"/>
            </a:pPr>
            <a:r>
              <a:rPr lang="en-GB" sz="2800" dirty="0"/>
              <a:t>criminal justice.</a:t>
            </a:r>
          </a:p>
          <a:p>
            <a:pPr marL="484187" indent="-45720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Generic /specialist 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Back in 1973 Vickery argued that there will always be a need to divide tasks into ‘manageable packages’ but that this division should not be based upon– </a:t>
            </a:r>
          </a:p>
          <a:p>
            <a:pPr lvl="1"/>
            <a:r>
              <a:rPr lang="en-GB" sz="2800" dirty="0"/>
              <a:t> ‘administrative convenience’ but should consider</a:t>
            </a:r>
          </a:p>
          <a:p>
            <a:pPr lvl="1"/>
            <a:r>
              <a:rPr lang="en-GB" sz="2800" dirty="0"/>
              <a:t>‘spheres of knowledge and skill’ that are required.</a:t>
            </a:r>
          </a:p>
        </p:txBody>
      </p:sp>
    </p:spTree>
    <p:extLst>
      <p:ext uri="{BB962C8B-B14F-4D97-AF65-F5344CB8AC3E}">
        <p14:creationId xmlns:p14="http://schemas.microsoft.com/office/powerpoint/2010/main" val="420481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GB" dirty="0"/>
              <a:t>Lifespan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5"/>
          </a:xfrm>
        </p:spPr>
        <p:txBody>
          <a:bodyPr/>
          <a:lstStyle/>
          <a:p>
            <a:r>
              <a:rPr lang="en-GB" dirty="0"/>
              <a:t>Alerts us to continuities of experience – domestic abuse that morphs into elder abuse;  disabled child neglected becoming a neglected adult etc;</a:t>
            </a:r>
          </a:p>
          <a:p>
            <a:r>
              <a:rPr lang="en-GB" dirty="0"/>
              <a:t>which contrasts with the discontinuities of service provision where people may be passed from one system to the next; </a:t>
            </a:r>
          </a:p>
          <a:p>
            <a:r>
              <a:rPr lang="en-GB" dirty="0"/>
              <a:t>reminds us about the capacity for life-long development  - </a:t>
            </a:r>
          </a:p>
          <a:p>
            <a:pPr lvl="1"/>
            <a:r>
              <a:rPr lang="en-GB" dirty="0"/>
              <a:t>impact at </a:t>
            </a:r>
            <a:r>
              <a:rPr lang="en-GB" i="1" dirty="0"/>
              <a:t>any</a:t>
            </a:r>
            <a:r>
              <a:rPr lang="en-GB" dirty="0"/>
              <a:t> age of abuse upon developmental processes</a:t>
            </a:r>
          </a:p>
          <a:p>
            <a:pPr lvl="1"/>
            <a:r>
              <a:rPr lang="en-GB" dirty="0"/>
              <a:t>opportunity for growth at </a:t>
            </a:r>
            <a:r>
              <a:rPr lang="en-GB" i="1" dirty="0"/>
              <a:t>any</a:t>
            </a:r>
            <a:r>
              <a:rPr lang="en-GB" dirty="0"/>
              <a:t> </a:t>
            </a:r>
            <a:r>
              <a:rPr lang="en-GB"/>
              <a:t>age and stage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en-GB" dirty="0"/>
              <a:t>So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58204" cy="4857784"/>
          </a:xfrm>
        </p:spPr>
        <p:txBody>
          <a:bodyPr/>
          <a:lstStyle/>
          <a:p>
            <a:r>
              <a:rPr lang="en-GB" sz="2400" dirty="0"/>
              <a:t>Validates the experience of practitioners who are constantly tussling with grey areas.</a:t>
            </a:r>
          </a:p>
          <a:p>
            <a:r>
              <a:rPr lang="en-GB" sz="2400" dirty="0"/>
              <a:t>Theory and research need to cross-fertilise - strategic structures are merging –</a:t>
            </a:r>
            <a:r>
              <a:rPr lang="en-GB" sz="2400" dirty="0" err="1"/>
              <a:t>e.g</a:t>
            </a:r>
            <a:r>
              <a:rPr lang="en-GB" sz="2400" dirty="0"/>
              <a:t>  people protection committees.</a:t>
            </a:r>
          </a:p>
          <a:p>
            <a:r>
              <a:rPr lang="en-GB" sz="2400" dirty="0"/>
              <a:t>Helps with developing nuanced approaches to personalisation -  removing boxes c.f. ‘manageable packages’  and ‘administrative convenience’ (Vickery, </a:t>
            </a:r>
            <a:r>
              <a:rPr lang="en-GB" sz="2400" dirty="0">
                <a:solidFill>
                  <a:srgbClr val="FF0000"/>
                </a:solidFill>
              </a:rPr>
              <a:t>1973</a:t>
            </a:r>
            <a:r>
              <a:rPr lang="en-GB" sz="2400" dirty="0"/>
              <a:t>).</a:t>
            </a:r>
          </a:p>
          <a:p>
            <a:r>
              <a:rPr lang="en-GB" sz="2400" dirty="0"/>
              <a:t>Reminds us not to overlook people’s self-protection activities (resistance and resilience).</a:t>
            </a:r>
          </a:p>
          <a:p>
            <a:r>
              <a:rPr lang="en-GB" sz="2400" dirty="0"/>
              <a:t>Equalities legislation is harmonising – does protective legislation need also to harmonise?</a:t>
            </a: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People are subject to many different types of harm as a result of the actions of other people - </a:t>
            </a:r>
          </a:p>
          <a:p>
            <a:pPr lvl="1"/>
            <a:r>
              <a:rPr lang="en-GB" sz="3200" dirty="0"/>
              <a:t>at any stage of the lifespan</a:t>
            </a:r>
          </a:p>
          <a:p>
            <a:pPr lvl="1"/>
            <a:r>
              <a:rPr lang="en-GB" sz="3200" dirty="0"/>
              <a:t>experiencing a range of factors that can be seen to elevate the risk of harm.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47713"/>
            <a:ext cx="8501122" cy="5753121"/>
          </a:xfrm>
        </p:spPr>
        <p:txBody>
          <a:bodyPr/>
          <a:lstStyle/>
          <a:p>
            <a:r>
              <a:rPr lang="en-GB" sz="2800" dirty="0"/>
              <a:t>Civil state protective response has developed in distinct strands:</a:t>
            </a:r>
          </a:p>
          <a:p>
            <a:pPr lvl="1"/>
            <a:r>
              <a:rPr lang="en-GB" dirty="0"/>
              <a:t>linked with, but separate from, criminal proceedings,</a:t>
            </a:r>
          </a:p>
          <a:p>
            <a:pPr lvl="1"/>
            <a:r>
              <a:rPr lang="en-GB" dirty="0"/>
              <a:t>constructed around </a:t>
            </a:r>
            <a:r>
              <a:rPr lang="en-GB" dirty="0">
                <a:solidFill>
                  <a:srgbClr val="FF0000"/>
                </a:solidFill>
              </a:rPr>
              <a:t>categories</a:t>
            </a:r>
            <a:r>
              <a:rPr lang="en-GB" dirty="0"/>
              <a:t> of people who are considered to be at elevated risk of harm. </a:t>
            </a:r>
          </a:p>
          <a:p>
            <a:r>
              <a:rPr lang="en-GB" sz="2800" i="1" dirty="0">
                <a:solidFill>
                  <a:srgbClr val="FF0000"/>
                </a:solidFill>
              </a:rPr>
              <a:t>Children</a:t>
            </a:r>
            <a:r>
              <a:rPr lang="en-GB" sz="2800" dirty="0"/>
              <a:t> viewed as inherently vulnerable - ‘child abuse’ constructed as a distinct concept  -&gt; specific ‘child protection’ legislation. </a:t>
            </a:r>
          </a:p>
          <a:p>
            <a:r>
              <a:rPr lang="en-GB" sz="2800" i="1" dirty="0">
                <a:solidFill>
                  <a:srgbClr val="FF0000"/>
                </a:solidFill>
              </a:rPr>
              <a:t>Disabled</a:t>
            </a:r>
            <a:r>
              <a:rPr lang="en-GB" sz="2800" dirty="0"/>
              <a:t> adults constructed as at elevated risk of harm -&gt; specific ‘adult support and protection’ legislation.</a:t>
            </a:r>
          </a:p>
          <a:p>
            <a:r>
              <a:rPr lang="en-GB" sz="2800" i="1" dirty="0">
                <a:solidFill>
                  <a:srgbClr val="FF0000"/>
                </a:solidFill>
              </a:rPr>
              <a:t>Women? </a:t>
            </a:r>
            <a:r>
              <a:rPr lang="en-GB" sz="2800" dirty="0"/>
              <a:t>Domestic abuse - policies and criminal law.</a:t>
            </a:r>
            <a:endParaRPr lang="en-GB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and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Empirical studies of state protective activities tend to match the specific categories and are in separate strands.</a:t>
            </a:r>
          </a:p>
          <a:p>
            <a:r>
              <a:rPr lang="en-GB" sz="2800" dirty="0"/>
              <a:t>Research on causes of harm are also often in different, parallel strands with different theoretical foundations.</a:t>
            </a:r>
          </a:p>
          <a:p>
            <a:r>
              <a:rPr lang="en-GB" sz="2800" dirty="0"/>
              <a:t>But research on harm and abuse also challenges the concept of parallel strands.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Integration &lt;-&gt; Disintegration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Integration of health and social care offers opportunities for more holistic practice in some ways – but</a:t>
            </a:r>
          </a:p>
          <a:p>
            <a:r>
              <a:rPr lang="en-GB" dirty="0"/>
              <a:t>Is there a danger of increasing divisions between other parts of the system – </a:t>
            </a:r>
            <a:r>
              <a:rPr lang="en-GB" dirty="0" err="1"/>
              <a:t>eg</a:t>
            </a:r>
            <a:r>
              <a:rPr lang="en-GB" dirty="0"/>
              <a:t> adult / child services?</a:t>
            </a:r>
          </a:p>
          <a:p>
            <a:r>
              <a:rPr lang="en-GB" dirty="0"/>
              <a:t>Growth of models of ‘people protection’</a:t>
            </a:r>
          </a:p>
          <a:p>
            <a:r>
              <a:rPr lang="en-GB" dirty="0"/>
              <a:t>Potential for lifespan models – </a:t>
            </a:r>
            <a:r>
              <a:rPr lang="en-GB" dirty="0" err="1"/>
              <a:t>e.g</a:t>
            </a:r>
            <a:r>
              <a:rPr lang="en-GB" dirty="0"/>
              <a:t> Getting it right for every </a:t>
            </a:r>
            <a:r>
              <a:rPr lang="en-GB" i="1" dirty="0"/>
              <a:t>citizen</a:t>
            </a:r>
          </a:p>
        </p:txBody>
      </p:sp>
    </p:spTree>
    <p:extLst>
      <p:ext uri="{BB962C8B-B14F-4D97-AF65-F5344CB8AC3E}">
        <p14:creationId xmlns:p14="http://schemas.microsoft.com/office/powerpoint/2010/main" val="140022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795456"/>
          </a:xfrm>
        </p:spPr>
        <p:txBody>
          <a:bodyPr/>
          <a:lstStyle/>
          <a:p>
            <a:r>
              <a:rPr lang="en-GB" sz="4400" dirty="0"/>
              <a:t>Interrogating ‘harm’ and ‘abuse’:</a:t>
            </a:r>
            <a:br>
              <a:rPr lang="en-GB" sz="4400" dirty="0"/>
            </a:br>
            <a:r>
              <a:rPr lang="en-US" sz="4400" dirty="0"/>
              <a:t>protection and citizenship across the lifespan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The nature of the problem: i.e. current understandings about elevated risk of harm and abuse associated with different ages and groups seen as ‘vulnerable’.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most effective response: i.e. existing evidence about the most effective protective response at individual, family, community and state levels across the lifespan.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48"/>
          </a:xfrm>
        </p:spPr>
        <p:txBody>
          <a:bodyPr/>
          <a:lstStyle/>
          <a:p>
            <a:r>
              <a:rPr lang="en-GB" dirty="0"/>
              <a:t>The nature of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857783"/>
          </a:xfrm>
        </p:spPr>
        <p:txBody>
          <a:bodyPr/>
          <a:lstStyle/>
          <a:p>
            <a:r>
              <a:rPr lang="en-GB" sz="2800" dirty="0"/>
              <a:t>Children experiencing abuse.</a:t>
            </a:r>
          </a:p>
          <a:p>
            <a:r>
              <a:rPr lang="en-GB" sz="2800" dirty="0"/>
              <a:t>Teenagers earning a living by prostitution.</a:t>
            </a:r>
          </a:p>
          <a:p>
            <a:r>
              <a:rPr lang="en-GB" sz="2800" dirty="0"/>
              <a:t>People experiencing domestic abuse, including from same-sex partners.</a:t>
            </a:r>
          </a:p>
          <a:p>
            <a:r>
              <a:rPr lang="en-GB" sz="2800" dirty="0"/>
              <a:t>Children in households where there is domestic abuse.</a:t>
            </a:r>
          </a:p>
          <a:p>
            <a:r>
              <a:rPr lang="en-GB" sz="2800" dirty="0"/>
              <a:t>Deaf children experiencing abuse.</a:t>
            </a:r>
          </a:p>
          <a:p>
            <a:r>
              <a:rPr lang="en-GB" sz="2800" dirty="0"/>
              <a:t>Older BME women experiencing domestic abuse.</a:t>
            </a:r>
          </a:p>
          <a:p>
            <a:r>
              <a:rPr lang="en-GB" sz="2800" dirty="0"/>
              <a:t>Older people with dementia experiencing institutional abuse.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lang="en-GB" dirty="0"/>
              <a:t>The nature of the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/>
          <a:lstStyle/>
          <a:p>
            <a:r>
              <a:rPr lang="en-GB" sz="2800" dirty="0"/>
              <a:t>Barring people from working in social care.</a:t>
            </a:r>
          </a:p>
          <a:p>
            <a:r>
              <a:rPr lang="en-GB" sz="2800" dirty="0"/>
              <a:t>Mental health legislation – protecting from self and others.</a:t>
            </a:r>
          </a:p>
          <a:p>
            <a:r>
              <a:rPr lang="en-GB" sz="2800" dirty="0"/>
              <a:t>Interactions between child protection activity and child custody decisions.</a:t>
            </a:r>
          </a:p>
          <a:p>
            <a:r>
              <a:rPr lang="en-GB" sz="2800" dirty="0"/>
              <a:t>Early intervention – widening the net.</a:t>
            </a:r>
          </a:p>
          <a:p>
            <a:r>
              <a:rPr lang="en-GB" sz="2800" dirty="0"/>
              <a:t>Adult support and protection – widening the net.</a:t>
            </a:r>
          </a:p>
          <a:p>
            <a:r>
              <a:rPr lang="en-GB" sz="2800" dirty="0"/>
              <a:t>Older people – protection and paternalism.</a:t>
            </a:r>
          </a:p>
          <a:p>
            <a:r>
              <a:rPr lang="en-GB" sz="2800" dirty="0"/>
              <a:t>Children’s participation and children’s citizenship.</a:t>
            </a:r>
          </a:p>
          <a:p>
            <a:r>
              <a:rPr lang="en-GB" sz="2800" dirty="0"/>
              <a:t>Older people and autonomy.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3181</TotalTime>
  <Words>1355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Flow</vt:lpstr>
      <vt:lpstr>Protection Across the Lifespan </vt:lpstr>
      <vt:lpstr>Lifespan approach</vt:lpstr>
      <vt:lpstr>Overview</vt:lpstr>
      <vt:lpstr>PowerPoint Presentation</vt:lpstr>
      <vt:lpstr>Research and theory</vt:lpstr>
      <vt:lpstr>Integration &lt;-&gt; Disintegration</vt:lpstr>
      <vt:lpstr>Interrogating ‘harm’ and ‘abuse’: protection and citizenship across the lifespan</vt:lpstr>
      <vt:lpstr>The nature of the problem</vt:lpstr>
      <vt:lpstr>The nature of the response</vt:lpstr>
      <vt:lpstr>The nature of the problem</vt:lpstr>
      <vt:lpstr>Explicit or implicit rejection of the role of victim</vt:lpstr>
      <vt:lpstr>PowerPoint Presentation</vt:lpstr>
      <vt:lpstr>Relationships and interactions</vt:lpstr>
      <vt:lpstr>Need for a victim and perpetrator</vt:lpstr>
      <vt:lpstr>PowerPoint Presentation</vt:lpstr>
      <vt:lpstr>Service categories are unhelpful</vt:lpstr>
      <vt:lpstr>When people don’t fit a box services struggle to respond:</vt:lpstr>
      <vt:lpstr>When people occupy more than one box services struggle:</vt:lpstr>
      <vt:lpstr>Generic /specialist divisions</vt:lpstr>
      <vt:lpstr>So what?</vt:lpstr>
    </vt:vector>
  </TitlesOfParts>
  <Company>University of Stirling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bmd3</dc:creator>
  <cp:lastModifiedBy>Kate Finlay</cp:lastModifiedBy>
  <cp:revision>80</cp:revision>
  <dcterms:created xsi:type="dcterms:W3CDTF">2012-02-17T14:28:34Z</dcterms:created>
  <dcterms:modified xsi:type="dcterms:W3CDTF">2020-09-29T11:42:52Z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-1586676547</vt:i4>
  </property>
  <property fmtid="{D5CDD505-2E9C-101B-9397-08002B2CF9AE}" pid="3" name="_NewReviewCycle">
    <vt:lpwstr/>
  </property>
  <property fmtid="{D5CDD505-2E9C-101B-9397-08002B2CF9AE}" pid="4" name="_EmailSubject">
    <vt:lpwstr>FV Public Protection Conference- Brigid Daniels Presentation</vt:lpwstr>
  </property>
  <property fmtid="{D5CDD505-2E9C-101B-9397-08002B2CF9AE}" pid="5" name="_AuthorEmail">
    <vt:lpwstr>evelyn.kennedy@falkirk.gov.uk</vt:lpwstr>
  </property>
  <property fmtid="{D5CDD505-2E9C-101B-9397-08002B2CF9AE}" pid="6" name="_AuthorEmailDisplayName">
    <vt:lpwstr>Kennedy, Evelyn</vt:lpwstr>
  </property>
</Properties>
</file>