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1" r:id="rId4"/>
  </p:sldMasterIdLst>
  <p:notesMasterIdLst>
    <p:notesMasterId r:id="rId51"/>
  </p:notesMasterIdLst>
  <p:sldIdLst>
    <p:sldId id="256" r:id="rId5"/>
    <p:sldId id="303" r:id="rId6"/>
    <p:sldId id="353" r:id="rId7"/>
    <p:sldId id="354" r:id="rId8"/>
    <p:sldId id="355" r:id="rId9"/>
    <p:sldId id="356" r:id="rId10"/>
    <p:sldId id="357" r:id="rId11"/>
    <p:sldId id="358" r:id="rId12"/>
    <p:sldId id="359" r:id="rId13"/>
    <p:sldId id="360" r:id="rId14"/>
    <p:sldId id="361" r:id="rId15"/>
    <p:sldId id="323" r:id="rId16"/>
    <p:sldId id="293" r:id="rId17"/>
    <p:sldId id="294" r:id="rId18"/>
    <p:sldId id="317" r:id="rId19"/>
    <p:sldId id="302" r:id="rId20"/>
    <p:sldId id="336" r:id="rId21"/>
    <p:sldId id="337" r:id="rId22"/>
    <p:sldId id="338" r:id="rId23"/>
    <p:sldId id="297" r:id="rId24"/>
    <p:sldId id="309" r:id="rId25"/>
    <p:sldId id="310" r:id="rId26"/>
    <p:sldId id="311" r:id="rId27"/>
    <p:sldId id="276" r:id="rId28"/>
    <p:sldId id="272" r:id="rId29"/>
    <p:sldId id="315" r:id="rId30"/>
    <p:sldId id="321" r:id="rId31"/>
    <p:sldId id="301" r:id="rId32"/>
    <p:sldId id="343" r:id="rId33"/>
    <p:sldId id="344" r:id="rId34"/>
    <p:sldId id="345" r:id="rId35"/>
    <p:sldId id="347" r:id="rId36"/>
    <p:sldId id="348" r:id="rId37"/>
    <p:sldId id="350" r:id="rId38"/>
    <p:sldId id="352" r:id="rId39"/>
    <p:sldId id="339" r:id="rId40"/>
    <p:sldId id="325" r:id="rId41"/>
    <p:sldId id="326" r:id="rId42"/>
    <p:sldId id="327" r:id="rId43"/>
    <p:sldId id="328" r:id="rId44"/>
    <p:sldId id="329" r:id="rId45"/>
    <p:sldId id="330" r:id="rId46"/>
    <p:sldId id="331" r:id="rId47"/>
    <p:sldId id="332" r:id="rId48"/>
    <p:sldId id="275" r:id="rId49"/>
    <p:sldId id="320" r:id="rId50"/>
  </p:sldIdLst>
  <p:sldSz cx="12192000"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B5E"/>
    <a:srgbClr val="B2188B"/>
    <a:srgbClr val="8AA450"/>
    <a:srgbClr val="0067B3"/>
    <a:srgbClr val="2FAD83"/>
    <a:srgbClr val="C08282"/>
    <a:srgbClr val="E19D37"/>
    <a:srgbClr val="80C341"/>
    <a:srgbClr val="0B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0" cy="502835"/>
          </a:xfrm>
          <a:prstGeom prst="rect">
            <a:avLst/>
          </a:prstGeom>
        </p:spPr>
        <p:txBody>
          <a:bodyPr vert="horz" lIns="93057" tIns="46528" rIns="93057" bIns="46528" rtlCol="0"/>
          <a:lstStyle>
            <a:lvl1pPr algn="l">
              <a:defRPr sz="1200"/>
            </a:lvl1pPr>
          </a:lstStyle>
          <a:p>
            <a:endParaRPr lang="en-GB"/>
          </a:p>
        </p:txBody>
      </p:sp>
      <p:sp>
        <p:nvSpPr>
          <p:cNvPr id="3" name="Date Placeholder 2"/>
          <p:cNvSpPr>
            <a:spLocks noGrp="1"/>
          </p:cNvSpPr>
          <p:nvPr>
            <p:ph type="dt" idx="1"/>
          </p:nvPr>
        </p:nvSpPr>
        <p:spPr>
          <a:xfrm>
            <a:off x="3901699" y="1"/>
            <a:ext cx="2984870" cy="502835"/>
          </a:xfrm>
          <a:prstGeom prst="rect">
            <a:avLst/>
          </a:prstGeom>
        </p:spPr>
        <p:txBody>
          <a:bodyPr vert="horz" lIns="93057" tIns="46528" rIns="93057" bIns="46528" rtlCol="0"/>
          <a:lstStyle>
            <a:lvl1pPr algn="r">
              <a:defRPr sz="1200"/>
            </a:lvl1pPr>
          </a:lstStyle>
          <a:p>
            <a:fld id="{A32D5971-D779-410A-8B8B-1E6E086B6E5A}" type="datetimeFigureOut">
              <a:rPr lang="en-GB" smtClean="0"/>
              <a:t>22/02/2023</a:t>
            </a:fld>
            <a:endParaRPr lang="en-GB"/>
          </a:p>
        </p:txBody>
      </p:sp>
      <p:sp>
        <p:nvSpPr>
          <p:cNvPr id="4" name="Slide Image Placeholder 3"/>
          <p:cNvSpPr>
            <a:spLocks noGrp="1" noRot="1" noChangeAspect="1"/>
          </p:cNvSpPr>
          <p:nvPr>
            <p:ph type="sldImg" idx="2"/>
          </p:nvPr>
        </p:nvSpPr>
        <p:spPr>
          <a:xfrm>
            <a:off x="434975" y="1250950"/>
            <a:ext cx="6018213" cy="3384550"/>
          </a:xfrm>
          <a:prstGeom prst="rect">
            <a:avLst/>
          </a:prstGeom>
          <a:noFill/>
          <a:ln w="12700">
            <a:solidFill>
              <a:prstClr val="black"/>
            </a:solidFill>
          </a:ln>
        </p:spPr>
        <p:txBody>
          <a:bodyPr vert="horz" lIns="93057" tIns="46528" rIns="93057" bIns="46528" rtlCol="0" anchor="ctr"/>
          <a:lstStyle/>
          <a:p>
            <a:endParaRPr lang="en-GB"/>
          </a:p>
        </p:txBody>
      </p:sp>
      <p:sp>
        <p:nvSpPr>
          <p:cNvPr id="5" name="Notes Placeholder 4"/>
          <p:cNvSpPr>
            <a:spLocks noGrp="1"/>
          </p:cNvSpPr>
          <p:nvPr>
            <p:ph type="body" sz="quarter" idx="3"/>
          </p:nvPr>
        </p:nvSpPr>
        <p:spPr>
          <a:xfrm>
            <a:off x="688818" y="4823036"/>
            <a:ext cx="5510530" cy="3946118"/>
          </a:xfrm>
          <a:prstGeom prst="rect">
            <a:avLst/>
          </a:prstGeom>
        </p:spPr>
        <p:txBody>
          <a:bodyPr vert="horz" lIns="93057" tIns="46528" rIns="93057" bIns="4652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7"/>
            <a:ext cx="2984870" cy="502834"/>
          </a:xfrm>
          <a:prstGeom prst="rect">
            <a:avLst/>
          </a:prstGeom>
        </p:spPr>
        <p:txBody>
          <a:bodyPr vert="horz" lIns="93057" tIns="46528" rIns="93057" bIns="46528"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9057"/>
            <a:ext cx="2984870" cy="502834"/>
          </a:xfrm>
          <a:prstGeom prst="rect">
            <a:avLst/>
          </a:prstGeom>
        </p:spPr>
        <p:txBody>
          <a:bodyPr vert="horz" lIns="93057" tIns="46528" rIns="93057" bIns="46528" rtlCol="0" anchor="b"/>
          <a:lstStyle>
            <a:lvl1pPr algn="r">
              <a:defRPr sz="1200"/>
            </a:lvl1pPr>
          </a:lstStyle>
          <a:p>
            <a:fld id="{6F562821-D150-47FB-B66E-D6A22822317F}" type="slidenum">
              <a:rPr lang="en-GB" smtClean="0"/>
              <a:t>‹#›</a:t>
            </a:fld>
            <a:endParaRPr lang="en-GB"/>
          </a:p>
        </p:txBody>
      </p:sp>
    </p:spTree>
    <p:extLst>
      <p:ext uri="{BB962C8B-B14F-4D97-AF65-F5344CB8AC3E}">
        <p14:creationId xmlns:p14="http://schemas.microsoft.com/office/powerpoint/2010/main" val="257944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182 in the year group 10 pupils left – 8 college, 1</a:t>
            </a:r>
            <a:r>
              <a:rPr lang="en-GB" baseline="0" dirty="0" smtClean="0"/>
              <a:t> in employment, 1 unknown</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562821-D150-47FB-B66E-D6A2282231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5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e43babe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0e43babe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64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f3271742f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f3271742f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97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3271742f2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f3271742f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73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3271742f2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f3271742f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72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3271742f2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f3271742f2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30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they decide they wish to stay on for S5, and it may be at the moment they are undecided, need to think of the levels of subject, number of Highers, number of other subjects and levels, vocational – but it must be full</a:t>
            </a:r>
            <a:r>
              <a:rPr lang="en-GB" baseline="0" dirty="0" smtClean="0"/>
              <a:t> time.</a:t>
            </a:r>
          </a:p>
          <a:p>
            <a:r>
              <a:rPr lang="en-GB" baseline="0" dirty="0" smtClean="0"/>
              <a:t> The rest are sitting at 17% </a:t>
            </a:r>
            <a:r>
              <a:rPr lang="en-GB" baseline="0" dirty="0" err="1" smtClean="0"/>
              <a:t>etc</a:t>
            </a:r>
            <a:r>
              <a:rPr lang="en-GB" baseline="0" dirty="0" smtClean="0"/>
              <a:t> in prelim. Mentally that is no good.</a:t>
            </a:r>
          </a:p>
          <a:p>
            <a:r>
              <a:rPr lang="en-GB" baseline="0" dirty="0" smtClean="0"/>
              <a:t>Look at pattern for As, </a:t>
            </a:r>
            <a:r>
              <a:rPr lang="en-GB" baseline="0" dirty="0" err="1" smtClean="0"/>
              <a:t>Bs</a:t>
            </a:r>
            <a:r>
              <a:rPr lang="en-GB" baseline="0" dirty="0" smtClean="0"/>
              <a:t> C, D</a:t>
            </a:r>
          </a:p>
          <a:p>
            <a:r>
              <a:rPr lang="en-GB" baseline="0" dirty="0" smtClean="0"/>
              <a:t>We currently have 10 pupils who have a D at National 5 and are sitting Higher in that subject, only 1 of them is passing</a:t>
            </a:r>
          </a:p>
          <a:p>
            <a:r>
              <a:rPr lang="en-GB" baseline="0" dirty="0" smtClean="0"/>
              <a:t>We currently have 51 pupils sitting Higher off a Nat 5 C, with only 14 passing. Using progression stats along with knowledge of the pupil/circumstance </a:t>
            </a:r>
            <a:r>
              <a:rPr lang="en-GB" baseline="0" dirty="0" err="1" smtClean="0"/>
              <a:t>etc</a:t>
            </a:r>
            <a:r>
              <a:rPr lang="en-GB" baseline="0" dirty="0" smtClean="0"/>
              <a:t>, I can see that some of them should go on to pass. However, there is one subject where 9 pupils are sitting the Higher off either a low band C or a D and only 1 of them is passing. Prelim marks are very low. We are giving them every support but it will be a real challenge. There were other subjects that they would have had greater success in, other options.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562821-D150-47FB-B66E-D6A2282231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18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 am ambitious for pupils in this school,</a:t>
            </a:r>
            <a:r>
              <a:rPr lang="en-US" altLang="en-US" baseline="0" dirty="0" smtClean="0"/>
              <a:t> we want our young people to challenged, but still being realistic. You are going to hear tonight about a different qualifications that are being brought in. Barista machine being delivered next week and we will be offering an SQA Barista award, we have the vocational we have skills for work courses, NPAs in </a:t>
            </a:r>
          </a:p>
          <a:p>
            <a:endParaRPr lang="en-US" altLang="en-US" baseline="0" dirty="0" smtClean="0"/>
          </a:p>
          <a:p>
            <a:r>
              <a:rPr lang="en-US" altLang="en-US" baseline="0" dirty="0" smtClean="0"/>
              <a:t>It is also ok to fail a subject.</a:t>
            </a: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7004DF-89BB-4105-A219-2FE4845A20A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5634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E893B0C-BFFA-7D41-9D6B-E52BF764EF5B}"/>
              </a:ext>
            </a:extLst>
          </p:cNvPr>
          <p:cNvSpPr>
            <a:spLocks noGrp="1" noRot="1" noChangeAspect="1" noChangeArrowheads="1" noTextEdit="1"/>
          </p:cNvSpPr>
          <p:nvPr>
            <p:ph type="sldImg"/>
          </p:nvPr>
        </p:nvSpPr>
        <p:spPr bwMode="auto">
          <a:xfrm>
            <a:off x="165100" y="304800"/>
            <a:ext cx="6905625" cy="5180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CC020E1-7984-B64E-A71C-B23962F44E10}"/>
              </a:ext>
            </a:extLst>
          </p:cNvPr>
          <p:cNvSpPr>
            <a:spLocks noGrp="1" noChangeArrowheads="1"/>
          </p:cNvSpPr>
          <p:nvPr>
            <p:ph type="body" idx="1"/>
          </p:nvPr>
        </p:nvSpPr>
        <p:spPr bwMode="auto">
          <a:xfrm>
            <a:off x="0" y="5781675"/>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679575" eaLnBrk="1" hangingPunct="1">
              <a:spcBef>
                <a:spcPct val="0"/>
              </a:spcBef>
            </a:pPr>
            <a:r>
              <a:rPr lang="en-GB" altLang="en-US">
                <a:ea typeface="Geneva" panose="020B0503030404040204" pitchFamily="34" charset="0"/>
                <a:cs typeface="Geneva" panose="020B0503030404040204" pitchFamily="34" charset="0"/>
              </a:rPr>
              <a:t>Introduce self and session S4 options and routes and pathways beyond school</a:t>
            </a:r>
          </a:p>
          <a:p>
            <a:pPr defTabSz="1679575" eaLnBrk="1" hangingPunct="1">
              <a:spcBef>
                <a:spcPct val="0"/>
              </a:spcBef>
            </a:pPr>
            <a:endParaRPr lang="en-GB" altLang="en-US"/>
          </a:p>
        </p:txBody>
      </p:sp>
      <p:sp>
        <p:nvSpPr>
          <p:cNvPr id="16387" name="Slide Number Placeholder 3">
            <a:extLst>
              <a:ext uri="{FF2B5EF4-FFF2-40B4-BE49-F238E27FC236}">
                <a16:creationId xmlns:a16="http://schemas.microsoft.com/office/drawing/2014/main" id="{AC42DB03-8613-A340-B2FA-6E478DBB29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8A8021-D921-2B46-A4CC-22E6773A25B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859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BC5E8BB-657A-C84D-8EBB-04B8007A31B2}"/>
              </a:ext>
            </a:extLst>
          </p:cNvPr>
          <p:cNvSpPr>
            <a:spLocks noGrp="1" noRot="1" noChangeAspect="1" noChangeArrowheads="1" noTextEdit="1"/>
          </p:cNvSpPr>
          <p:nvPr>
            <p:ph type="sldImg"/>
          </p:nvPr>
        </p:nvSpPr>
        <p:spPr bwMode="auto">
          <a:xfrm>
            <a:off x="293688" y="347663"/>
            <a:ext cx="4881562" cy="366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059058F-49F1-2744-9F8E-D20E6BA599D6}"/>
              </a:ext>
            </a:extLst>
          </p:cNvPr>
          <p:cNvSpPr>
            <a:spLocks noGrp="1" noChangeArrowheads="1"/>
          </p:cNvSpPr>
          <p:nvPr>
            <p:ph type="body" idx="1"/>
          </p:nvPr>
        </p:nvSpPr>
        <p:spPr bwMode="auto">
          <a:xfrm>
            <a:off x="293688" y="4395788"/>
            <a:ext cx="7940675" cy="1093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Geneva" panose="020B0503030404040204" pitchFamily="34" charset="0"/>
                <a:cs typeface="Geneva" panose="020B0503030404040204" pitchFamily="34" charset="0"/>
              </a:rPr>
              <a:t>CMS Jigsaw, remind of CMS and re introduce each theme Self, Strengths, Horizons and Networks </a:t>
            </a:r>
          </a:p>
          <a:p>
            <a:pPr eaLnBrk="1" hangingPunct="1">
              <a:spcBef>
                <a:spcPct val="0"/>
              </a:spcBef>
            </a:pPr>
            <a:r>
              <a:rPr lang="en-GB" altLang="en-US" dirty="0">
                <a:ea typeface="Geneva" panose="020B0503030404040204" pitchFamily="34" charset="0"/>
                <a:cs typeface="Geneva" panose="020B0503030404040204" pitchFamily="34" charset="0"/>
              </a:rPr>
              <a:t>Expand on why the development of these skills are important to support their individual option choices at this stage and ultimately career decision making </a:t>
            </a:r>
          </a:p>
          <a:p>
            <a:pPr eaLnBrk="1" hangingPunct="1">
              <a:spcBef>
                <a:spcPct val="0"/>
              </a:spcBef>
            </a:pPr>
            <a:endParaRPr lang="en-GB" altLang="en-US" dirty="0"/>
          </a:p>
        </p:txBody>
      </p:sp>
      <p:sp>
        <p:nvSpPr>
          <p:cNvPr id="18435" name="Slide Number Placeholder 3">
            <a:extLst>
              <a:ext uri="{FF2B5EF4-FFF2-40B4-BE49-F238E27FC236}">
                <a16:creationId xmlns:a16="http://schemas.microsoft.com/office/drawing/2014/main" id="{47F9DF16-4924-7348-9432-1821617D0C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08B28B-F77D-C24E-BBED-1EB30FCCEA7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38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CFAD3B1-1D31-A044-91D7-DC86CF8AB60F}"/>
              </a:ext>
            </a:extLst>
          </p:cNvPr>
          <p:cNvSpPr>
            <a:spLocks noGrp="1" noRot="1" noChangeAspect="1" noChangeArrowheads="1" noTextEdit="1"/>
          </p:cNvSpPr>
          <p:nvPr>
            <p:ph type="sldImg"/>
          </p:nvPr>
        </p:nvSpPr>
        <p:spPr bwMode="auto">
          <a:xfrm>
            <a:off x="623888" y="573088"/>
            <a:ext cx="2819400" cy="211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630A6C1D-82F6-BC46-BA23-A7CE5BF46F7D}"/>
              </a:ext>
            </a:extLst>
          </p:cNvPr>
          <p:cNvSpPr>
            <a:spLocks noGrp="1" noChangeArrowheads="1"/>
          </p:cNvSpPr>
          <p:nvPr>
            <p:ph type="body" idx="1"/>
          </p:nvPr>
        </p:nvSpPr>
        <p:spPr bwMode="auto">
          <a:xfrm>
            <a:off x="428625" y="3849688"/>
            <a:ext cx="7940675" cy="1093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a:ea typeface="Geneva" panose="020B0503030404040204" pitchFamily="34" charset="0"/>
                <a:cs typeface="Geneva" panose="020B0503030404040204" pitchFamily="34" charset="0"/>
              </a:rPr>
              <a:t>Getting the right information</a:t>
            </a:r>
            <a:r>
              <a:rPr lang="en-GB" altLang="en-US">
                <a:ea typeface="Geneva" panose="020B0503030404040204" pitchFamily="34" charset="0"/>
                <a:cs typeface="Geneva" panose="020B0503030404040204" pitchFamily="34" charset="0"/>
              </a:rPr>
              <a:t>.......</a:t>
            </a:r>
          </a:p>
          <a:p>
            <a:pPr eaLnBrk="1" hangingPunct="1">
              <a:spcBef>
                <a:spcPct val="0"/>
              </a:spcBef>
            </a:pPr>
            <a:r>
              <a:rPr lang="en-GB" altLang="en-US">
                <a:ea typeface="Geneva" panose="020B0503030404040204" pitchFamily="34" charset="0"/>
                <a:cs typeface="Geneva" panose="020B0503030404040204" pitchFamily="34" charset="0"/>
              </a:rPr>
              <a:t>Throughout today we have mentioned sources of information and help.</a:t>
            </a:r>
          </a:p>
          <a:p>
            <a:pPr eaLnBrk="1" hangingPunct="1">
              <a:spcBef>
                <a:spcPct val="0"/>
              </a:spcBef>
            </a:pPr>
            <a:endParaRPr lang="en-GB" altLang="en-US">
              <a:ea typeface="Geneva" panose="020B0503030404040204" pitchFamily="34" charset="0"/>
              <a:cs typeface="Geneva" panose="020B0503030404040204" pitchFamily="34" charset="0"/>
            </a:endParaRPr>
          </a:p>
          <a:p>
            <a:pPr eaLnBrk="1" hangingPunct="1">
              <a:spcBef>
                <a:spcPct val="0"/>
              </a:spcBef>
            </a:pPr>
            <a:endParaRPr lang="en-GB" altLang="en-US">
              <a:ea typeface="Geneva" panose="020B0503030404040204" pitchFamily="34" charset="0"/>
              <a:cs typeface="Geneva" panose="020B0503030404040204" pitchFamily="34" charset="0"/>
            </a:endParaRPr>
          </a:p>
          <a:p>
            <a:pPr eaLnBrk="1" hangingPunct="1">
              <a:spcBef>
                <a:spcPct val="0"/>
              </a:spcBef>
            </a:pPr>
            <a:r>
              <a:rPr lang="en-GB" altLang="en-US">
                <a:ea typeface="Geneva" panose="020B0503030404040204" pitchFamily="34" charset="0"/>
                <a:cs typeface="Geneva" panose="020B0503030404040204" pitchFamily="34" charset="0"/>
              </a:rPr>
              <a:t> Highlight MyWoW is a great starting point for pupils and give some examples of use for information</a:t>
            </a:r>
          </a:p>
          <a:p>
            <a:pPr eaLnBrk="1" hangingPunct="1">
              <a:spcBef>
                <a:spcPct val="0"/>
              </a:spcBef>
            </a:pPr>
            <a:endParaRPr lang="en-GB" altLang="en-US"/>
          </a:p>
        </p:txBody>
      </p:sp>
      <p:sp>
        <p:nvSpPr>
          <p:cNvPr id="40963" name="Slide Number Placeholder 3">
            <a:extLst>
              <a:ext uri="{FF2B5EF4-FFF2-40B4-BE49-F238E27FC236}">
                <a16:creationId xmlns:a16="http://schemas.microsoft.com/office/drawing/2014/main" id="{17EE8187-47FB-CF44-BE3F-5D0D03D1E4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D88AEE-9F81-0445-A529-A2CD925E9EB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735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700657" y="4467065"/>
            <a:ext cx="5605248" cy="3654870"/>
          </a:xfrm>
          <a:prstGeom prst="rect">
            <a:avLst/>
          </a:prstGeom>
          <a:noFill/>
          <a:ln>
            <a:noFill/>
          </a:ln>
        </p:spPr>
        <p:txBody>
          <a:bodyPr spcFirstLastPara="1" wrap="square" lIns="93042" tIns="46508" rIns="93042" bIns="46508" anchor="t" anchorCtr="0">
            <a:noAutofit/>
          </a:bodyPr>
          <a:lstStyle/>
          <a:p>
            <a:pPr>
              <a:buSzPts val="1400"/>
            </a:pPr>
            <a:endParaRPr/>
          </a:p>
        </p:txBody>
      </p:sp>
      <p:sp>
        <p:nvSpPr>
          <p:cNvPr id="77" name="Google Shape;77;p2:notes"/>
          <p:cNvSpPr>
            <a:spLocks noGrp="1" noRot="1" noChangeAspect="1"/>
          </p:cNvSpPr>
          <p:nvPr>
            <p:ph type="sldImg" idx="2"/>
          </p:nvPr>
        </p:nvSpPr>
        <p:spPr>
          <a:xfrm>
            <a:off x="719138" y="1160463"/>
            <a:ext cx="5567362"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8447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271742f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271742f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92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3271742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f3271742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21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FE2C421-CB71-4E85-A532-E81DCF5D4F83}" type="datetimeFigureOut">
              <a:rPr lang="en-GB" smtClean="0"/>
              <a:t>22/02/2023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844193C-1C34-4664-8960-408E6BF27668}"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80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2C421-CB71-4E85-A532-E81DCF5D4F8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232139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2C421-CB71-4E85-A532-E81DCF5D4F8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35057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508002"/>
            <a:ext cx="1383800" cy="1355049"/>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8465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98327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47383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44899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63324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056763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6416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13415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2C421-CB71-4E85-A532-E81DCF5D4F8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44193C-1C34-4664-8960-408E6BF27668}" type="slidenum">
              <a:rPr lang="en-GB" smtClean="0"/>
              <a:t>‹#›</a:t>
            </a:fld>
            <a:endParaRPr lang="en-GB"/>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87095" y="239204"/>
            <a:ext cx="1496773" cy="155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855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27685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05027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87179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65436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E83F-B52C-3227-E5FB-4AC425E5D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6778A5-CF59-52E8-0BF1-05599BB60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CFDADC-4CBC-3DC7-20A4-D63D316BD2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86A2B10-B0A5-B0C8-E299-1EDBF6A3E5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F399E1-C37D-DE34-E27B-C007E2EB5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88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CEE-170D-15FD-1520-01F10771C0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FF4D5-2EB6-6F24-33CB-6D398C6FB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C5073-1756-2EC4-E875-B051774F47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7471C3-C239-F7CD-3E8B-402E725C41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8755CD-A2C8-58F1-8A2C-1B6DC9F665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78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1A58-6E28-5812-A13E-877CF9A48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2AD133-264F-CF6D-B2C7-9DAE3482D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23E54-0A43-BA2A-E008-C876569042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3388031-28D4-8ABA-4104-92B98CFD29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91E5DF5-07E0-9F27-DE93-A0123F2C1E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83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9E93-7141-A38E-9D52-92B649C861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DB121-4737-F40D-F7EB-02EF0220B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770467-4CD3-88A6-B5FE-E0BEA6D42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0D7967-6FC6-A47D-FF72-AC3313F199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63B6F3A-9074-B27D-82E2-09F416A24F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7A9C5CF-40E6-1C32-BF43-7132E69372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27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C495-6927-BD7D-2588-CA376AE6B1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4B62C4-148A-FB2A-F522-6B6645D35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2A4276-2719-C71F-9650-81614964D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DB9D3-7BAA-0990-4435-A44488E9D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6D9B2-5E09-9AA4-A679-3EBA4BD29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AC1AA1-4634-2FDD-835A-E3F87C14AC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E20F6B9-6378-9EE8-8D99-089C885FA2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5DD4404-61B3-44CA-9868-E0E5BA8FEF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415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EE3E-19E8-F938-5600-B2636C3796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7529F5-20A9-B186-4184-B94C92E95A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7F31E9B-CE47-0981-5623-2F3CFDC9B2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9F9D379-9348-D392-F517-2E94CE77F0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84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FE2C421-CB71-4E85-A532-E81DCF5D4F83}" type="datetimeFigureOut">
              <a:rPr lang="en-GB" smtClean="0"/>
              <a:t>22/02/2023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844193C-1C34-4664-8960-408E6BF27668}"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9020692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CA9C8-28D1-77F8-4B2F-9FE02561CB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C0741C-883E-8D87-0AEE-FD80B56788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2F376B4-1A4E-99D7-57D4-294578CCE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E9ED-CBE9-3FAF-F365-D3CCD9B5E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17E9A2-8755-53F5-3DD5-830915A53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3979D4-1006-04FF-41FE-917CF8F30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7EAE6-33FC-D531-44B9-BCB60023A3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9A600CB-56E1-D349-77D9-54391FBA85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63DB66B-8AC0-7AE7-49A0-EC805D554D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939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4737-C49A-A9E0-F9B9-E4B1FB0F8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F70E32-05DC-D96F-3619-287F751BF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1E3C-F9DF-E1B6-156F-71152E006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9F4EE-F3DF-F184-8751-F01BE5E674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0002E6C-591C-07A4-A0A4-BE1F8A9F16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FB1077D-612D-691F-E7E8-D04E61D1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3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54E0-9B6B-5580-7F46-D103051092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9DFBF-5389-C607-DAB8-D93F38E3E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45D610-8B4A-1BE2-D48B-5161E28AF8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75C6C5-C455-E984-2B4F-EBACA01162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94BBA9C-CF70-724F-E9F0-72B149936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044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9B68E-F2F6-536F-9DF1-E14006D96A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DCB2C5-7B82-91BA-4207-EBA16E821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33B4F-1BC1-5F76-D50C-92F6C19317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90FD803-1C8B-CF06-E1D1-05D7E6351E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E96DB6-86C0-11A3-24BD-2D27B7C288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881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charset="0"/>
              <a:ea typeface="ＭＳ Ｐゴシック" charset="0"/>
              <a:cs typeface="Arial" panose="020B0604020202020204" pitchFamily="34" charset="0"/>
            </a:endParaRPr>
          </a:p>
        </p:txBody>
      </p:sp>
      <p:sp>
        <p:nvSpPr>
          <p:cNvPr id="12" name="Footer Placeholder 18"/>
          <p:cNvSpPr>
            <a:spLocks noGrp="1"/>
          </p:cNvSpPr>
          <p:nvPr>
            <p:ph type="ftr" sz="quarter" idx="11"/>
          </p:nvPr>
        </p:nvSpPr>
        <p:spPr/>
        <p:txBody>
          <a:bodyPr/>
          <a:lstStyle>
            <a:lvl1pPr>
              <a:defRPr>
                <a:solidFill>
                  <a:srgbClr val="94B6D2">
                    <a:tint val="20000"/>
                  </a:srgb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94B6D2">
                  <a:tint val="20000"/>
                </a:srgbClr>
              </a:solidFill>
              <a:effectLst/>
              <a:uLnTx/>
              <a:uFillTx/>
              <a:latin typeface="Arial" charset="0"/>
              <a:ea typeface="ＭＳ Ｐゴシック" charset="0"/>
              <a:cs typeface="Arial" panose="020B0604020202020204" pitchFamily="34" charset="0"/>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A43653FA-070F-4A2D-85F3-FEB944FF8D53}" type="slidenum">
              <a:rPr kumimoji="0" lang="en-GB" sz="1000" b="0" i="0" u="none" strike="noStrike" kern="1200" cap="none" spc="0" normalizeH="0" baseline="0" noProof="0" smtClean="0">
                <a:ln>
                  <a:noFill/>
                </a:ln>
                <a:solidFill>
                  <a:srgbClr val="FFFFFF"/>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FFFFFF"/>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40150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5"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C647C4-7197-4980-A637-3FCC03365C74}"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91486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7" name="Footer Placeholder 4"/>
          <p:cNvSpPr>
            <a:spLocks noGrp="1"/>
          </p:cNvSpPr>
          <p:nvPr>
            <p:ph type="ftr" sz="quarter" idx="11"/>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8" name="Slide Number Placeholder 5"/>
          <p:cNvSpPr>
            <a:spLocks noGrp="1"/>
          </p:cNvSpPr>
          <p:nvPr>
            <p:ph type="sldNum" sz="quarter" idx="12"/>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1F6100-3C8F-4F1D-898E-C4D584F8B5EF}" type="slidenum">
              <a:rPr kumimoji="0" lang="en-GB" sz="1000" b="0" i="0" u="none" strike="noStrike" kern="1200" cap="none" spc="0" normalizeH="0" baseline="0" noProof="0" smtClean="0">
                <a:ln>
                  <a:noFill/>
                </a:ln>
                <a:solidFill>
                  <a:prstClr val="white"/>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0403037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16411E-A778-4F52-905F-B5E7CE6CF32C}" type="slidenum">
              <a:rPr kumimoji="0" lang="en-GB" sz="1000" b="0" i="0" u="none" strike="noStrike" kern="1200" cap="none" spc="0" normalizeH="0" baseline="0" noProof="0" smtClean="0">
                <a:ln>
                  <a:noFill/>
                </a:ln>
                <a:solidFill>
                  <a:prstClr val="white"/>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5208341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61C7D2-32D1-4889-BC41-0C2F8C4170B7}"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63014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E2C421-CB71-4E85-A532-E81DCF5D4F83}"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2224499975"/>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4" name="Footer Placeholder 3"/>
          <p:cNvSpPr>
            <a:spLocks noGrp="1"/>
          </p:cNvSpPr>
          <p:nvPr>
            <p:ph type="ftr" sz="quarter" idx="11"/>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solidFill>
                  <a:prstClr val="whit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324CD-BA72-4A99-8187-DBAD13332CD7}" type="slidenum">
              <a:rPr kumimoji="0" lang="en-GB" sz="1000" b="0" i="0" u="none" strike="noStrike" kern="1200" cap="none" spc="0" normalizeH="0" baseline="0" noProof="0" smtClean="0">
                <a:ln>
                  <a:noFill/>
                </a:ln>
                <a:solidFill>
                  <a:prstClr val="white"/>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9503143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3"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ADBB04-BFFB-422F-891C-637B08A737C9}"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11576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DA7DBF-EEBE-4098-A1AE-DD2927ACC644}"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6059614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6" name="Freeform 15"/>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12" name="Footer Placeholder 5"/>
          <p:cNvSpPr>
            <a:spLocks noGrp="1"/>
          </p:cNvSpPr>
          <p:nvPr>
            <p:ph type="ftr" sz="quarter" idx="11"/>
          </p:nvPr>
        </p:nvSpPr>
        <p:spPr/>
        <p:txBody>
          <a:bodyPr/>
          <a:lstStyle>
            <a:lvl1pPr>
              <a:defRPr>
                <a:solidFill>
                  <a:prstClr val="white"/>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
        <p:nvSpPr>
          <p:cNvPr id="13" name="Slide Number Placeholder 6"/>
          <p:cNvSpPr>
            <a:spLocks noGrp="1"/>
          </p:cNvSpPr>
          <p:nvPr>
            <p:ph type="sldNum" sz="quarter" idx="12"/>
          </p:nvPr>
        </p:nvSpPr>
        <p:spPr/>
        <p:txBody>
          <a:bodyPr/>
          <a:lstStyle>
            <a:lvl1pPr>
              <a:defRPr>
                <a:solidFill>
                  <a:prstClr val="white"/>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559F5D99-F64F-4A64-8C52-0A25283A70E3}" type="slidenum">
              <a:rPr kumimoji="0" lang="en-GB" sz="1000" b="0" i="0" u="none" strike="noStrike" kern="1200" cap="none" spc="0" normalizeH="0" baseline="0" noProof="0" smtClean="0">
                <a:ln>
                  <a:noFill/>
                </a:ln>
                <a:solidFill>
                  <a:prstClr val="white"/>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1566147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5"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BB004-E503-43CE-86A9-4884DF3EAB32}"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76271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5" name="Footer Placeholder 21"/>
          <p:cNvSpPr>
            <a:spLocks noGrp="1"/>
          </p:cNvSpPr>
          <p:nvPr>
            <p:ph type="ftr"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0FBB85-D906-48F6-BE46-29D8C5C620E4}"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8320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E2C421-CB71-4E85-A532-E81DCF5D4F83}"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27616459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E2C421-CB71-4E85-A532-E81DCF5D4F83}" type="datetimeFigureOut">
              <a:rPr lang="en-GB" smtClean="0"/>
              <a:t>22/02/2023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322472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2C421-CB71-4E85-A532-E81DCF5D4F83}" type="datetimeFigureOut">
              <a:rPr lang="en-GB" smtClean="0"/>
              <a:t>22/02/2023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181561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6FE2C421-CB71-4E85-A532-E81DCF5D4F83}" type="datetimeFigureOut">
              <a:rPr lang="en-GB" smtClean="0"/>
              <a:t>22/02/2023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B844193C-1C34-4664-8960-408E6BF27668}"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367900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6FE2C421-CB71-4E85-A532-E81DCF5D4F83}" type="datetimeFigureOut">
              <a:rPr lang="en-GB" smtClean="0"/>
              <a:t>22/02/2023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B844193C-1C34-4664-8960-408E6BF27668}" type="slidenum">
              <a:rPr lang="en-GB" smtClean="0"/>
              <a:t>‹#›</a:t>
            </a:fld>
            <a:endParaRPr lang="en-GB"/>
          </a:p>
        </p:txBody>
      </p:sp>
    </p:spTree>
    <p:extLst>
      <p:ext uri="{BB962C8B-B14F-4D97-AF65-F5344CB8AC3E}">
        <p14:creationId xmlns:p14="http://schemas.microsoft.com/office/powerpoint/2010/main" val="2017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FE2C421-CB71-4E85-A532-E81DCF5D4F83}" type="datetimeFigureOut">
              <a:rPr lang="en-GB" smtClean="0"/>
              <a:t>22/02/2023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844193C-1C34-4664-8960-408E6BF27668}"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4560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5B207FE-05E0-40FE-A7F4-C1DE4E7CD65F}" type="datetimeFigureOut">
              <a:rPr lang="en-GB" smtClean="0">
                <a:solidFill>
                  <a:prstClr val="black">
                    <a:tint val="75000"/>
                  </a:prstClr>
                </a:solidFill>
              </a:rPr>
              <a:pPr defTabSz="914400"/>
              <a:t>22/02/2023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68A506A-47C0-454E-9163-D9AA47D0DD0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418503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418882-E503-AEA0-D9BF-2040ED875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A88A04-6060-E0A1-2B53-36B1130DB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1C88DA-2E3D-F68A-2AE7-0F1ECD457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B76CBD-6AB8-4F94-AB9A-4198471DDD5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3600D3F-EE1C-C7D4-C11E-47D6CCBF9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E2A780-0578-8891-4EC4-CEF9BF908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09464D-B760-4220-A453-D55730E21A6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9848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2051"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057"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rgbClr val="000000"/>
                </a:solidFill>
                <a:latin typeface="Arial" charset="0"/>
                <a:ea typeface="ＭＳ Ｐゴシック" charset="0"/>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rgbClr val="000000"/>
                </a:solidFill>
                <a:latin typeface="Arial" charset="0"/>
                <a:ea typeface="ＭＳ Ｐゴシック" charset="0"/>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rgbClr val="000000"/>
                </a:solidFill>
                <a:latin typeface="Arial" charset="0"/>
                <a:ea typeface="ＭＳ Ｐゴシック" charset="0"/>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CBBBD276-D1E6-4D44-878A-FD1E2A4042F3}"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654176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logs.glowscotland.org.uk/er/public/Eastwood/uploads/sites/83/2023/01/24104507/22-23-Final-booklet.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forms.office.com/e/n8fTYgNbMQ"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rath.ac.uk/courses/undergraduate/businessenterprisemarketing/#minimum" TargetMode="External"/><Relationship Id="rId2" Type="http://schemas.openxmlformats.org/officeDocument/2006/relationships/hyperlink" Target="https://www.strath.ac.uk/courses/undergraduate/businessenterprisemarketing/#standard"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0906" y="2345241"/>
            <a:ext cx="4983013" cy="742279"/>
          </a:xfrm>
        </p:spPr>
        <p:txBody>
          <a:bodyPr>
            <a:noAutofit/>
          </a:bodyPr>
          <a:lstStyle/>
          <a:p>
            <a:r>
              <a:rPr lang="en-US" sz="3200" dirty="0" smtClean="0">
                <a:latin typeface="Tw Cen MT" panose="020B0602020104020603" pitchFamily="34" charset="0"/>
              </a:rPr>
              <a:t>S4 Curricular Choice Evening</a:t>
            </a:r>
          </a:p>
          <a:p>
            <a:r>
              <a:rPr lang="en-US" sz="2800" dirty="0" smtClean="0">
                <a:latin typeface="Tw Cen MT" panose="020B0602020104020603" pitchFamily="34" charset="0"/>
              </a:rPr>
              <a:t/>
            </a:r>
            <a:br>
              <a:rPr lang="en-US" sz="2800" dirty="0" smtClean="0">
                <a:latin typeface="Tw Cen MT" panose="020B0602020104020603" pitchFamily="34" charset="0"/>
              </a:rPr>
            </a:br>
            <a:endParaRPr lang="en-GB" sz="2800" dirty="0">
              <a:latin typeface="Tw Cen MT" panose="020B0602020104020603" pitchFamily="34" charset="0"/>
            </a:endParaRPr>
          </a:p>
        </p:txBody>
      </p:sp>
      <p:cxnSp>
        <p:nvCxnSpPr>
          <p:cNvPr id="5" name="Straight Connector 4"/>
          <p:cNvCxnSpPr/>
          <p:nvPr/>
        </p:nvCxnSpPr>
        <p:spPr>
          <a:xfrm>
            <a:off x="3945195" y="2345241"/>
            <a:ext cx="445443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45195" y="3490419"/>
            <a:ext cx="445443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680906" y="3795134"/>
            <a:ext cx="4983013" cy="742279"/>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n-US" sz="2800" cap="none" spc="0" dirty="0" smtClean="0">
                <a:latin typeface="Tw Cen MT" panose="020B0602020104020603" pitchFamily="34" charset="0"/>
              </a:rPr>
              <a:t>Tuesday 21</a:t>
            </a:r>
            <a:r>
              <a:rPr lang="en-US" sz="2800" cap="none" spc="0" baseline="30000" dirty="0" smtClean="0">
                <a:latin typeface="Tw Cen MT" panose="020B0602020104020603" pitchFamily="34" charset="0"/>
              </a:rPr>
              <a:t>st</a:t>
            </a:r>
            <a:r>
              <a:rPr lang="en-US" sz="2800" cap="none" spc="0" dirty="0" smtClean="0">
                <a:latin typeface="Tw Cen MT" panose="020B0602020104020603" pitchFamily="34" charset="0"/>
              </a:rPr>
              <a:t> February 2023</a:t>
            </a:r>
            <a:endParaRPr lang="en-GB" sz="2800" cap="none" spc="0" dirty="0">
              <a:latin typeface="Tw Cen MT" panose="020B0602020104020603"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634687" y="915942"/>
            <a:ext cx="1075449" cy="1374041"/>
          </a:xfrm>
          <a:prstGeom prst="rect">
            <a:avLst/>
          </a:prstGeom>
        </p:spPr>
      </p:pic>
    </p:spTree>
    <p:extLst>
      <p:ext uri="{BB962C8B-B14F-4D97-AF65-F5344CB8AC3E}">
        <p14:creationId xmlns:p14="http://schemas.microsoft.com/office/powerpoint/2010/main" val="2103868568"/>
      </p:ext>
    </p:extLst>
  </p:cSld>
  <p:clrMapOvr>
    <a:masterClrMapping/>
  </p:clrMapOvr>
  <mc:AlternateContent xmlns:mc="http://schemas.openxmlformats.org/markup-compatibility/2006" xmlns:p14="http://schemas.microsoft.com/office/powerpoint/2010/main">
    <mc:Choice Requires="p14">
      <p:transition spd="slow" p14:dur="2000" advTm="48507"/>
    </mc:Choice>
    <mc:Fallback xmlns="">
      <p:transition spd="slow" advTm="4850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Attitude/effort</a:t>
            </a:r>
            <a:endParaRPr lang="en-GB" dirty="0"/>
          </a:p>
        </p:txBody>
      </p:sp>
      <p:sp>
        <p:nvSpPr>
          <p:cNvPr id="3" name="Content Placeholder 2"/>
          <p:cNvSpPr>
            <a:spLocks noGrp="1"/>
          </p:cNvSpPr>
          <p:nvPr>
            <p:ph idx="1"/>
          </p:nvPr>
        </p:nvSpPr>
        <p:spPr/>
        <p:txBody>
          <a:bodyPr/>
          <a:lstStyle/>
          <a:p>
            <a:r>
              <a:rPr lang="en-GB" dirty="0"/>
              <a:t>Attendance / timekeeping</a:t>
            </a:r>
          </a:p>
          <a:p>
            <a:r>
              <a:rPr lang="en-GB" dirty="0" smtClean="0"/>
              <a:t>Work ethic</a:t>
            </a:r>
          </a:p>
          <a:p>
            <a:r>
              <a:rPr lang="en-GB" dirty="0"/>
              <a:t>Effective time management – school work, folios, project work </a:t>
            </a:r>
          </a:p>
          <a:p>
            <a:r>
              <a:rPr lang="en-GB" dirty="0" smtClean="0"/>
              <a:t>Study skills</a:t>
            </a:r>
          </a:p>
          <a:p>
            <a:r>
              <a:rPr lang="en-GB" dirty="0" smtClean="0"/>
              <a:t>Health &amp; Wellbeing</a:t>
            </a:r>
            <a:endParaRPr lang="en-GB" dirty="0"/>
          </a:p>
          <a:p>
            <a:r>
              <a:rPr lang="en-GB" dirty="0" smtClean="0"/>
              <a:t>Supported Study</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Tree>
    <p:extLst>
      <p:ext uri="{BB962C8B-B14F-4D97-AF65-F5344CB8AC3E}">
        <p14:creationId xmlns:p14="http://schemas.microsoft.com/office/powerpoint/2010/main" val="262947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dates</a:t>
            </a:r>
            <a:endParaRPr lang="en-GB" dirty="0"/>
          </a:p>
        </p:txBody>
      </p:sp>
      <p:sp>
        <p:nvSpPr>
          <p:cNvPr id="3" name="Content Placeholder 2"/>
          <p:cNvSpPr>
            <a:spLocks noGrp="1"/>
          </p:cNvSpPr>
          <p:nvPr>
            <p:ph idx="1"/>
          </p:nvPr>
        </p:nvSpPr>
        <p:spPr/>
        <p:txBody>
          <a:bodyPr/>
          <a:lstStyle/>
          <a:p>
            <a:r>
              <a:rPr lang="en-GB" dirty="0"/>
              <a:t>Easter School Mon </a:t>
            </a:r>
            <a:r>
              <a:rPr lang="en-GB" dirty="0" smtClean="0"/>
              <a:t>3</a:t>
            </a:r>
            <a:r>
              <a:rPr lang="en-GB" baseline="30000" dirty="0" smtClean="0"/>
              <a:t>rd</a:t>
            </a:r>
            <a:r>
              <a:rPr lang="en-GB" dirty="0" smtClean="0"/>
              <a:t> April </a:t>
            </a:r>
            <a:r>
              <a:rPr lang="en-GB" dirty="0"/>
              <a:t>– </a:t>
            </a:r>
            <a:r>
              <a:rPr lang="en-GB" dirty="0" err="1" smtClean="0"/>
              <a:t>Thur</a:t>
            </a:r>
            <a:r>
              <a:rPr lang="en-GB" dirty="0" smtClean="0"/>
              <a:t> 6</a:t>
            </a:r>
            <a:r>
              <a:rPr lang="en-GB" baseline="30000" dirty="0" smtClean="0"/>
              <a:t>th</a:t>
            </a:r>
            <a:r>
              <a:rPr lang="en-GB" dirty="0"/>
              <a:t> </a:t>
            </a:r>
            <a:r>
              <a:rPr lang="en-GB" dirty="0" smtClean="0"/>
              <a:t>April </a:t>
            </a:r>
            <a:r>
              <a:rPr lang="en-GB" dirty="0"/>
              <a:t>&amp; Tues </a:t>
            </a:r>
            <a:r>
              <a:rPr lang="en-GB" dirty="0" smtClean="0"/>
              <a:t>11</a:t>
            </a:r>
            <a:r>
              <a:rPr lang="en-GB" baseline="30000" dirty="0" smtClean="0"/>
              <a:t>th</a:t>
            </a:r>
            <a:r>
              <a:rPr lang="en-GB" dirty="0" smtClean="0"/>
              <a:t> April – </a:t>
            </a:r>
            <a:r>
              <a:rPr lang="en-GB" dirty="0"/>
              <a:t>Fri </a:t>
            </a:r>
            <a:r>
              <a:rPr lang="en-GB" dirty="0" smtClean="0"/>
              <a:t>14</a:t>
            </a:r>
            <a:r>
              <a:rPr lang="en-GB" baseline="30000" dirty="0" smtClean="0"/>
              <a:t>th</a:t>
            </a:r>
            <a:r>
              <a:rPr lang="en-GB" dirty="0" smtClean="0"/>
              <a:t> </a:t>
            </a:r>
            <a:r>
              <a:rPr lang="en-GB" baseline="30000" dirty="0" smtClean="0"/>
              <a:t> </a:t>
            </a:r>
            <a:r>
              <a:rPr lang="en-GB" dirty="0"/>
              <a:t>April</a:t>
            </a:r>
          </a:p>
          <a:p>
            <a:r>
              <a:rPr lang="en-GB" dirty="0"/>
              <a:t>SQA study leave begins </a:t>
            </a:r>
            <a:r>
              <a:rPr lang="en-GB" dirty="0" smtClean="0"/>
              <a:t>Fri 21</a:t>
            </a:r>
            <a:r>
              <a:rPr lang="en-GB" baseline="30000" dirty="0" smtClean="0"/>
              <a:t>st</a:t>
            </a:r>
            <a:r>
              <a:rPr lang="en-GB" dirty="0" smtClean="0"/>
              <a:t>  </a:t>
            </a:r>
            <a:r>
              <a:rPr lang="en-GB" dirty="0"/>
              <a:t>April</a:t>
            </a:r>
          </a:p>
          <a:p>
            <a:r>
              <a:rPr lang="en-GB" dirty="0"/>
              <a:t>SQA exams begin </a:t>
            </a:r>
            <a:r>
              <a:rPr lang="en-GB" dirty="0" smtClean="0"/>
              <a:t>Mon 24</a:t>
            </a:r>
            <a:r>
              <a:rPr lang="en-GB" baseline="30000" dirty="0" smtClean="0"/>
              <a:t>th</a:t>
            </a:r>
            <a:r>
              <a:rPr lang="en-GB" dirty="0" smtClean="0"/>
              <a:t> April</a:t>
            </a:r>
            <a:endParaRPr lang="en-GB" dirty="0"/>
          </a:p>
          <a:p>
            <a:r>
              <a:rPr lang="en-GB" dirty="0"/>
              <a:t>New timetable begins </a:t>
            </a:r>
            <a:r>
              <a:rPr lang="en-GB" dirty="0" smtClean="0"/>
              <a:t>Mon 5</a:t>
            </a:r>
            <a:r>
              <a:rPr lang="en-GB" baseline="30000" dirty="0" smtClean="0"/>
              <a:t>th</a:t>
            </a:r>
            <a:r>
              <a:rPr lang="en-GB" dirty="0" smtClean="0"/>
              <a:t> June</a:t>
            </a:r>
            <a:endParaRPr lang="en-GB" dirty="0"/>
          </a:p>
          <a:p>
            <a:r>
              <a:rPr lang="en-GB" dirty="0"/>
              <a:t>SQA results issued </a:t>
            </a:r>
            <a:r>
              <a:rPr lang="en-GB" dirty="0" smtClean="0"/>
              <a:t>Tues 8</a:t>
            </a:r>
            <a:r>
              <a:rPr lang="en-GB" baseline="30000" dirty="0" smtClean="0"/>
              <a:t>th</a:t>
            </a:r>
            <a:r>
              <a:rPr lang="en-GB" dirty="0" smtClean="0"/>
              <a:t> </a:t>
            </a:r>
            <a:r>
              <a:rPr lang="en-GB" dirty="0"/>
              <a:t>August </a:t>
            </a:r>
          </a:p>
          <a:p>
            <a:r>
              <a:rPr lang="en-GB" dirty="0"/>
              <a:t>Options renegotiation </a:t>
            </a:r>
            <a:r>
              <a:rPr lang="en-GB" dirty="0" smtClean="0"/>
              <a:t>Thurs 10</a:t>
            </a:r>
            <a:r>
              <a:rPr lang="en-GB" baseline="30000" dirty="0" smtClean="0"/>
              <a:t>th</a:t>
            </a:r>
            <a:r>
              <a:rPr lang="en-GB" dirty="0" smtClean="0"/>
              <a:t> </a:t>
            </a:r>
            <a:r>
              <a:rPr lang="en-GB" dirty="0"/>
              <a:t>August</a:t>
            </a:r>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Tree>
    <p:extLst>
      <p:ext uri="{BB962C8B-B14F-4D97-AF65-F5344CB8AC3E}">
        <p14:creationId xmlns:p14="http://schemas.microsoft.com/office/powerpoint/2010/main" val="30442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Emma Gordon</a:t>
            </a:r>
            <a:endParaRPr lang="en-GB" dirty="0"/>
          </a:p>
        </p:txBody>
      </p:sp>
      <p:sp>
        <p:nvSpPr>
          <p:cNvPr id="3" name="Text Placeholder 2"/>
          <p:cNvSpPr>
            <a:spLocks noGrp="1"/>
          </p:cNvSpPr>
          <p:nvPr>
            <p:ph type="body" idx="1"/>
          </p:nvPr>
        </p:nvSpPr>
        <p:spPr/>
        <p:txBody>
          <a:bodyPr/>
          <a:lstStyle/>
          <a:p>
            <a:r>
              <a:rPr lang="en-GB" dirty="0" smtClean="0"/>
              <a:t>Depute head teacher S4</a:t>
            </a:r>
            <a:endParaRPr lang="en-GB" dirty="0"/>
          </a:p>
        </p:txBody>
      </p:sp>
    </p:spTree>
    <p:extLst>
      <p:ext uri="{BB962C8B-B14F-4D97-AF65-F5344CB8AC3E}">
        <p14:creationId xmlns:p14="http://schemas.microsoft.com/office/powerpoint/2010/main" val="386521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purpose of tonight</a:t>
            </a:r>
            <a:endParaRPr lang="en-GB" dirty="0"/>
          </a:p>
        </p:txBody>
      </p:sp>
      <p:sp>
        <p:nvSpPr>
          <p:cNvPr id="3" name="Content Placeholder 2"/>
          <p:cNvSpPr>
            <a:spLocks noGrp="1"/>
          </p:cNvSpPr>
          <p:nvPr>
            <p:ph idx="1"/>
          </p:nvPr>
        </p:nvSpPr>
        <p:spPr>
          <a:xfrm>
            <a:off x="974861" y="2144049"/>
            <a:ext cx="8998388" cy="3593591"/>
          </a:xfrm>
        </p:spPr>
        <p:txBody>
          <a:bodyPr>
            <a:noAutofit/>
          </a:bodyPr>
          <a:lstStyle/>
          <a:p>
            <a:r>
              <a:rPr lang="en-GB" sz="2800" dirty="0" smtClean="0">
                <a:solidFill>
                  <a:schemeClr val="tx1"/>
                </a:solidFill>
              </a:rPr>
              <a:t>To help you understand the curricular choice process</a:t>
            </a:r>
          </a:p>
          <a:p>
            <a:r>
              <a:rPr lang="en-GB" sz="2800" dirty="0" smtClean="0">
                <a:solidFill>
                  <a:schemeClr val="tx1"/>
                </a:solidFill>
              </a:rPr>
              <a:t>To offer advice on supporting your child </a:t>
            </a:r>
          </a:p>
          <a:p>
            <a:r>
              <a:rPr lang="en-GB" sz="2800" dirty="0" smtClean="0">
                <a:solidFill>
                  <a:schemeClr val="tx1"/>
                </a:solidFill>
              </a:rPr>
              <a:t>To give information about the curriculum </a:t>
            </a:r>
          </a:p>
          <a:p>
            <a:r>
              <a:rPr lang="en-GB" sz="2800" dirty="0" smtClean="0">
                <a:solidFill>
                  <a:schemeClr val="tx1"/>
                </a:solidFill>
              </a:rPr>
              <a:t>To explain our offer of wider supports </a:t>
            </a:r>
          </a:p>
          <a:p>
            <a:r>
              <a:rPr lang="en-GB" sz="2800" dirty="0" smtClean="0">
                <a:solidFill>
                  <a:schemeClr val="tx1"/>
                </a:solidFill>
              </a:rPr>
              <a:t>To give the opportunity to speak with staff</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873496" y="112853"/>
            <a:ext cx="1933074" cy="2261937"/>
          </a:xfrm>
          <a:prstGeom prst="rect">
            <a:avLst/>
          </a:prstGeom>
        </p:spPr>
      </p:pic>
    </p:spTree>
    <p:extLst>
      <p:ext uri="{BB962C8B-B14F-4D97-AF65-F5344CB8AC3E}">
        <p14:creationId xmlns:p14="http://schemas.microsoft.com/office/powerpoint/2010/main" val="3929948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27" y="124691"/>
            <a:ext cx="10178322" cy="1492132"/>
          </a:xfrm>
        </p:spPr>
        <p:txBody>
          <a:bodyPr/>
          <a:lstStyle/>
          <a:p>
            <a:r>
              <a:rPr lang="en-GB" dirty="0" err="1" smtClean="0"/>
              <a:t>sPeakers</a:t>
            </a:r>
            <a:endParaRPr lang="en-GB" dirty="0"/>
          </a:p>
        </p:txBody>
      </p:sp>
      <p:sp>
        <p:nvSpPr>
          <p:cNvPr id="3" name="Content Placeholder 2"/>
          <p:cNvSpPr>
            <a:spLocks noGrp="1"/>
          </p:cNvSpPr>
          <p:nvPr>
            <p:ph idx="1"/>
          </p:nvPr>
        </p:nvSpPr>
        <p:spPr>
          <a:xfrm>
            <a:off x="1218427" y="1975610"/>
            <a:ext cx="9224855" cy="4408239"/>
          </a:xfrm>
        </p:spPr>
        <p:txBody>
          <a:bodyPr>
            <a:noAutofit/>
          </a:bodyPr>
          <a:lstStyle/>
          <a:p>
            <a:r>
              <a:rPr lang="en-GB" sz="2800" dirty="0" smtClean="0">
                <a:solidFill>
                  <a:schemeClr val="tx1"/>
                </a:solidFill>
              </a:rPr>
              <a:t>Introduction –  Mrs K Sinclair</a:t>
            </a:r>
          </a:p>
          <a:p>
            <a:r>
              <a:rPr lang="en-GB" sz="2800" dirty="0" smtClean="0">
                <a:solidFill>
                  <a:schemeClr val="tx1"/>
                </a:solidFill>
              </a:rPr>
              <a:t>Options Process - Ms E Gordon(S4 DHT)</a:t>
            </a:r>
          </a:p>
          <a:p>
            <a:r>
              <a:rPr lang="en-US" sz="2800" dirty="0" smtClean="0">
                <a:solidFill>
                  <a:schemeClr val="tx1"/>
                </a:solidFill>
              </a:rPr>
              <a:t>Skills </a:t>
            </a:r>
            <a:r>
              <a:rPr lang="en-US" sz="2800" dirty="0">
                <a:solidFill>
                  <a:schemeClr val="tx1"/>
                </a:solidFill>
              </a:rPr>
              <a:t>Development Scotland – </a:t>
            </a:r>
            <a:r>
              <a:rPr lang="en-US" sz="2800" dirty="0" err="1">
                <a:solidFill>
                  <a:schemeClr val="tx1"/>
                </a:solidFill>
              </a:rPr>
              <a:t>Ms</a:t>
            </a:r>
            <a:r>
              <a:rPr lang="en-US" sz="2800" dirty="0">
                <a:solidFill>
                  <a:schemeClr val="tx1"/>
                </a:solidFill>
              </a:rPr>
              <a:t> K Rees (Careers Advisor</a:t>
            </a:r>
            <a:r>
              <a:rPr lang="en-US" sz="2800" dirty="0" smtClean="0">
                <a:solidFill>
                  <a:schemeClr val="tx1"/>
                </a:solidFill>
              </a:rPr>
              <a:t>)</a:t>
            </a:r>
            <a:endParaRPr lang="en-GB" sz="2800" dirty="0" smtClean="0">
              <a:solidFill>
                <a:schemeClr val="tx1"/>
              </a:solidFill>
            </a:endParaRPr>
          </a:p>
          <a:p>
            <a:r>
              <a:rPr lang="en-GB" sz="2800" dirty="0" smtClean="0">
                <a:solidFill>
                  <a:schemeClr val="tx1"/>
                </a:solidFill>
              </a:rPr>
              <a:t>Pastoral / PSE – Mrs P Rorison (PT Pupil Support)</a:t>
            </a:r>
          </a:p>
          <a:p>
            <a:r>
              <a:rPr lang="en-GB" sz="2800" dirty="0" smtClean="0">
                <a:solidFill>
                  <a:schemeClr val="tx1"/>
                </a:solidFill>
              </a:rPr>
              <a:t>Scottish Credit and Qualifications Framework Ambassadors (</a:t>
            </a:r>
            <a:r>
              <a:rPr lang="en-GB" sz="2800" dirty="0" err="1" smtClean="0">
                <a:solidFill>
                  <a:schemeClr val="tx1"/>
                </a:solidFill>
              </a:rPr>
              <a:t>Temwa</a:t>
            </a:r>
            <a:r>
              <a:rPr lang="en-GB" sz="2800" dirty="0" smtClean="0">
                <a:solidFill>
                  <a:schemeClr val="tx1"/>
                </a:solidFill>
              </a:rPr>
              <a:t>, Nadia, Toni, Harris)</a:t>
            </a:r>
          </a:p>
          <a:p>
            <a:r>
              <a:rPr lang="en-GB" sz="2800" dirty="0" smtClean="0">
                <a:solidFill>
                  <a:schemeClr val="tx1"/>
                </a:solidFill>
              </a:rPr>
              <a:t>Vocational Courses – Ms B Williams</a:t>
            </a:r>
          </a:p>
          <a:p>
            <a:pPr marL="0" indent="0">
              <a:buNone/>
            </a:pPr>
            <a:endParaRPr lang="en-GB" sz="2800" dirty="0" smtClean="0">
              <a:solidFill>
                <a:schemeClr val="tx1"/>
              </a:solidFill>
            </a:endParaRPr>
          </a:p>
          <a:p>
            <a:pPr marL="0" indent="0">
              <a:buNone/>
            </a:pPr>
            <a:endParaRPr lang="en-GB" sz="2700" dirty="0" smtClean="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98187" y="0"/>
            <a:ext cx="1933074" cy="2261937"/>
          </a:xfrm>
          <a:prstGeom prst="rect">
            <a:avLst/>
          </a:prstGeom>
        </p:spPr>
      </p:pic>
    </p:spTree>
    <p:extLst>
      <p:ext uri="{BB962C8B-B14F-4D97-AF65-F5344CB8AC3E}">
        <p14:creationId xmlns:p14="http://schemas.microsoft.com/office/powerpoint/2010/main" val="46952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at end of S4</a:t>
            </a:r>
            <a:endParaRPr lang="en-GB" dirty="0"/>
          </a:p>
        </p:txBody>
      </p:sp>
      <p:sp>
        <p:nvSpPr>
          <p:cNvPr id="3" name="Content Placeholder 2"/>
          <p:cNvSpPr>
            <a:spLocks noGrp="1"/>
          </p:cNvSpPr>
          <p:nvPr>
            <p:ph idx="1"/>
          </p:nvPr>
        </p:nvSpPr>
        <p:spPr/>
        <p:txBody>
          <a:bodyPr>
            <a:normAutofit/>
          </a:bodyPr>
          <a:lstStyle/>
          <a:p>
            <a:r>
              <a:rPr lang="en-GB" sz="2800" dirty="0" smtClean="0">
                <a:solidFill>
                  <a:schemeClr val="tx1"/>
                </a:solidFill>
              </a:rPr>
              <a:t>Stay on at school for S5 or till the end of the year</a:t>
            </a:r>
          </a:p>
          <a:p>
            <a:r>
              <a:rPr lang="en-GB" sz="2800" dirty="0" smtClean="0">
                <a:solidFill>
                  <a:schemeClr val="tx1"/>
                </a:solidFill>
              </a:rPr>
              <a:t>Leave </a:t>
            </a:r>
            <a:r>
              <a:rPr lang="en-GB" sz="2800" dirty="0">
                <a:solidFill>
                  <a:schemeClr val="tx1"/>
                </a:solidFill>
              </a:rPr>
              <a:t>(</a:t>
            </a:r>
            <a:r>
              <a:rPr lang="en-GB" sz="2800" dirty="0" smtClean="0">
                <a:solidFill>
                  <a:schemeClr val="tx1"/>
                </a:solidFill>
              </a:rPr>
              <a:t>if </a:t>
            </a:r>
            <a:r>
              <a:rPr lang="en-GB" sz="2800" dirty="0">
                <a:solidFill>
                  <a:schemeClr val="tx1"/>
                </a:solidFill>
              </a:rPr>
              <a:t>16 years old by the end of September 23</a:t>
            </a:r>
            <a:r>
              <a:rPr lang="en-GB" sz="2800" dirty="0" smtClean="0">
                <a:solidFill>
                  <a:schemeClr val="tx1"/>
                </a:solidFill>
              </a:rPr>
              <a:t>) and go to</a:t>
            </a:r>
            <a:endParaRPr lang="en-GB" sz="2800" dirty="0">
              <a:solidFill>
                <a:schemeClr val="tx1"/>
              </a:solidFill>
            </a:endParaRPr>
          </a:p>
          <a:p>
            <a:pPr marL="0" indent="0">
              <a:buNone/>
            </a:pPr>
            <a:r>
              <a:rPr lang="en-GB" sz="2800" dirty="0">
                <a:solidFill>
                  <a:schemeClr val="tx1"/>
                </a:solidFill>
              </a:rPr>
              <a:t> </a:t>
            </a:r>
            <a:r>
              <a:rPr lang="en-GB" sz="2800" dirty="0" smtClean="0">
                <a:solidFill>
                  <a:schemeClr val="tx1"/>
                </a:solidFill>
              </a:rPr>
              <a:t>  college – further education</a:t>
            </a:r>
          </a:p>
          <a:p>
            <a:pPr marL="0" indent="0">
              <a:buNone/>
            </a:pPr>
            <a:r>
              <a:rPr lang="en-GB" sz="2800" dirty="0" smtClean="0">
                <a:solidFill>
                  <a:schemeClr val="tx1"/>
                </a:solidFill>
              </a:rPr>
              <a:t>   modern apprenticeship </a:t>
            </a:r>
          </a:p>
          <a:p>
            <a:pPr marL="0" indent="0">
              <a:buNone/>
            </a:pPr>
            <a:r>
              <a:rPr lang="en-GB" sz="2800" dirty="0">
                <a:solidFill>
                  <a:schemeClr val="tx1"/>
                </a:solidFill>
              </a:rPr>
              <a:t> </a:t>
            </a:r>
            <a:r>
              <a:rPr lang="en-GB" sz="2800" dirty="0" smtClean="0">
                <a:solidFill>
                  <a:schemeClr val="tx1"/>
                </a:solidFill>
              </a:rPr>
              <a:t>  employment</a:t>
            </a:r>
          </a:p>
        </p:txBody>
      </p:sp>
      <p:pic>
        <p:nvPicPr>
          <p:cNvPr id="4" name="Picture 3"/>
          <p:cNvPicPr>
            <a:picLocks noChangeAspect="1"/>
          </p:cNvPicPr>
          <p:nvPr/>
        </p:nvPicPr>
        <p:blipFill>
          <a:blip r:embed="rId2"/>
          <a:stretch>
            <a:fillRect/>
          </a:stretch>
        </p:blipFill>
        <p:spPr>
          <a:xfrm>
            <a:off x="8806067" y="0"/>
            <a:ext cx="3385933" cy="1938076"/>
          </a:xfrm>
          <a:prstGeom prst="rect">
            <a:avLst/>
          </a:prstGeom>
        </p:spPr>
      </p:pic>
    </p:spTree>
    <p:extLst>
      <p:ext uri="{BB962C8B-B14F-4D97-AF65-F5344CB8AC3E}">
        <p14:creationId xmlns:p14="http://schemas.microsoft.com/office/powerpoint/2010/main" val="409105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Karen Rees</a:t>
            </a:r>
            <a:endParaRPr lang="en-GB" dirty="0"/>
          </a:p>
        </p:txBody>
      </p:sp>
      <p:sp>
        <p:nvSpPr>
          <p:cNvPr id="3" name="Text Placeholder 2"/>
          <p:cNvSpPr>
            <a:spLocks noGrp="1"/>
          </p:cNvSpPr>
          <p:nvPr>
            <p:ph type="body" idx="1"/>
          </p:nvPr>
        </p:nvSpPr>
        <p:spPr/>
        <p:txBody>
          <a:bodyPr/>
          <a:lstStyle/>
          <a:p>
            <a:r>
              <a:rPr lang="en-GB" dirty="0" smtClean="0"/>
              <a:t>Careers advisor</a:t>
            </a:r>
            <a:endParaRPr lang="en-GB" dirty="0"/>
          </a:p>
        </p:txBody>
      </p:sp>
      <p:pic>
        <p:nvPicPr>
          <p:cNvPr id="4" name="Picture 15" descr="SDS_A4_Core_Marque+Anchor_CMYK_REV.png"/>
          <p:cNvPicPr>
            <a:picLocks noChangeAspect="1"/>
          </p:cNvPicPr>
          <p:nvPr/>
        </p:nvPicPr>
        <p:blipFill>
          <a:blip r:embed="rId2" cstate="screen"/>
          <a:srcRect/>
          <a:stretch>
            <a:fillRect/>
          </a:stretch>
        </p:blipFill>
        <p:spPr bwMode="auto">
          <a:xfrm rot="-300000">
            <a:off x="8451792" y="766439"/>
            <a:ext cx="2774950" cy="1477963"/>
          </a:xfrm>
          <a:prstGeom prst="rect">
            <a:avLst/>
          </a:prstGeom>
          <a:noFill/>
          <a:ln w="9525">
            <a:noFill/>
            <a:miter lim="800000"/>
            <a:headEnd/>
            <a:tailEnd/>
          </a:ln>
        </p:spPr>
      </p:pic>
    </p:spTree>
    <p:extLst>
      <p:ext uri="{BB962C8B-B14F-4D97-AF65-F5344CB8AC3E}">
        <p14:creationId xmlns:p14="http://schemas.microsoft.com/office/powerpoint/2010/main" val="227811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9E626B-6166-5342-B4CF-54D8454B48F9}"/>
              </a:ext>
            </a:extLst>
          </p:cNvPr>
          <p:cNvSpPr/>
          <p:nvPr/>
        </p:nvSpPr>
        <p:spPr>
          <a:xfrm>
            <a:off x="1524000" y="0"/>
            <a:ext cx="9144000" cy="685800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TextBox 6">
            <a:extLst>
              <a:ext uri="{FF2B5EF4-FFF2-40B4-BE49-F238E27FC236}">
                <a16:creationId xmlns:a16="http://schemas.microsoft.com/office/drawing/2014/main" id="{CE4F82C3-AAD7-F342-8E6B-C689DADD3389}"/>
              </a:ext>
            </a:extLst>
          </p:cNvPr>
          <p:cNvSpPr txBox="1">
            <a:spLocks noChangeArrowheads="1"/>
          </p:cNvSpPr>
          <p:nvPr/>
        </p:nvSpPr>
        <p:spPr bwMode="auto">
          <a:xfrm>
            <a:off x="2495550" y="2151063"/>
            <a:ext cx="61928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Karen Rees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Claire McCanney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Sean McTaggart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Careers Advisers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363" name="Picture 2">
            <a:extLst>
              <a:ext uri="{FF2B5EF4-FFF2-40B4-BE49-F238E27FC236}">
                <a16:creationId xmlns:a16="http://schemas.microsoft.com/office/drawing/2014/main" id="{B8B46E97-5812-C145-BA9C-3A949B35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28626"/>
            <a:ext cx="24304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E02A883B-7D71-294A-9DAD-AAFCB3EC4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389" y="6021388"/>
            <a:ext cx="18002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7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8AF9-74C8-C44E-96FC-2BA4633C0C98}"/>
              </a:ext>
            </a:extLst>
          </p:cNvPr>
          <p:cNvSpPr/>
          <p:nvPr/>
        </p:nvSpPr>
        <p:spPr>
          <a:xfrm>
            <a:off x="1524000" y="215900"/>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TextBox 7">
            <a:extLst>
              <a:ext uri="{FF2B5EF4-FFF2-40B4-BE49-F238E27FC236}">
                <a16:creationId xmlns:a16="http://schemas.microsoft.com/office/drawing/2014/main" id="{AEAB7A02-19DA-4345-A4BB-99B02EAE2330}"/>
              </a:ext>
            </a:extLst>
          </p:cNvPr>
          <p:cNvSpPr txBox="1">
            <a:spLocks noChangeArrowheads="1"/>
          </p:cNvSpPr>
          <p:nvPr/>
        </p:nvSpPr>
        <p:spPr bwMode="auto">
          <a:xfrm>
            <a:off x="1774826" y="334963"/>
            <a:ext cx="562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Career Management Skills</a:t>
            </a:r>
          </a:p>
        </p:txBody>
      </p:sp>
      <p:pic>
        <p:nvPicPr>
          <p:cNvPr id="5" name="Picture 4" descr="Graphical user interface, application&#10;&#10;Description automatically generated">
            <a:extLst>
              <a:ext uri="{FF2B5EF4-FFF2-40B4-BE49-F238E27FC236}">
                <a16:creationId xmlns:a16="http://schemas.microsoft.com/office/drawing/2014/main" id="{CED8266D-E753-554E-9A87-EB381D12D34B}"/>
              </a:ext>
            </a:extLst>
          </p:cNvPr>
          <p:cNvPicPr>
            <a:picLocks noChangeAspect="1"/>
          </p:cNvPicPr>
          <p:nvPr/>
        </p:nvPicPr>
        <p:blipFill>
          <a:blip r:embed="rId3"/>
          <a:stretch>
            <a:fillRect/>
          </a:stretch>
        </p:blipFill>
        <p:spPr>
          <a:xfrm>
            <a:off x="1691834" y="873127"/>
            <a:ext cx="8808332" cy="6275551"/>
          </a:xfrm>
          <a:prstGeom prst="rect">
            <a:avLst/>
          </a:prstGeom>
        </p:spPr>
      </p:pic>
    </p:spTree>
    <p:extLst>
      <p:ext uri="{BB962C8B-B14F-4D97-AF65-F5344CB8AC3E}">
        <p14:creationId xmlns:p14="http://schemas.microsoft.com/office/powerpoint/2010/main" val="153849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94504B-9929-CD42-9B74-FB7B235F36E7}"/>
              </a:ext>
            </a:extLst>
          </p:cNvPr>
          <p:cNvSpPr/>
          <p:nvPr/>
        </p:nvSpPr>
        <p:spPr>
          <a:xfrm>
            <a:off x="1524000" y="215900"/>
            <a:ext cx="9144000" cy="909638"/>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38" name="TextBox 5">
            <a:extLst>
              <a:ext uri="{FF2B5EF4-FFF2-40B4-BE49-F238E27FC236}">
                <a16:creationId xmlns:a16="http://schemas.microsoft.com/office/drawing/2014/main" id="{20EA084C-7ADE-BC43-AEC0-A8373C1C7EBF}"/>
              </a:ext>
            </a:extLst>
          </p:cNvPr>
          <p:cNvSpPr txBox="1">
            <a:spLocks noChangeArrowheads="1"/>
          </p:cNvSpPr>
          <p:nvPr/>
        </p:nvSpPr>
        <p:spPr bwMode="auto">
          <a:xfrm>
            <a:off x="1774825" y="334963"/>
            <a:ext cx="3836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My World of Work</a:t>
            </a:r>
          </a:p>
        </p:txBody>
      </p:sp>
      <p:sp>
        <p:nvSpPr>
          <p:cNvPr id="10" name="TextBox 9">
            <a:extLst>
              <a:ext uri="{FF2B5EF4-FFF2-40B4-BE49-F238E27FC236}">
                <a16:creationId xmlns:a16="http://schemas.microsoft.com/office/drawing/2014/main" id="{ED4B7992-28EB-3E48-BAD7-61317EE8ACB6}"/>
              </a:ext>
            </a:extLst>
          </p:cNvPr>
          <p:cNvSpPr txBox="1">
            <a:spLocks noChangeArrowheads="1"/>
          </p:cNvSpPr>
          <p:nvPr/>
        </p:nvSpPr>
        <p:spPr bwMode="auto">
          <a:xfrm>
            <a:off x="5102225" y="1179513"/>
            <a:ext cx="19875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58417E"/>
                </a:solidFill>
                <a:effectLst/>
                <a:uLnTx/>
                <a:uFillTx/>
                <a:latin typeface="Arial" panose="020B0604020202020204" pitchFamily="34" charset="0"/>
                <a:ea typeface="+mn-ea"/>
                <a:cs typeface="Arial" panose="020B0604020202020204" pitchFamily="34" charset="0"/>
              </a:rPr>
              <a:t>What’s out there?</a:t>
            </a:r>
          </a:p>
        </p:txBody>
      </p:sp>
      <p:pic>
        <p:nvPicPr>
          <p:cNvPr id="3" name="Picture 2">
            <a:extLst>
              <a:ext uri="{FF2B5EF4-FFF2-40B4-BE49-F238E27FC236}">
                <a16:creationId xmlns:a16="http://schemas.microsoft.com/office/drawing/2014/main" id="{9FE02E56-C86B-4E45-9115-08F157D63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14" y="2044700"/>
            <a:ext cx="61499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FA24507-2D4E-4C44-B16B-B964D3B9B8E9}"/>
              </a:ext>
            </a:extLst>
          </p:cNvPr>
          <p:cNvSpPr txBox="1">
            <a:spLocks noChangeArrowheads="1"/>
          </p:cNvSpPr>
          <p:nvPr/>
        </p:nvSpPr>
        <p:spPr bwMode="auto">
          <a:xfrm>
            <a:off x="4375150" y="1525588"/>
            <a:ext cx="34417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58417E"/>
                </a:solidFill>
                <a:effectLst/>
                <a:uLnTx/>
                <a:uFillTx/>
                <a:latin typeface="Arial" panose="020B0604020202020204" pitchFamily="34" charset="0"/>
                <a:ea typeface="+mn-ea"/>
                <a:cs typeface="Arial" panose="020B0604020202020204" pitchFamily="34" charset="0"/>
              </a:rPr>
              <a:t>How to find the right information</a:t>
            </a:r>
          </a:p>
        </p:txBody>
      </p:sp>
      <p:pic>
        <p:nvPicPr>
          <p:cNvPr id="4" name="Picture 3">
            <a:extLst>
              <a:ext uri="{FF2B5EF4-FFF2-40B4-BE49-F238E27FC236}">
                <a16:creationId xmlns:a16="http://schemas.microsoft.com/office/drawing/2014/main" id="{2A955AB7-0003-43B9-9D01-0AF4A1A52C15}"/>
              </a:ext>
            </a:extLst>
          </p:cNvPr>
          <p:cNvPicPr>
            <a:picLocks noChangeAspect="1"/>
          </p:cNvPicPr>
          <p:nvPr/>
        </p:nvPicPr>
        <p:blipFill>
          <a:blip r:embed="rId4"/>
          <a:stretch>
            <a:fillRect/>
          </a:stretch>
        </p:blipFill>
        <p:spPr>
          <a:xfrm>
            <a:off x="4179152" y="2554288"/>
            <a:ext cx="3898048" cy="2084989"/>
          </a:xfrm>
          <a:prstGeom prst="rect">
            <a:avLst/>
          </a:prstGeom>
        </p:spPr>
      </p:pic>
    </p:spTree>
    <p:extLst>
      <p:ext uri="{BB962C8B-B14F-4D97-AF65-F5344CB8AC3E}">
        <p14:creationId xmlns:p14="http://schemas.microsoft.com/office/powerpoint/2010/main" val="2129224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Kate </a:t>
            </a:r>
            <a:r>
              <a:rPr lang="en-GB" dirty="0" err="1" smtClean="0"/>
              <a:t>sinclair</a:t>
            </a:r>
            <a:endParaRPr lang="en-GB" dirty="0"/>
          </a:p>
        </p:txBody>
      </p:sp>
      <p:sp>
        <p:nvSpPr>
          <p:cNvPr id="3" name="Text Placeholder 2"/>
          <p:cNvSpPr>
            <a:spLocks noGrp="1"/>
          </p:cNvSpPr>
          <p:nvPr>
            <p:ph type="body" idx="1"/>
          </p:nvPr>
        </p:nvSpPr>
        <p:spPr/>
        <p:txBody>
          <a:bodyPr/>
          <a:lstStyle/>
          <a:p>
            <a:r>
              <a:rPr lang="en-GB" dirty="0" smtClean="0"/>
              <a:t>Head teacher</a:t>
            </a:r>
            <a:endParaRPr lang="en-GB" dirty="0"/>
          </a:p>
        </p:txBody>
      </p:sp>
    </p:spTree>
    <p:extLst>
      <p:ext uri="{BB962C8B-B14F-4D97-AF65-F5344CB8AC3E}">
        <p14:creationId xmlns:p14="http://schemas.microsoft.com/office/powerpoint/2010/main" val="4136465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Pauline Rorison</a:t>
            </a:r>
            <a:endParaRPr lang="en-GB" dirty="0"/>
          </a:p>
        </p:txBody>
      </p:sp>
      <p:sp>
        <p:nvSpPr>
          <p:cNvPr id="4" name="Text Placeholder 3"/>
          <p:cNvSpPr>
            <a:spLocks noGrp="1"/>
          </p:cNvSpPr>
          <p:nvPr>
            <p:ph type="body" idx="1"/>
          </p:nvPr>
        </p:nvSpPr>
        <p:spPr/>
        <p:txBody>
          <a:bodyPr/>
          <a:lstStyle/>
          <a:p>
            <a:r>
              <a:rPr lang="en-GB" dirty="0" smtClean="0"/>
              <a:t>Principal teacher of pupil support</a:t>
            </a:r>
            <a:endParaRPr lang="en-GB" dirty="0"/>
          </a:p>
        </p:txBody>
      </p:sp>
    </p:spTree>
    <p:extLst>
      <p:ext uri="{BB962C8B-B14F-4D97-AF65-F5344CB8AC3E}">
        <p14:creationId xmlns:p14="http://schemas.microsoft.com/office/powerpoint/2010/main" val="3689999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64" y="0"/>
            <a:ext cx="12191999" cy="6858000"/>
          </a:xfrm>
          <a:prstGeom prst="rect">
            <a:avLst/>
          </a:prstGeom>
        </p:spPr>
      </p:pic>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105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1"/>
          </a:xfrm>
          <a:prstGeom prst="rect">
            <a:avLst/>
          </a:prstGeom>
        </p:spPr>
      </p:pic>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2898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8995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aphicFrame>
        <p:nvGraphicFramePr>
          <p:cNvPr id="87" name="Google Shape;87;p2"/>
          <p:cNvGraphicFramePr/>
          <p:nvPr>
            <p:extLst>
              <p:ext uri="{D42A27DB-BD31-4B8C-83A1-F6EECF244321}">
                <p14:modId xmlns:p14="http://schemas.microsoft.com/office/powerpoint/2010/main" val="207036546"/>
              </p:ext>
            </p:extLst>
          </p:nvPr>
        </p:nvGraphicFramePr>
        <p:xfrm>
          <a:off x="0" y="16625"/>
          <a:ext cx="12192000" cy="7087559"/>
        </p:xfrm>
        <a:graphic>
          <a:graphicData uri="http://schemas.openxmlformats.org/drawingml/2006/table">
            <a:tbl>
              <a:tblPr>
                <a:noFill/>
              </a:tblPr>
              <a:tblGrid>
                <a:gridCol w="3066757">
                  <a:extLst>
                    <a:ext uri="{9D8B030D-6E8A-4147-A177-3AD203B41FA5}">
                      <a16:colId xmlns:a16="http://schemas.microsoft.com/office/drawing/2014/main" val="20000"/>
                    </a:ext>
                  </a:extLst>
                </a:gridCol>
                <a:gridCol w="9125243">
                  <a:extLst>
                    <a:ext uri="{9D8B030D-6E8A-4147-A177-3AD203B41FA5}">
                      <a16:colId xmlns:a16="http://schemas.microsoft.com/office/drawing/2014/main" val="20001"/>
                    </a:ext>
                  </a:extLst>
                </a:gridCol>
              </a:tblGrid>
              <a:tr h="1657681">
                <a:tc>
                  <a:txBody>
                    <a:bodyPr/>
                    <a:lstStyle/>
                    <a:p>
                      <a:pPr marL="0" marR="0" lvl="0" indent="0" algn="l" rtl="0">
                        <a:lnSpc>
                          <a:spcPct val="100000"/>
                        </a:lnSpc>
                        <a:spcBef>
                          <a:spcPts val="0"/>
                        </a:spcBef>
                        <a:spcAft>
                          <a:spcPts val="0"/>
                        </a:spcAft>
                        <a:buClr>
                          <a:srgbClr val="000000"/>
                        </a:buClr>
                        <a:buSzPts val="1800"/>
                        <a:buFont typeface="Calibri"/>
                        <a:buNone/>
                      </a:pPr>
                      <a:r>
                        <a:rPr lang="en-GB" sz="2000" b="1" u="none" strike="noStrike" cap="none" dirty="0" smtClean="0"/>
                        <a:t>February</a:t>
                      </a:r>
                      <a:endParaRPr sz="2000" b="1" u="none" strike="noStrike" cap="none" dirty="0"/>
                    </a:p>
                  </a:txBody>
                  <a:tcPr marL="91450" marR="91450" marT="45725" marB="45725">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defTabSz="457200" rtl="0" eaLnBrk="1" fontAlgn="auto" latinLnBrk="0" hangingPunct="1">
                        <a:lnSpc>
                          <a:spcPct val="100000"/>
                        </a:lnSpc>
                        <a:spcBef>
                          <a:spcPts val="0"/>
                        </a:spcBef>
                        <a:spcAft>
                          <a:spcPts val="0"/>
                        </a:spcAft>
                        <a:buClr>
                          <a:srgbClr val="000000"/>
                        </a:buClr>
                        <a:buSzPts val="1800"/>
                        <a:buFont typeface="Calibri"/>
                        <a:buNone/>
                        <a:tabLst/>
                        <a:defRPr/>
                      </a:pPr>
                      <a:r>
                        <a:rPr lang="en-GB" sz="2400" dirty="0" smtClean="0">
                          <a:latin typeface="Calibri" panose="020F0502020204030204" pitchFamily="34" charset="0"/>
                          <a:ea typeface="Calibri"/>
                          <a:cs typeface="Calibri" panose="020F0502020204030204" pitchFamily="34" charset="0"/>
                          <a:sym typeface="Calibri"/>
                        </a:rPr>
                        <a:t>Exploring future choices and career pathways in PSHE</a:t>
                      </a:r>
                    </a:p>
                    <a:p>
                      <a:pPr marL="0" marR="0" lvl="0" indent="0" algn="l" defTabSz="457200" rtl="0" eaLnBrk="1" fontAlgn="auto" latinLnBrk="0" hangingPunct="1">
                        <a:lnSpc>
                          <a:spcPct val="100000"/>
                        </a:lnSpc>
                        <a:spcBef>
                          <a:spcPts val="0"/>
                        </a:spcBef>
                        <a:spcAft>
                          <a:spcPts val="0"/>
                        </a:spcAft>
                        <a:buClr>
                          <a:srgbClr val="000000"/>
                        </a:buClr>
                        <a:buSzPts val="1800"/>
                        <a:buFont typeface="Calibri"/>
                        <a:buNone/>
                        <a:tabLst/>
                        <a:defRPr/>
                      </a:pPr>
                      <a:r>
                        <a:rPr lang="en-GB" sz="2400" dirty="0" smtClean="0">
                          <a:latin typeface="Calibri" panose="020F0502020204030204" pitchFamily="34" charset="0"/>
                          <a:ea typeface="Calibri"/>
                          <a:cs typeface="Calibri" panose="020F0502020204030204" pitchFamily="34" charset="0"/>
                          <a:sym typeface="Calibri"/>
                        </a:rPr>
                        <a:t>Issue Options Research</a:t>
                      </a:r>
                      <a:r>
                        <a:rPr lang="en-GB" sz="2400" baseline="0" dirty="0" smtClean="0">
                          <a:latin typeface="Calibri" panose="020F0502020204030204" pitchFamily="34" charset="0"/>
                          <a:ea typeface="Calibri"/>
                          <a:cs typeface="Calibri" panose="020F0502020204030204" pitchFamily="34" charset="0"/>
                          <a:sym typeface="Calibri"/>
                        </a:rPr>
                        <a:t> Form</a:t>
                      </a:r>
                      <a:endParaRPr lang="en-GB" sz="2400" dirty="0" smtClean="0">
                        <a:latin typeface="Calibri" panose="020F0502020204030204" pitchFamily="34" charset="0"/>
                        <a:ea typeface="Calibri"/>
                        <a:cs typeface="Calibri" panose="020F0502020204030204" pitchFamily="34" charset="0"/>
                        <a:sym typeface="Calibri"/>
                      </a:endParaRPr>
                    </a:p>
                    <a:p>
                      <a:pPr marL="0" marR="0" lvl="0" indent="0" algn="l" defTabSz="457200" rtl="0" eaLnBrk="1" fontAlgn="auto" latinLnBrk="0" hangingPunct="1">
                        <a:lnSpc>
                          <a:spcPct val="100000"/>
                        </a:lnSpc>
                        <a:spcBef>
                          <a:spcPts val="0"/>
                        </a:spcBef>
                        <a:spcAft>
                          <a:spcPts val="0"/>
                        </a:spcAft>
                        <a:buClr>
                          <a:srgbClr val="000000"/>
                        </a:buClr>
                        <a:buSzPts val="1800"/>
                        <a:buFont typeface="Calibri"/>
                        <a:buNone/>
                        <a:tabLst/>
                        <a:defRPr/>
                      </a:pPr>
                      <a:r>
                        <a:rPr lang="en-GB" sz="2400" dirty="0" smtClean="0">
                          <a:latin typeface="Calibri" panose="020F0502020204030204" pitchFamily="34" charset="0"/>
                          <a:ea typeface="Calibri"/>
                          <a:cs typeface="Calibri" panose="020F0502020204030204" pitchFamily="34" charset="0"/>
                          <a:sym typeface="Calibri"/>
                        </a:rPr>
                        <a:t>S4 Options Assembly </a:t>
                      </a:r>
                    </a:p>
                  </a:txBody>
                  <a:tcPr marL="91450" marR="91450" marT="45725" marB="45725">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val="10001"/>
                  </a:ext>
                </a:extLst>
              </a:tr>
              <a:tr h="2530237">
                <a:tc>
                  <a:txBody>
                    <a:bodyPr/>
                    <a:lstStyle/>
                    <a:p>
                      <a:pPr marL="0" marR="0" lvl="0" indent="0" algn="l" rtl="0">
                        <a:lnSpc>
                          <a:spcPct val="100000"/>
                        </a:lnSpc>
                        <a:spcBef>
                          <a:spcPts val="0"/>
                        </a:spcBef>
                        <a:spcAft>
                          <a:spcPts val="0"/>
                        </a:spcAft>
                        <a:buClr>
                          <a:srgbClr val="000000"/>
                        </a:buClr>
                        <a:buSzPts val="1800"/>
                        <a:buFont typeface="Calibri"/>
                        <a:buNone/>
                      </a:pPr>
                      <a:r>
                        <a:rPr lang="en-GB" sz="2000" b="1" u="none" strike="noStrike" cap="none" dirty="0" smtClean="0"/>
                        <a:t>Tuesday 21</a:t>
                      </a:r>
                      <a:r>
                        <a:rPr lang="en-GB" sz="2000" b="1" u="none" strike="noStrike" cap="none" baseline="30000" dirty="0" smtClean="0"/>
                        <a:t>st</a:t>
                      </a:r>
                      <a:r>
                        <a:rPr lang="en-GB" sz="2000" b="1" u="none" strike="noStrike" cap="none" baseline="0" dirty="0" smtClean="0"/>
                        <a:t> February</a:t>
                      </a:r>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r>
                        <a:rPr lang="en-GB" sz="2000" b="1" u="none" strike="noStrike" cap="none" baseline="0" dirty="0" smtClean="0"/>
                        <a:t>Thursday 23</a:t>
                      </a:r>
                      <a:r>
                        <a:rPr lang="en-GB" sz="2000" b="1" u="none" strike="noStrike" cap="none" baseline="30000" dirty="0" smtClean="0"/>
                        <a:t>rd</a:t>
                      </a:r>
                      <a:r>
                        <a:rPr lang="en-GB" sz="2000" b="1" u="none" strike="noStrike" cap="none" baseline="0" dirty="0" smtClean="0"/>
                        <a:t> February</a:t>
                      </a:r>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a:txBody>
                    <a:bodyPr/>
                    <a:lstStyle/>
                    <a:p>
                      <a:pPr marL="0" marR="0" lvl="0" indent="0" algn="l" defTabSz="457200" rtl="0" eaLnBrk="1" fontAlgn="auto" latinLnBrk="0" hangingPunct="1">
                        <a:lnSpc>
                          <a:spcPct val="100000"/>
                        </a:lnSpc>
                        <a:spcBef>
                          <a:spcPts val="0"/>
                        </a:spcBef>
                        <a:spcAft>
                          <a:spcPts val="0"/>
                        </a:spcAft>
                        <a:buClr>
                          <a:srgbClr val="000000"/>
                        </a:buClr>
                        <a:buSzPts val="1800"/>
                        <a:buFont typeface="Calibri"/>
                        <a:buNone/>
                        <a:tabLst/>
                        <a:defRPr/>
                      </a:pPr>
                      <a:r>
                        <a:rPr lang="en-US" sz="2400" b="0" i="0" u="none" strike="noStrike" cap="none" dirty="0" smtClean="0">
                          <a:solidFill>
                            <a:srgbClr val="000000"/>
                          </a:solidFill>
                          <a:latin typeface="Calibri" panose="020F0502020204030204" pitchFamily="34" charset="0"/>
                          <a:ea typeface="Calibri"/>
                          <a:cs typeface="Calibri" panose="020F0502020204030204" pitchFamily="34" charset="0"/>
                          <a:sym typeface="Calibri"/>
                        </a:rPr>
                        <a:t>S4 Reports Issued</a:t>
                      </a:r>
                    </a:p>
                    <a:p>
                      <a:pPr marL="0" marR="0" lvl="0" indent="0" algn="l" defTabSz="457200" rtl="0" eaLnBrk="1" fontAlgn="auto" latinLnBrk="0" hangingPunct="1">
                        <a:lnSpc>
                          <a:spcPct val="100000"/>
                        </a:lnSpc>
                        <a:spcBef>
                          <a:spcPts val="0"/>
                        </a:spcBef>
                        <a:spcAft>
                          <a:spcPts val="0"/>
                        </a:spcAft>
                        <a:buClr>
                          <a:srgbClr val="000000"/>
                        </a:buClr>
                        <a:buSzPts val="1800"/>
                        <a:buFont typeface="Calibri"/>
                        <a:buNone/>
                        <a:tabLst/>
                        <a:defRPr/>
                      </a:pPr>
                      <a:r>
                        <a:rPr lang="en-US" sz="2400" b="0" i="0" u="none" strike="noStrike" cap="none" dirty="0" smtClean="0">
                          <a:solidFill>
                            <a:srgbClr val="000000"/>
                          </a:solidFill>
                          <a:latin typeface="Calibri" panose="020F0502020204030204" pitchFamily="34" charset="0"/>
                          <a:ea typeface="Calibri"/>
                          <a:cs typeface="Calibri" panose="020F0502020204030204" pitchFamily="34" charset="0"/>
                          <a:sym typeface="Calibri"/>
                        </a:rPr>
                        <a:t>S4 Curricular</a:t>
                      </a:r>
                      <a:r>
                        <a:rPr lang="en-US" sz="2400" b="0" i="0" u="none" strike="noStrike" cap="none" baseline="0" dirty="0" smtClean="0">
                          <a:solidFill>
                            <a:srgbClr val="000000"/>
                          </a:solidFill>
                          <a:latin typeface="Calibri" panose="020F0502020204030204" pitchFamily="34" charset="0"/>
                          <a:ea typeface="Calibri"/>
                          <a:cs typeface="Calibri" panose="020F0502020204030204" pitchFamily="34" charset="0"/>
                          <a:sym typeface="Calibri"/>
                        </a:rPr>
                        <a:t> Choice Evening</a:t>
                      </a:r>
                    </a:p>
                    <a:p>
                      <a:pPr marL="0" marR="0" lvl="0" indent="0" algn="l" rtl="0">
                        <a:lnSpc>
                          <a:spcPct val="100000"/>
                        </a:lnSpc>
                        <a:spcBef>
                          <a:spcPts val="0"/>
                        </a:spcBef>
                        <a:spcAft>
                          <a:spcPts val="0"/>
                        </a:spcAft>
                        <a:buClr>
                          <a:srgbClr val="000000"/>
                        </a:buClr>
                        <a:buSzPts val="1800"/>
                        <a:buFont typeface="Calibri"/>
                        <a:buNone/>
                      </a:pPr>
                      <a:r>
                        <a:rPr lang="en-GB" sz="2400" i="0" u="none" strike="noStrike" cap="none" dirty="0" smtClean="0">
                          <a:latin typeface="Calibri" panose="020F0502020204030204" pitchFamily="34" charset="0"/>
                          <a:cs typeface="Calibri" panose="020F0502020204030204" pitchFamily="34" charset="0"/>
                        </a:rPr>
                        <a:t>Options Form emailed to parents/carers </a:t>
                      </a:r>
                    </a:p>
                    <a:p>
                      <a:pPr marL="0" marR="0" lvl="0" indent="0" algn="l" rtl="0">
                        <a:lnSpc>
                          <a:spcPct val="100000"/>
                        </a:lnSpc>
                        <a:spcBef>
                          <a:spcPts val="0"/>
                        </a:spcBef>
                        <a:spcAft>
                          <a:spcPts val="0"/>
                        </a:spcAft>
                        <a:buClr>
                          <a:srgbClr val="000000"/>
                        </a:buClr>
                        <a:buSzPts val="1800"/>
                        <a:buFont typeface="Calibri"/>
                        <a:buNone/>
                      </a:pPr>
                      <a:endParaRPr lang="en-GB" sz="2400" i="0" u="none" strike="noStrike" cap="none" dirty="0" smtClean="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800"/>
                        <a:buFont typeface="Calibri"/>
                        <a:buNone/>
                      </a:pPr>
                      <a:r>
                        <a:rPr lang="en-GB" sz="2400" i="0" u="none" strike="noStrike" cap="none" dirty="0" smtClean="0">
                          <a:latin typeface="Calibri" panose="020F0502020204030204" pitchFamily="34" charset="0"/>
                          <a:cs typeface="Calibri" panose="020F0502020204030204" pitchFamily="34" charset="0"/>
                        </a:rPr>
                        <a:t>Draft Options Form to be submitted before meeting with Pastoral Care</a:t>
                      </a:r>
                      <a:endParaRPr sz="2400" i="0" u="none" strike="noStrike" cap="none"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extLst>
                  <a:ext uri="{0D108BD9-81ED-4DB2-BD59-A6C34878D82A}">
                    <a16:rowId xmlns:a16="http://schemas.microsoft.com/office/drawing/2014/main" val="10002"/>
                  </a:ext>
                </a:extLst>
              </a:tr>
              <a:tr h="1344913">
                <a:tc>
                  <a:txBody>
                    <a:bodyPr/>
                    <a:lstStyle/>
                    <a:p>
                      <a:pPr marL="0" marR="0" lvl="0" indent="0" algn="l" rtl="0">
                        <a:lnSpc>
                          <a:spcPct val="100000"/>
                        </a:lnSpc>
                        <a:spcBef>
                          <a:spcPts val="0"/>
                        </a:spcBef>
                        <a:spcAft>
                          <a:spcPts val="0"/>
                        </a:spcAft>
                        <a:buClr>
                          <a:srgbClr val="000000"/>
                        </a:buClr>
                        <a:buSzPts val="1800"/>
                        <a:buFont typeface="Calibri"/>
                        <a:buNone/>
                      </a:pPr>
                      <a:r>
                        <a:rPr lang="en-GB" sz="2000" b="1" u="none" strike="noStrike" cap="none" dirty="0" smtClean="0"/>
                        <a:t>Friday</a:t>
                      </a:r>
                      <a:r>
                        <a:rPr lang="en-GB" sz="2000" b="1" u="none" strike="noStrike" cap="none" baseline="0" dirty="0" smtClean="0"/>
                        <a:t> 24</a:t>
                      </a:r>
                      <a:r>
                        <a:rPr lang="en-GB" sz="2000" b="1" u="none" strike="noStrike" cap="none" baseline="30000" dirty="0" smtClean="0"/>
                        <a:t>th</a:t>
                      </a:r>
                      <a:r>
                        <a:rPr lang="en-GB" sz="2000" b="1" u="none" strike="noStrike" cap="none" baseline="0" dirty="0" smtClean="0"/>
                        <a:t> February &amp;</a:t>
                      </a:r>
                    </a:p>
                    <a:p>
                      <a:pPr marL="0" marR="0" lvl="0" indent="0" algn="l" rtl="0">
                        <a:lnSpc>
                          <a:spcPct val="100000"/>
                        </a:lnSpc>
                        <a:spcBef>
                          <a:spcPts val="0"/>
                        </a:spcBef>
                        <a:spcAft>
                          <a:spcPts val="0"/>
                        </a:spcAft>
                        <a:buClr>
                          <a:srgbClr val="000000"/>
                        </a:buClr>
                        <a:buSzPts val="1800"/>
                        <a:buFont typeface="Calibri"/>
                        <a:buNone/>
                      </a:pPr>
                      <a:r>
                        <a:rPr lang="en-GB" sz="2000" b="1" u="none" strike="noStrike" cap="none" baseline="0" dirty="0" smtClean="0"/>
                        <a:t>Monday 27</a:t>
                      </a:r>
                      <a:r>
                        <a:rPr lang="en-GB" sz="2000" b="1" u="none" strike="noStrike" cap="none" baseline="30000" dirty="0" smtClean="0"/>
                        <a:t>th</a:t>
                      </a:r>
                      <a:r>
                        <a:rPr lang="en-GB" sz="2000" b="1" u="none" strike="noStrike" cap="none" baseline="0" dirty="0" smtClean="0"/>
                        <a:t> February</a:t>
                      </a:r>
                      <a:endParaRPr sz="2000" b="1" u="none" strike="noStrike" cap="none"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Options interview with Pastoral Care Teacher takes place</a:t>
                      </a:r>
                    </a:p>
                    <a:p>
                      <a:pPr marL="0" marR="0" lvl="0" indent="0" algn="l" rtl="0">
                        <a:lnSpc>
                          <a:spcPct val="100000"/>
                        </a:lnSpc>
                        <a:spcBef>
                          <a:spcPts val="0"/>
                        </a:spcBef>
                        <a:spcAft>
                          <a:spcPts val="0"/>
                        </a:spcAft>
                        <a:buClr>
                          <a:srgbClr val="000000"/>
                        </a:buClr>
                        <a:buSzPts val="1800"/>
                        <a:buFont typeface="Calibri"/>
                        <a:buNone/>
                      </a:pPr>
                      <a:r>
                        <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Final Options Form completed </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val="10003"/>
                  </a:ext>
                </a:extLst>
              </a:tr>
              <a:tr h="1554728">
                <a:tc>
                  <a:txBody>
                    <a:bodyPr/>
                    <a:lstStyle/>
                    <a:p>
                      <a:pPr marL="0" marR="0" lvl="0" indent="0" algn="l" rtl="0">
                        <a:lnSpc>
                          <a:spcPct val="100000"/>
                        </a:lnSpc>
                        <a:spcBef>
                          <a:spcPts val="0"/>
                        </a:spcBef>
                        <a:spcAft>
                          <a:spcPts val="0"/>
                        </a:spcAft>
                        <a:buClr>
                          <a:srgbClr val="000000"/>
                        </a:buClr>
                        <a:buSzPts val="1800"/>
                        <a:buFont typeface="Calibri"/>
                        <a:buNone/>
                      </a:pPr>
                      <a:r>
                        <a:rPr lang="en-GB" sz="2000" b="1" u="none" strike="noStrike" cap="none" dirty="0" smtClean="0"/>
                        <a:t>Monday 6</a:t>
                      </a:r>
                      <a:r>
                        <a:rPr lang="en-GB" sz="2000" b="1" u="none" strike="noStrike" cap="none" baseline="30000" dirty="0" smtClean="0"/>
                        <a:t>th</a:t>
                      </a:r>
                      <a:r>
                        <a:rPr lang="en-GB" sz="2000" b="1" u="none" strike="noStrike" cap="none" baseline="0" dirty="0" smtClean="0"/>
                        <a:t> March</a:t>
                      </a:r>
                    </a:p>
                    <a:p>
                      <a:pPr marL="0" marR="0" lvl="0" indent="0" algn="l" rtl="0">
                        <a:lnSpc>
                          <a:spcPct val="100000"/>
                        </a:lnSpc>
                        <a:spcBef>
                          <a:spcPts val="0"/>
                        </a:spcBef>
                        <a:spcAft>
                          <a:spcPts val="0"/>
                        </a:spcAft>
                        <a:buClr>
                          <a:srgbClr val="000000"/>
                        </a:buClr>
                        <a:buSzPts val="1800"/>
                        <a:buFont typeface="Calibri"/>
                        <a:buNone/>
                      </a:pPr>
                      <a:endParaRPr lang="en-GB" sz="2000" b="1" u="none" strike="noStrike" cap="none" baseline="0" dirty="0" smtClean="0"/>
                    </a:p>
                    <a:p>
                      <a:pPr marL="0" marR="0" lvl="0" indent="0" algn="l" rtl="0">
                        <a:lnSpc>
                          <a:spcPct val="100000"/>
                        </a:lnSpc>
                        <a:spcBef>
                          <a:spcPts val="0"/>
                        </a:spcBef>
                        <a:spcAft>
                          <a:spcPts val="0"/>
                        </a:spcAft>
                        <a:buClr>
                          <a:srgbClr val="000000"/>
                        </a:buClr>
                        <a:buSzPts val="1800"/>
                        <a:buFont typeface="Calibri"/>
                        <a:buNone/>
                      </a:pPr>
                      <a:r>
                        <a:rPr lang="en-GB" sz="2000" b="1" u="none" strike="noStrike" cap="none" baseline="0" dirty="0" smtClean="0"/>
                        <a:t>Monday 5</a:t>
                      </a:r>
                      <a:r>
                        <a:rPr lang="en-GB" sz="2000" b="1" u="none" strike="noStrike" cap="none" baseline="30000" dirty="0" smtClean="0"/>
                        <a:t>th</a:t>
                      </a:r>
                      <a:r>
                        <a:rPr lang="en-GB" sz="2000" b="1" u="none" strike="noStrike" cap="none" baseline="0" dirty="0" smtClean="0"/>
                        <a:t> June</a:t>
                      </a:r>
                      <a:endParaRPr sz="2000" b="1" u="none" strike="noStrike" cap="none"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7F1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Sent to the education department</a:t>
                      </a: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S5 timetable begins</a:t>
                      </a: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en-GB" sz="24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7F1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4732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1678" y="388529"/>
            <a:ext cx="10178322" cy="1492132"/>
          </a:xfrm>
        </p:spPr>
        <p:txBody>
          <a:bodyPr/>
          <a:lstStyle/>
          <a:p>
            <a:r>
              <a:rPr lang="en-GB" dirty="0" smtClean="0"/>
              <a:t>S4 &gt; S5 Option FORM</a:t>
            </a: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183091" y="0"/>
            <a:ext cx="1628902" cy="1867023"/>
          </a:xfrm>
          <a:prstGeom prst="rect">
            <a:avLst/>
          </a:prstGeom>
        </p:spPr>
      </p:pic>
      <p:sp>
        <p:nvSpPr>
          <p:cNvPr id="3" name="TextBox 2"/>
          <p:cNvSpPr txBox="1"/>
          <p:nvPr/>
        </p:nvSpPr>
        <p:spPr>
          <a:xfrm>
            <a:off x="1251678" y="1459347"/>
            <a:ext cx="9896764" cy="6001643"/>
          </a:xfrm>
          <a:prstGeom prst="rect">
            <a:avLst/>
          </a:prstGeom>
          <a:noFill/>
        </p:spPr>
        <p:txBody>
          <a:bodyPr wrap="square" rtlCol="0">
            <a:spAutoFit/>
          </a:bodyPr>
          <a:lstStyle/>
          <a:p>
            <a:r>
              <a:rPr lang="en-GB" sz="2400" dirty="0" smtClean="0"/>
              <a:t>All pupils choose 5 subjects (English plus 4 other subjects)</a:t>
            </a:r>
          </a:p>
          <a:p>
            <a:endParaRPr lang="en-GB" sz="2400" dirty="0"/>
          </a:p>
          <a:p>
            <a:r>
              <a:rPr lang="en-GB" sz="2400" dirty="0" smtClean="0"/>
              <a:t>S5 pupils are advised to continue with S4 subjects including RMPS &amp; PE</a:t>
            </a:r>
          </a:p>
          <a:p>
            <a:r>
              <a:rPr lang="en-GB" sz="2400" dirty="0" smtClean="0"/>
              <a:t> (‘crash courses’ are typically available for S6 pupils)</a:t>
            </a:r>
          </a:p>
          <a:p>
            <a:endParaRPr lang="en-GB" sz="2400" dirty="0"/>
          </a:p>
          <a:p>
            <a:r>
              <a:rPr lang="en-GB" sz="2400" dirty="0" smtClean="0"/>
              <a:t>Vocational options should be considered in addition to 5 subjects in school</a:t>
            </a:r>
          </a:p>
          <a:p>
            <a:endParaRPr lang="en-GB" sz="2400" dirty="0" smtClean="0"/>
          </a:p>
          <a:p>
            <a:r>
              <a:rPr lang="en-GB" sz="2400" dirty="0" smtClean="0"/>
              <a:t>Choose subjects essential for chosen career / course </a:t>
            </a:r>
          </a:p>
          <a:p>
            <a:r>
              <a:rPr lang="en-GB" sz="2400" dirty="0" smtClean="0"/>
              <a:t>– research entrance requirements</a:t>
            </a:r>
          </a:p>
          <a:p>
            <a:endParaRPr lang="en-GB" sz="2400" dirty="0" smtClean="0"/>
          </a:p>
          <a:p>
            <a:r>
              <a:rPr lang="en-GB" sz="2400" dirty="0" smtClean="0"/>
              <a:t>Unsure of chosen career / course – take a balance of subjects</a:t>
            </a:r>
          </a:p>
          <a:p>
            <a:endParaRPr lang="en-GB" sz="2400" dirty="0"/>
          </a:p>
          <a:p>
            <a:r>
              <a:rPr lang="en-GB" sz="2400" dirty="0" smtClean="0"/>
              <a:t>Choose strengths / interest / enjoyment</a:t>
            </a:r>
          </a:p>
          <a:p>
            <a:endParaRPr lang="en-GB" sz="2400" dirty="0" smtClean="0"/>
          </a:p>
          <a:p>
            <a:endParaRPr lang="en-GB" sz="2400" dirty="0"/>
          </a:p>
          <a:p>
            <a:endParaRPr lang="en-GB" sz="2400" dirty="0"/>
          </a:p>
        </p:txBody>
      </p:sp>
    </p:spTree>
    <p:extLst>
      <p:ext uri="{BB962C8B-B14F-4D97-AF65-F5344CB8AC3E}">
        <p14:creationId xmlns:p14="http://schemas.microsoft.com/office/powerpoint/2010/main" val="1283882302"/>
      </p:ext>
    </p:extLst>
  </p:cSld>
  <p:clrMapOvr>
    <a:masterClrMapping/>
  </p:clrMapOvr>
  <mc:AlternateContent xmlns:mc="http://schemas.openxmlformats.org/markup-compatibility/2006" xmlns:p14="http://schemas.microsoft.com/office/powerpoint/2010/main">
    <mc:Choice Requires="p14">
      <p:transition spd="slow" p14:dur="2000" advTm="42063"/>
    </mc:Choice>
    <mc:Fallback xmlns="">
      <p:transition spd="slow" advTm="4206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8363377" cy="605906"/>
          </a:xfrm>
        </p:spPr>
        <p:txBody>
          <a:bodyPr>
            <a:normAutofit/>
          </a:bodyPr>
          <a:lstStyle/>
          <a:p>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1795" y="0"/>
            <a:ext cx="5690205" cy="5675172"/>
          </a:xfrm>
        </p:spPr>
      </p:pic>
      <p:sp>
        <p:nvSpPr>
          <p:cNvPr id="5" name="TextBox 4"/>
          <p:cNvSpPr txBox="1"/>
          <p:nvPr/>
        </p:nvSpPr>
        <p:spPr>
          <a:xfrm>
            <a:off x="1856509" y="5934670"/>
            <a:ext cx="8977746" cy="923330"/>
          </a:xfrm>
          <a:prstGeom prst="rect">
            <a:avLst/>
          </a:prstGeom>
          <a:noFill/>
        </p:spPr>
        <p:txBody>
          <a:bodyPr wrap="square" rtlCol="0">
            <a:spAutoFit/>
          </a:bodyPr>
          <a:lstStyle/>
          <a:p>
            <a:r>
              <a:rPr lang="en-GB" dirty="0">
                <a:hlinkClick r:id="rId3"/>
              </a:rPr>
              <a:t>https://</a:t>
            </a:r>
            <a:r>
              <a:rPr lang="en-GB" dirty="0" smtClean="0">
                <a:hlinkClick r:id="rId3"/>
              </a:rPr>
              <a:t>blogs.glowscotland.org.uk/er/public/Eastwood/uploads/sites/83/2023/01/24104507/22-23-Final-booklet.pdf</a:t>
            </a:r>
            <a:endParaRPr lang="en-GB" dirty="0" smtClean="0"/>
          </a:p>
          <a:p>
            <a:endParaRPr lang="en-GB" dirty="0"/>
          </a:p>
        </p:txBody>
      </p:sp>
    </p:spTree>
    <p:extLst>
      <p:ext uri="{BB962C8B-B14F-4D97-AF65-F5344CB8AC3E}">
        <p14:creationId xmlns:p14="http://schemas.microsoft.com/office/powerpoint/2010/main" val="271588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544"/>
            <a:ext cx="12295163" cy="7399124"/>
          </a:xfrm>
        </p:spPr>
      </p:pic>
    </p:spTree>
    <p:extLst>
      <p:ext uri="{BB962C8B-B14F-4D97-AF65-F5344CB8AC3E}">
        <p14:creationId xmlns:p14="http://schemas.microsoft.com/office/powerpoint/2010/main" val="129798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ScotTish</a:t>
            </a:r>
            <a:r>
              <a:rPr lang="en-GB" dirty="0" smtClean="0"/>
              <a:t> CREDIT and Qualifications</a:t>
            </a:r>
            <a:br>
              <a:rPr lang="en-GB" dirty="0" smtClean="0"/>
            </a:br>
            <a:r>
              <a:rPr lang="en-GB" dirty="0" smtClean="0"/>
              <a:t>Framework</a:t>
            </a:r>
            <a:endParaRPr lang="en-GB" dirty="0"/>
          </a:p>
        </p:txBody>
      </p:sp>
      <p:sp>
        <p:nvSpPr>
          <p:cNvPr id="3" name="Text Placeholder 2"/>
          <p:cNvSpPr>
            <a:spLocks noGrp="1"/>
          </p:cNvSpPr>
          <p:nvPr>
            <p:ph type="body" idx="1"/>
          </p:nvPr>
        </p:nvSpPr>
        <p:spPr/>
        <p:txBody>
          <a:bodyPr/>
          <a:lstStyle/>
          <a:p>
            <a:r>
              <a:rPr lang="en-GB" dirty="0" err="1" smtClean="0"/>
              <a:t>Temwa</a:t>
            </a:r>
            <a:r>
              <a:rPr lang="en-GB" dirty="0" smtClean="0"/>
              <a:t> </a:t>
            </a:r>
            <a:r>
              <a:rPr lang="en-GB" dirty="0" err="1" smtClean="0"/>
              <a:t>nsonga</a:t>
            </a:r>
            <a:r>
              <a:rPr lang="en-GB" dirty="0" smtClean="0"/>
              <a:t>, </a:t>
            </a:r>
            <a:r>
              <a:rPr lang="en-GB" dirty="0" err="1" smtClean="0"/>
              <a:t>nadia</a:t>
            </a:r>
            <a:r>
              <a:rPr lang="en-GB" smtClean="0"/>
              <a:t> Osman </a:t>
            </a:r>
            <a:r>
              <a:rPr lang="en-GB" dirty="0" smtClean="0"/>
              <a:t>&amp; </a:t>
            </a:r>
            <a:r>
              <a:rPr lang="en-GB" dirty="0" err="1" smtClean="0"/>
              <a:t>harris</a:t>
            </a:r>
            <a:r>
              <a:rPr lang="en-GB" dirty="0" smtClean="0"/>
              <a:t> </a:t>
            </a:r>
            <a:r>
              <a:rPr lang="en-GB" dirty="0" err="1" smtClean="0"/>
              <a:t>lovatt</a:t>
            </a:r>
            <a:r>
              <a:rPr lang="en-GB" dirty="0" smtClean="0"/>
              <a:t> </a:t>
            </a:r>
            <a:endParaRPr lang="en-GB" dirty="0"/>
          </a:p>
        </p:txBody>
      </p:sp>
    </p:spTree>
    <p:extLst>
      <p:ext uri="{BB962C8B-B14F-4D97-AF65-F5344CB8AC3E}">
        <p14:creationId xmlns:p14="http://schemas.microsoft.com/office/powerpoint/2010/main" val="58146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rmAutofit fontScale="90000"/>
          </a:bodyPr>
          <a:lstStyle/>
          <a:p>
            <a:r>
              <a:rPr lang="en-GB" sz="7200" dirty="0">
                <a:ea typeface="Arial"/>
                <a:cs typeface="Arial"/>
                <a:sym typeface="Arial"/>
              </a:rPr>
              <a:t>What is SCQF?</a:t>
            </a:r>
            <a:endParaRPr dirty="0"/>
          </a:p>
        </p:txBody>
      </p:sp>
      <p:sp>
        <p:nvSpPr>
          <p:cNvPr id="150" name="Google Shape;150;p15"/>
          <p:cNvSpPr txBox="1">
            <a:spLocks noGrp="1"/>
          </p:cNvSpPr>
          <p:nvPr>
            <p:ph type="body" idx="1"/>
          </p:nvPr>
        </p:nvSpPr>
        <p:spPr>
          <a:xfrm>
            <a:off x="802400" y="2090067"/>
            <a:ext cx="10882400" cy="4492000"/>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90000"/>
              </a:lnSpc>
              <a:spcBef>
                <a:spcPts val="1333"/>
              </a:spcBef>
              <a:buNone/>
            </a:pPr>
            <a:r>
              <a:rPr lang="en-GB" sz="2533" dirty="0">
                <a:latin typeface="Arial"/>
                <a:ea typeface="Arial"/>
                <a:cs typeface="Arial"/>
                <a:sym typeface="Arial"/>
              </a:rPr>
              <a:t>SCQF stands for Scottish Credit and Qualifications Framework.</a:t>
            </a:r>
            <a:endParaRPr sz="2533" dirty="0">
              <a:latin typeface="Arial"/>
              <a:ea typeface="Arial"/>
              <a:cs typeface="Arial"/>
              <a:sym typeface="Arial"/>
            </a:endParaRPr>
          </a:p>
          <a:p>
            <a:pPr marL="0" indent="0">
              <a:lnSpc>
                <a:spcPct val="90000"/>
              </a:lnSpc>
              <a:spcBef>
                <a:spcPts val="1333"/>
              </a:spcBef>
              <a:buNone/>
            </a:pPr>
            <a:r>
              <a:rPr lang="en-GB" sz="2533" dirty="0">
                <a:latin typeface="Arial"/>
                <a:ea typeface="Arial"/>
                <a:cs typeface="Arial"/>
                <a:sym typeface="Arial"/>
              </a:rPr>
              <a:t>The SCQF is a way of comparing Scottish qualifications to other qualification frameworks. It does this by giving each qualification a level and a number of credit points.</a:t>
            </a:r>
            <a:endParaRPr sz="2533" dirty="0">
              <a:latin typeface="Arial"/>
              <a:ea typeface="Arial"/>
              <a:cs typeface="Arial"/>
              <a:sym typeface="Arial"/>
            </a:endParaRPr>
          </a:p>
          <a:p>
            <a:pPr marL="0" indent="0">
              <a:lnSpc>
                <a:spcPct val="90000"/>
              </a:lnSpc>
              <a:spcBef>
                <a:spcPts val="1333"/>
              </a:spcBef>
              <a:buNone/>
            </a:pPr>
            <a:r>
              <a:rPr lang="en-GB" sz="2533" dirty="0">
                <a:latin typeface="Arial"/>
                <a:ea typeface="Arial"/>
                <a:cs typeface="Arial"/>
                <a:sym typeface="Arial"/>
              </a:rPr>
              <a:t>The level of a qualification shows how difficult the learning is.</a:t>
            </a:r>
            <a:endParaRPr sz="2533" dirty="0">
              <a:latin typeface="Arial"/>
              <a:ea typeface="Arial"/>
              <a:cs typeface="Arial"/>
              <a:sym typeface="Arial"/>
            </a:endParaRPr>
          </a:p>
          <a:p>
            <a:pPr marL="0" indent="0">
              <a:lnSpc>
                <a:spcPct val="90000"/>
              </a:lnSpc>
              <a:spcBef>
                <a:spcPts val="1333"/>
              </a:spcBef>
              <a:buNone/>
            </a:pPr>
            <a:r>
              <a:rPr lang="en-GB" sz="2533" dirty="0">
                <a:latin typeface="Arial"/>
                <a:ea typeface="Arial"/>
                <a:cs typeface="Arial"/>
                <a:sym typeface="Arial"/>
              </a:rPr>
              <a:t>The credit points show how much learning is involved in achieving that qualification.</a:t>
            </a:r>
            <a:endParaRPr sz="2533" dirty="0">
              <a:latin typeface="Arial"/>
              <a:ea typeface="Arial"/>
              <a:cs typeface="Arial"/>
              <a:sym typeface="Arial"/>
            </a:endParaRPr>
          </a:p>
          <a:p>
            <a:pPr marL="0" indent="0">
              <a:lnSpc>
                <a:spcPct val="90000"/>
              </a:lnSpc>
              <a:spcBef>
                <a:spcPts val="1333"/>
              </a:spcBef>
              <a:buNone/>
            </a:pPr>
            <a:endParaRPr sz="2533" dirty="0">
              <a:latin typeface="Arial"/>
              <a:ea typeface="Arial"/>
              <a:cs typeface="Arial"/>
              <a:sym typeface="Arial"/>
            </a:endParaRPr>
          </a:p>
          <a:p>
            <a:pPr marL="0" indent="0">
              <a:spcAft>
                <a:spcPts val="1600"/>
              </a:spcAft>
              <a:buNone/>
            </a:pPr>
            <a:r>
              <a:rPr lang="en-GB" sz="2533" dirty="0">
                <a:latin typeface="Arial"/>
                <a:ea typeface="Arial"/>
                <a:cs typeface="Arial"/>
                <a:sym typeface="Arial"/>
              </a:rPr>
              <a:t>It covers achievements from school, college, university, and many work-based qualifications</a:t>
            </a:r>
            <a:endParaRPr dirty="0"/>
          </a:p>
        </p:txBody>
      </p:sp>
    </p:spTree>
    <p:extLst>
      <p:ext uri="{BB962C8B-B14F-4D97-AF65-F5344CB8AC3E}">
        <p14:creationId xmlns:p14="http://schemas.microsoft.com/office/powerpoint/2010/main" val="404870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27" y="124691"/>
            <a:ext cx="10178322" cy="1492132"/>
          </a:xfrm>
        </p:spPr>
        <p:txBody>
          <a:bodyPr/>
          <a:lstStyle/>
          <a:p>
            <a:r>
              <a:rPr lang="en-GB" dirty="0" smtClean="0"/>
              <a:t>Factors affecting choice</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998187" y="0"/>
            <a:ext cx="1933074" cy="2261937"/>
          </a:xfrm>
          <a:prstGeom prst="rect">
            <a:avLst/>
          </a:prstGeom>
        </p:spPr>
      </p:pic>
      <p:sp>
        <p:nvSpPr>
          <p:cNvPr id="5" name="Content Placeholder 4"/>
          <p:cNvSpPr>
            <a:spLocks noGrp="1"/>
          </p:cNvSpPr>
          <p:nvPr>
            <p:ph idx="1"/>
          </p:nvPr>
        </p:nvSpPr>
        <p:spPr>
          <a:xfrm>
            <a:off x="1218427" y="1446904"/>
            <a:ext cx="10178322" cy="3593591"/>
          </a:xfrm>
        </p:spPr>
        <p:txBody>
          <a:bodyPr>
            <a:normAutofit lnSpcReduction="10000"/>
          </a:bodyPr>
          <a:lstStyle/>
          <a:p>
            <a:r>
              <a:rPr lang="en-GB" sz="2800" dirty="0" smtClean="0">
                <a:solidFill>
                  <a:schemeClr val="tx1"/>
                </a:solidFill>
              </a:rPr>
              <a:t>Career choice</a:t>
            </a:r>
          </a:p>
          <a:p>
            <a:r>
              <a:rPr lang="en-GB" sz="2800" dirty="0" smtClean="0">
                <a:solidFill>
                  <a:schemeClr val="tx1"/>
                </a:solidFill>
              </a:rPr>
              <a:t>Skill set</a:t>
            </a:r>
          </a:p>
          <a:p>
            <a:r>
              <a:rPr lang="en-GB" sz="2800" dirty="0" smtClean="0">
                <a:solidFill>
                  <a:schemeClr val="tx1"/>
                </a:solidFill>
              </a:rPr>
              <a:t>Maturity</a:t>
            </a:r>
          </a:p>
          <a:p>
            <a:r>
              <a:rPr lang="en-GB" sz="2800" dirty="0" smtClean="0">
                <a:solidFill>
                  <a:schemeClr val="tx1"/>
                </a:solidFill>
              </a:rPr>
              <a:t>Wellbeing</a:t>
            </a:r>
          </a:p>
          <a:p>
            <a:r>
              <a:rPr lang="en-GB" sz="2800" dirty="0" smtClean="0">
                <a:solidFill>
                  <a:schemeClr val="tx1"/>
                </a:solidFill>
              </a:rPr>
              <a:t>Engagement</a:t>
            </a:r>
          </a:p>
          <a:p>
            <a:r>
              <a:rPr lang="en-GB" sz="2800" dirty="0" smtClean="0">
                <a:solidFill>
                  <a:schemeClr val="tx1"/>
                </a:solidFill>
              </a:rPr>
              <a:t>S4 exit point (data) – 94.5 % Full time in school, 4.4 % College, 0.55% in employment, 0.55% unknown</a:t>
            </a:r>
          </a:p>
        </p:txBody>
      </p:sp>
      <p:sp>
        <p:nvSpPr>
          <p:cNvPr id="3" name="Rectangle 2"/>
          <p:cNvSpPr/>
          <p:nvPr/>
        </p:nvSpPr>
        <p:spPr>
          <a:xfrm>
            <a:off x="1218427" y="5040495"/>
            <a:ext cx="8169393" cy="1200329"/>
          </a:xfrm>
          <a:prstGeom prst="rect">
            <a:avLst/>
          </a:prstGeom>
        </p:spPr>
        <p:txBody>
          <a:bodyPr wrap="square">
            <a:spAutoFit/>
          </a:bodyPr>
          <a:lstStyle/>
          <a:p>
            <a:pPr marL="109728"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Gill Sans MT" panose="020B0502020104020203"/>
                <a:ea typeface="+mn-ea"/>
                <a:cs typeface="+mn-cs"/>
              </a:rPr>
              <a:t>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16 years old by 30</a:t>
            </a:r>
            <a:r>
              <a:rPr kumimoji="0" lang="en-GB" sz="2400" b="1" i="0" u="none" strike="noStrike" kern="1200" cap="none" spc="0" normalizeH="0" baseline="30000" noProof="0" dirty="0">
                <a:ln>
                  <a:noFill/>
                </a:ln>
                <a:solidFill>
                  <a:srgbClr val="FF0000"/>
                </a:solidFill>
                <a:effectLst/>
                <a:uLnTx/>
                <a:uFillTx/>
                <a:latin typeface="Gill Sans MT" panose="020B0502020104020203"/>
                <a:ea typeface="+mn-ea"/>
                <a:cs typeface="+mn-cs"/>
              </a:rPr>
              <a:t>th</a:t>
            </a: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 September </a:t>
            </a:r>
            <a:r>
              <a:rPr kumimoji="0" lang="mr-IN" sz="2400" b="1" i="0" u="none" strike="noStrike" kern="1200" cap="none" spc="0" normalizeH="0" baseline="0" noProof="0" dirty="0">
                <a:ln>
                  <a:noFill/>
                </a:ln>
                <a:solidFill>
                  <a:srgbClr val="FF0000"/>
                </a:solidFill>
                <a:effectLst/>
                <a:uLnTx/>
                <a:uFillTx/>
                <a:latin typeface="Gill Sans MT" panose="020B0502020104020203"/>
                <a:ea typeface="+mn-ea"/>
              </a:rPr>
              <a:t>–</a:t>
            </a: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 summer leaver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1</a:t>
            </a:r>
            <a:r>
              <a:rPr kumimoji="0" lang="en-GB" sz="2400" b="1" i="0" u="none" strike="noStrike" kern="1200" cap="none" spc="0" normalizeH="0" baseline="30000" noProof="0" dirty="0">
                <a:ln>
                  <a:noFill/>
                </a:ln>
                <a:solidFill>
                  <a:srgbClr val="FF0000"/>
                </a:solidFill>
                <a:effectLst/>
                <a:uLnTx/>
                <a:uFillTx/>
                <a:latin typeface="Gill Sans MT" panose="020B0502020104020203"/>
                <a:ea typeface="+mn-ea"/>
                <a:cs typeface="+mn-cs"/>
              </a:rPr>
              <a:t>st</a:t>
            </a: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 October onwards </a:t>
            </a:r>
            <a:r>
              <a:rPr kumimoji="0" lang="mr-IN" sz="2400" b="1" i="0" u="none" strike="noStrike" kern="1200" cap="none" spc="0" normalizeH="0" baseline="0" noProof="0" dirty="0">
                <a:ln>
                  <a:noFill/>
                </a:ln>
                <a:solidFill>
                  <a:srgbClr val="FF0000"/>
                </a:solidFill>
                <a:effectLst/>
                <a:uLnTx/>
                <a:uFillTx/>
                <a:latin typeface="Gill Sans MT" panose="020B0502020104020203"/>
                <a:ea typeface="+mn-ea"/>
              </a:rPr>
              <a:t>–</a:t>
            </a:r>
            <a:r>
              <a:rPr kumimoji="0" lang="en-GB" sz="2400" b="1" i="0" u="none" strike="noStrike" kern="1200" cap="none" spc="0" normalizeH="0" baseline="0" noProof="0" dirty="0">
                <a:ln>
                  <a:noFill/>
                </a:ln>
                <a:solidFill>
                  <a:srgbClr val="FF0000"/>
                </a:solidFill>
                <a:effectLst/>
                <a:uLnTx/>
                <a:uFillTx/>
                <a:latin typeface="Gill Sans MT" panose="020B0502020104020203"/>
                <a:ea typeface="+mn-ea"/>
                <a:cs typeface="+mn-cs"/>
              </a:rPr>
              <a:t> Christmas leaver</a:t>
            </a:r>
          </a:p>
        </p:txBody>
      </p:sp>
    </p:spTree>
    <p:extLst>
      <p:ext uri="{BB962C8B-B14F-4D97-AF65-F5344CB8AC3E}">
        <p14:creationId xmlns:p14="http://schemas.microsoft.com/office/powerpoint/2010/main" val="2954367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6" name="Google Shape;156;p16"/>
          <p:cNvPicPr preferRelativeResize="0"/>
          <p:nvPr/>
        </p:nvPicPr>
        <p:blipFill>
          <a:blip r:embed="rId3">
            <a:alphaModFix/>
          </a:blip>
          <a:stretch>
            <a:fillRect/>
          </a:stretch>
        </p:blipFill>
        <p:spPr>
          <a:xfrm>
            <a:off x="203201" y="1191067"/>
            <a:ext cx="11607569" cy="5463733"/>
          </a:xfrm>
          <a:prstGeom prst="rect">
            <a:avLst/>
          </a:prstGeom>
          <a:noFill/>
          <a:ln>
            <a:noFill/>
          </a:ln>
        </p:spPr>
      </p:pic>
      <p:sp>
        <p:nvSpPr>
          <p:cNvPr id="4" name="Google Shape;149;p15"/>
          <p:cNvSpPr txBox="1">
            <a:spLocks noGrp="1"/>
          </p:cNvSpPr>
          <p:nvPr>
            <p:ph type="title"/>
          </p:nvPr>
        </p:nvSpPr>
        <p:spPr>
          <a:xfrm>
            <a:off x="1314385" y="224515"/>
            <a:ext cx="9385200" cy="1218800"/>
          </a:xfrm>
          <a:prstGeom prst="rect">
            <a:avLst/>
          </a:prstGeom>
        </p:spPr>
        <p:txBody>
          <a:bodyPr spcFirstLastPara="1" vert="horz" wrap="square" lIns="121900" tIns="121900" rIns="121900" bIns="121900" rtlCol="0" anchor="t" anchorCtr="0">
            <a:normAutofit/>
          </a:bodyPr>
          <a:lstStyle/>
          <a:p>
            <a:r>
              <a:rPr lang="en-GB" sz="4800" dirty="0" smtClean="0">
                <a:ea typeface="Arial"/>
                <a:cs typeface="Arial"/>
                <a:sym typeface="Arial"/>
              </a:rPr>
              <a:t>The Framework</a:t>
            </a:r>
            <a:endParaRPr sz="2000" dirty="0"/>
          </a:p>
        </p:txBody>
      </p:sp>
    </p:spTree>
    <p:extLst>
      <p:ext uri="{BB962C8B-B14F-4D97-AF65-F5344CB8AC3E}">
        <p14:creationId xmlns:p14="http://schemas.microsoft.com/office/powerpoint/2010/main" val="1119996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9216790" y="1593879"/>
            <a:ext cx="2864400" cy="1218800"/>
          </a:xfrm>
          <a:prstGeom prst="rect">
            <a:avLst/>
          </a:prstGeom>
        </p:spPr>
        <p:txBody>
          <a:bodyPr spcFirstLastPara="1" vert="horz" wrap="square" lIns="121900" tIns="121900" rIns="121900" bIns="121900" rtlCol="0" anchor="t" anchorCtr="0">
            <a:noAutofit/>
          </a:bodyPr>
          <a:lstStyle/>
          <a:p>
            <a:r>
              <a:rPr lang="en-GB" sz="2400" dirty="0"/>
              <a:t>The framework allows parents to compare qualifications that they may have sat at school, to the current qualifications.</a:t>
            </a:r>
            <a:endParaRPr sz="2400" dirty="0"/>
          </a:p>
        </p:txBody>
      </p:sp>
      <p:pic>
        <p:nvPicPr>
          <p:cNvPr id="162" name="Google Shape;162;p17"/>
          <p:cNvPicPr preferRelativeResize="0"/>
          <p:nvPr/>
        </p:nvPicPr>
        <p:blipFill>
          <a:blip r:embed="rId3">
            <a:alphaModFix/>
          </a:blip>
          <a:stretch>
            <a:fillRect/>
          </a:stretch>
        </p:blipFill>
        <p:spPr>
          <a:xfrm>
            <a:off x="0" y="1"/>
            <a:ext cx="8961701" cy="6857999"/>
          </a:xfrm>
          <a:prstGeom prst="rect">
            <a:avLst/>
          </a:prstGeom>
          <a:noFill/>
          <a:ln>
            <a:noFill/>
          </a:ln>
        </p:spPr>
      </p:pic>
    </p:spTree>
    <p:extLst>
      <p:ext uri="{BB962C8B-B14F-4D97-AF65-F5344CB8AC3E}">
        <p14:creationId xmlns:p14="http://schemas.microsoft.com/office/powerpoint/2010/main" val="2155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p:nvPr/>
        </p:nvSpPr>
        <p:spPr>
          <a:xfrm>
            <a:off x="746800" y="514033"/>
            <a:ext cx="11445200" cy="1149057"/>
          </a:xfrm>
          <a:prstGeom prst="rect">
            <a:avLst/>
          </a:prstGeom>
          <a:noFill/>
          <a:ln>
            <a:noFill/>
          </a:ln>
        </p:spPr>
        <p:txBody>
          <a:bodyPr spcFirstLastPara="1" wrap="square" lIns="121900" tIns="121900" rIns="121900" bIns="121900" anchor="t" anchorCtr="0">
            <a:spAutoFit/>
          </a:bodyPr>
          <a:lstStyle/>
          <a:p>
            <a:pPr algn="ctr"/>
            <a:r>
              <a:rPr lang="en-GB" sz="5867" dirty="0">
                <a:latin typeface="+mj-lt"/>
              </a:rPr>
              <a:t>What are SCQF Credit Points?</a:t>
            </a:r>
            <a:endParaRPr sz="2400" dirty="0">
              <a:latin typeface="+mj-lt"/>
            </a:endParaRPr>
          </a:p>
        </p:txBody>
      </p:sp>
      <p:sp>
        <p:nvSpPr>
          <p:cNvPr id="174" name="Google Shape;174;p19"/>
          <p:cNvSpPr txBox="1"/>
          <p:nvPr/>
        </p:nvSpPr>
        <p:spPr>
          <a:xfrm>
            <a:off x="966951" y="2327167"/>
            <a:ext cx="6775881" cy="3791767"/>
          </a:xfrm>
          <a:prstGeom prst="rect">
            <a:avLst/>
          </a:prstGeom>
          <a:noFill/>
          <a:ln>
            <a:noFill/>
          </a:ln>
        </p:spPr>
        <p:txBody>
          <a:bodyPr spcFirstLastPara="1" wrap="square" lIns="121900" tIns="121900" rIns="121900" bIns="121900" anchor="t" anchorCtr="0">
            <a:spAutoFit/>
          </a:bodyPr>
          <a:lstStyle/>
          <a:p>
            <a:pPr>
              <a:lnSpc>
                <a:spcPct val="90000"/>
              </a:lnSpc>
            </a:pPr>
            <a:r>
              <a:rPr lang="en-GB" sz="3200" dirty="0"/>
              <a:t>•Credit points are a way of showing how much time it takes, on average, to complete a qualification or learning programme. Along with the Level Descriptors, they allow learners, learning providers and employers to compare different qualifications at the same or even different levels.</a:t>
            </a:r>
            <a:endParaRPr sz="3200" dirty="0"/>
          </a:p>
        </p:txBody>
      </p:sp>
      <p:pic>
        <p:nvPicPr>
          <p:cNvPr id="175" name="Google Shape;175;p19"/>
          <p:cNvPicPr preferRelativeResize="0"/>
          <p:nvPr/>
        </p:nvPicPr>
        <p:blipFill>
          <a:blip r:embed="rId3">
            <a:alphaModFix/>
          </a:blip>
          <a:stretch>
            <a:fillRect/>
          </a:stretch>
        </p:blipFill>
        <p:spPr>
          <a:xfrm>
            <a:off x="7889467" y="2822967"/>
            <a:ext cx="4137568" cy="2952568"/>
          </a:xfrm>
          <a:prstGeom prst="rect">
            <a:avLst/>
          </a:prstGeom>
          <a:noFill/>
          <a:ln>
            <a:noFill/>
          </a:ln>
        </p:spPr>
      </p:pic>
    </p:spTree>
    <p:extLst>
      <p:ext uri="{BB962C8B-B14F-4D97-AF65-F5344CB8AC3E}">
        <p14:creationId xmlns:p14="http://schemas.microsoft.com/office/powerpoint/2010/main" val="505063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692400" y="199033"/>
            <a:ext cx="9715200" cy="1218800"/>
          </a:xfrm>
          <a:prstGeom prst="rect">
            <a:avLst/>
          </a:prstGeom>
        </p:spPr>
        <p:txBody>
          <a:bodyPr spcFirstLastPara="1" vert="horz" wrap="square" lIns="121900" tIns="121900" rIns="121900" bIns="121900" rtlCol="0" anchor="t" anchorCtr="0">
            <a:normAutofit fontScale="90000"/>
          </a:bodyPr>
          <a:lstStyle/>
          <a:p>
            <a:pPr algn="ctr"/>
            <a:r>
              <a:rPr lang="en-GB" sz="5867" dirty="0" smtClean="0">
                <a:ea typeface="Arial"/>
                <a:cs typeface="Arial"/>
                <a:sym typeface="Arial"/>
              </a:rPr>
              <a:t>How do Points Work in the SCQF?</a:t>
            </a:r>
            <a:endParaRPr dirty="0"/>
          </a:p>
        </p:txBody>
      </p:sp>
      <p:sp>
        <p:nvSpPr>
          <p:cNvPr id="181" name="Google Shape;181;p20"/>
          <p:cNvSpPr txBox="1">
            <a:spLocks noGrp="1"/>
          </p:cNvSpPr>
          <p:nvPr>
            <p:ph type="body" idx="1"/>
          </p:nvPr>
        </p:nvSpPr>
        <p:spPr>
          <a:xfrm>
            <a:off x="987971" y="2066633"/>
            <a:ext cx="9984829" cy="4426000"/>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90000"/>
              </a:lnSpc>
              <a:buNone/>
            </a:pPr>
            <a:r>
              <a:rPr lang="en-GB" sz="3200" dirty="0">
                <a:solidFill>
                  <a:schemeClr val="tx1"/>
                </a:solidFill>
                <a:latin typeface="Arial"/>
                <a:ea typeface="Arial"/>
                <a:cs typeface="Arial"/>
                <a:sym typeface="Arial"/>
              </a:rPr>
              <a:t>In common with other credit systems, the SCQF works on the basis that one credit point represents the amount of learning achieved through a notional 10 hours of learning time.</a:t>
            </a:r>
            <a:endParaRPr sz="3200" dirty="0">
              <a:solidFill>
                <a:schemeClr val="tx1"/>
              </a:solidFill>
              <a:latin typeface="Arial"/>
              <a:ea typeface="Arial"/>
              <a:cs typeface="Arial"/>
              <a:sym typeface="Arial"/>
            </a:endParaRPr>
          </a:p>
          <a:p>
            <a:pPr marL="0" indent="0">
              <a:lnSpc>
                <a:spcPct val="90000"/>
              </a:lnSpc>
              <a:buNone/>
            </a:pPr>
            <a:r>
              <a:rPr lang="en-GB" sz="3200" dirty="0">
                <a:solidFill>
                  <a:schemeClr val="tx1"/>
                </a:solidFill>
                <a:latin typeface="Arial"/>
                <a:ea typeface="Arial"/>
                <a:cs typeface="Arial"/>
                <a:sym typeface="Arial"/>
              </a:rPr>
              <a:t>This includes everything a learner has to do to achieve the outcomes in a qualification including the assessment procedures.</a:t>
            </a:r>
            <a:endParaRPr sz="3200" dirty="0">
              <a:solidFill>
                <a:schemeClr val="tx1"/>
              </a:solidFill>
              <a:latin typeface="Arial"/>
              <a:ea typeface="Arial"/>
              <a:cs typeface="Arial"/>
              <a:sym typeface="Arial"/>
            </a:endParaRPr>
          </a:p>
          <a:p>
            <a:pPr marL="0" indent="0">
              <a:lnSpc>
                <a:spcPct val="90000"/>
              </a:lnSpc>
              <a:buNone/>
            </a:pPr>
            <a:endParaRPr sz="3200" dirty="0">
              <a:solidFill>
                <a:schemeClr val="tx1"/>
              </a:solidFill>
              <a:latin typeface="Arial"/>
              <a:ea typeface="Arial"/>
              <a:cs typeface="Arial"/>
              <a:sym typeface="Arial"/>
            </a:endParaRPr>
          </a:p>
          <a:p>
            <a:pPr marL="0" indent="0">
              <a:spcAft>
                <a:spcPts val="1600"/>
              </a:spcAft>
              <a:buNone/>
            </a:pPr>
            <a:r>
              <a:rPr lang="en-GB" sz="2933" dirty="0">
                <a:solidFill>
                  <a:schemeClr val="tx1"/>
                </a:solidFill>
              </a:rPr>
              <a:t>National 5’s, Highers and Advanced Highers are all worth </a:t>
            </a:r>
            <a:r>
              <a:rPr lang="en-GB" sz="2933" b="1" dirty="0">
                <a:solidFill>
                  <a:schemeClr val="tx1"/>
                </a:solidFill>
              </a:rPr>
              <a:t>24 SCQF Points</a:t>
            </a:r>
            <a:r>
              <a:rPr lang="en-GB" sz="2933" dirty="0">
                <a:solidFill>
                  <a:schemeClr val="tx1"/>
                </a:solidFill>
              </a:rPr>
              <a:t>.</a:t>
            </a:r>
            <a:endParaRPr sz="2933" dirty="0">
              <a:solidFill>
                <a:schemeClr val="tx1"/>
              </a:solidFill>
            </a:endParaRPr>
          </a:p>
        </p:txBody>
      </p:sp>
    </p:spTree>
    <p:extLst>
      <p:ext uri="{BB962C8B-B14F-4D97-AF65-F5344CB8AC3E}">
        <p14:creationId xmlns:p14="http://schemas.microsoft.com/office/powerpoint/2010/main" val="880173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1530304" y="0"/>
            <a:ext cx="9768000" cy="1218800"/>
          </a:xfrm>
          <a:prstGeom prst="rect">
            <a:avLst/>
          </a:prstGeom>
        </p:spPr>
        <p:txBody>
          <a:bodyPr spcFirstLastPara="1" vert="horz" wrap="square" lIns="121900" tIns="121900" rIns="121900" bIns="121900" rtlCol="0" anchor="t" anchorCtr="0">
            <a:normAutofit fontScale="90000"/>
          </a:bodyPr>
          <a:lstStyle/>
          <a:p>
            <a:pPr algn="ctr"/>
            <a:r>
              <a:rPr lang="en-GB" sz="5867" dirty="0">
                <a:solidFill>
                  <a:schemeClr val="tx1"/>
                </a:solidFill>
                <a:ea typeface="Arial"/>
                <a:cs typeface="Arial"/>
                <a:sym typeface="Arial"/>
              </a:rPr>
              <a:t>What is the Difference Between UCAS and SCQF points?</a:t>
            </a:r>
            <a:endParaRPr dirty="0">
              <a:solidFill>
                <a:schemeClr val="tx1"/>
              </a:solidFill>
            </a:endParaRPr>
          </a:p>
        </p:txBody>
      </p:sp>
      <p:sp>
        <p:nvSpPr>
          <p:cNvPr id="194" name="Google Shape;194;p22"/>
          <p:cNvSpPr txBox="1">
            <a:spLocks noGrp="1"/>
          </p:cNvSpPr>
          <p:nvPr>
            <p:ph type="body" idx="1"/>
          </p:nvPr>
        </p:nvSpPr>
        <p:spPr>
          <a:xfrm>
            <a:off x="1093075" y="2513167"/>
            <a:ext cx="6350091" cy="3881600"/>
          </a:xfrm>
          <a:prstGeom prst="rect">
            <a:avLst/>
          </a:prstGeom>
        </p:spPr>
        <p:txBody>
          <a:bodyPr spcFirstLastPara="1" vert="horz" wrap="square" lIns="121900" tIns="121900" rIns="121900" bIns="121900" rtlCol="0" anchor="t" anchorCtr="0">
            <a:normAutofit lnSpcReduction="10000"/>
          </a:bodyPr>
          <a:lstStyle/>
          <a:p>
            <a:pPr marL="0" indent="0">
              <a:lnSpc>
                <a:spcPct val="80000"/>
              </a:lnSpc>
              <a:buNone/>
            </a:pPr>
            <a:r>
              <a:rPr lang="en-GB" sz="2933" dirty="0">
                <a:solidFill>
                  <a:schemeClr val="tx1"/>
                </a:solidFill>
                <a:latin typeface="Arial"/>
                <a:ea typeface="Arial"/>
                <a:cs typeface="Arial"/>
                <a:sym typeface="Arial"/>
              </a:rPr>
              <a:t>UCAS is the organisation that processes applications for higher education courses, and </a:t>
            </a:r>
            <a:r>
              <a:rPr lang="en-GB" sz="2933" b="1" dirty="0">
                <a:solidFill>
                  <a:schemeClr val="tx1"/>
                </a:solidFill>
                <a:latin typeface="Arial"/>
                <a:ea typeface="Arial"/>
                <a:cs typeface="Arial"/>
                <a:sym typeface="Arial"/>
              </a:rPr>
              <a:t>tariff points relate to the grade</a:t>
            </a:r>
            <a:r>
              <a:rPr lang="en-GB" sz="2933" dirty="0">
                <a:solidFill>
                  <a:schemeClr val="tx1"/>
                </a:solidFill>
                <a:latin typeface="Arial"/>
                <a:ea typeface="Arial"/>
                <a:cs typeface="Arial"/>
                <a:sym typeface="Arial"/>
              </a:rPr>
              <a:t> at which a qualification has been achieved.</a:t>
            </a:r>
            <a:endParaRPr sz="2933" dirty="0">
              <a:solidFill>
                <a:schemeClr val="tx1"/>
              </a:solidFill>
              <a:latin typeface="Arial"/>
              <a:ea typeface="Arial"/>
              <a:cs typeface="Arial"/>
              <a:sym typeface="Arial"/>
            </a:endParaRPr>
          </a:p>
          <a:p>
            <a:pPr marL="0" indent="0">
              <a:lnSpc>
                <a:spcPct val="80000"/>
              </a:lnSpc>
              <a:buNone/>
            </a:pPr>
            <a:endParaRPr sz="2933" dirty="0">
              <a:solidFill>
                <a:schemeClr val="tx1"/>
              </a:solidFill>
              <a:latin typeface="Arial"/>
              <a:ea typeface="Arial"/>
              <a:cs typeface="Arial"/>
              <a:sym typeface="Arial"/>
            </a:endParaRPr>
          </a:p>
          <a:p>
            <a:pPr marL="0" indent="0">
              <a:lnSpc>
                <a:spcPct val="80000"/>
              </a:lnSpc>
              <a:buNone/>
            </a:pPr>
            <a:endParaRPr sz="2933" dirty="0">
              <a:solidFill>
                <a:schemeClr val="tx1"/>
              </a:solidFill>
              <a:latin typeface="Arial"/>
              <a:ea typeface="Arial"/>
              <a:cs typeface="Arial"/>
              <a:sym typeface="Arial"/>
            </a:endParaRPr>
          </a:p>
          <a:p>
            <a:pPr marL="0" indent="0">
              <a:lnSpc>
                <a:spcPct val="80000"/>
              </a:lnSpc>
              <a:buNone/>
            </a:pPr>
            <a:r>
              <a:rPr lang="en-GB" sz="2933" dirty="0">
                <a:solidFill>
                  <a:schemeClr val="tx1"/>
                </a:solidFill>
                <a:latin typeface="Arial"/>
                <a:ea typeface="Arial"/>
                <a:cs typeface="Arial"/>
                <a:sym typeface="Arial"/>
              </a:rPr>
              <a:t>SCQF credit points are a measure of how much learning needs to be done to achieve a particular qualification, no matter the final grade.</a:t>
            </a:r>
            <a:endParaRPr sz="2933" dirty="0">
              <a:solidFill>
                <a:schemeClr val="tx1"/>
              </a:solidFill>
              <a:latin typeface="Arial"/>
              <a:ea typeface="Arial"/>
              <a:cs typeface="Arial"/>
              <a:sym typeface="Arial"/>
            </a:endParaRPr>
          </a:p>
          <a:p>
            <a:pPr marL="0" indent="0">
              <a:spcAft>
                <a:spcPts val="1600"/>
              </a:spcAft>
              <a:buNone/>
            </a:pPr>
            <a:endParaRPr dirty="0">
              <a:solidFill>
                <a:schemeClr val="tx1"/>
              </a:solidFill>
            </a:endParaRPr>
          </a:p>
        </p:txBody>
      </p:sp>
      <p:pic>
        <p:nvPicPr>
          <p:cNvPr id="195" name="Google Shape;195;p22"/>
          <p:cNvPicPr preferRelativeResize="0"/>
          <p:nvPr/>
        </p:nvPicPr>
        <p:blipFill>
          <a:blip r:embed="rId3">
            <a:alphaModFix/>
          </a:blip>
          <a:stretch>
            <a:fillRect/>
          </a:stretch>
        </p:blipFill>
        <p:spPr>
          <a:xfrm>
            <a:off x="7443167" y="3406627"/>
            <a:ext cx="4675759" cy="2353813"/>
          </a:xfrm>
          <a:prstGeom prst="rect">
            <a:avLst/>
          </a:prstGeom>
          <a:noFill/>
          <a:ln>
            <a:noFill/>
          </a:ln>
        </p:spPr>
      </p:pic>
    </p:spTree>
    <p:extLst>
      <p:ext uri="{BB962C8B-B14F-4D97-AF65-F5344CB8AC3E}">
        <p14:creationId xmlns:p14="http://schemas.microsoft.com/office/powerpoint/2010/main" val="2802133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1730000" y="98700"/>
            <a:ext cx="9385200" cy="1218800"/>
          </a:xfrm>
          <a:prstGeom prst="rect">
            <a:avLst/>
          </a:prstGeom>
        </p:spPr>
        <p:txBody>
          <a:bodyPr spcFirstLastPara="1" vert="horz" wrap="square" lIns="121900" tIns="121900" rIns="121900" bIns="121900" rtlCol="0" anchor="t" anchorCtr="0">
            <a:normAutofit fontScale="90000"/>
          </a:bodyPr>
          <a:lstStyle/>
          <a:p>
            <a:r>
              <a:rPr lang="en-GB" sz="5867" dirty="0">
                <a:ea typeface="Arial"/>
                <a:cs typeface="Arial"/>
                <a:sym typeface="Arial"/>
              </a:rPr>
              <a:t>How does the SCQF support alternative pathways?</a:t>
            </a:r>
            <a:endParaRPr dirty="0"/>
          </a:p>
        </p:txBody>
      </p:sp>
      <p:sp>
        <p:nvSpPr>
          <p:cNvPr id="207" name="Google Shape;207;p24"/>
          <p:cNvSpPr txBox="1">
            <a:spLocks noGrp="1"/>
          </p:cNvSpPr>
          <p:nvPr>
            <p:ph type="body" idx="1"/>
          </p:nvPr>
        </p:nvSpPr>
        <p:spPr>
          <a:xfrm>
            <a:off x="863998" y="1886000"/>
            <a:ext cx="8731600" cy="4972000"/>
          </a:xfrm>
          <a:prstGeom prst="rect">
            <a:avLst/>
          </a:prstGeom>
        </p:spPr>
        <p:txBody>
          <a:bodyPr spcFirstLastPara="1" vert="horz" wrap="square" lIns="121900" tIns="121900" rIns="121900" bIns="121900" rtlCol="0" anchor="t" anchorCtr="0">
            <a:normAutofit fontScale="92500" lnSpcReduction="10000"/>
          </a:bodyPr>
          <a:lstStyle/>
          <a:p>
            <a:pPr indent="0">
              <a:lnSpc>
                <a:spcPct val="90000"/>
              </a:lnSpc>
              <a:buNone/>
            </a:pPr>
            <a:r>
              <a:rPr lang="en-GB" sz="2400" dirty="0">
                <a:latin typeface="Arial"/>
                <a:ea typeface="Arial"/>
                <a:cs typeface="Arial"/>
                <a:sym typeface="Arial"/>
              </a:rPr>
              <a:t>Although the most common qualifications to study at school are National 5’s, Highers and Advanced Highers, there are other qualifications available such as </a:t>
            </a:r>
            <a:r>
              <a:rPr lang="en-GB" sz="2400" b="1" dirty="0">
                <a:latin typeface="Arial"/>
                <a:ea typeface="Arial"/>
                <a:cs typeface="Arial"/>
                <a:sym typeface="Arial"/>
              </a:rPr>
              <a:t>National Progression Awards.</a:t>
            </a:r>
            <a:endParaRPr sz="2400" b="1" dirty="0">
              <a:latin typeface="Arial"/>
              <a:ea typeface="Arial"/>
              <a:cs typeface="Arial"/>
              <a:sym typeface="Arial"/>
            </a:endParaRPr>
          </a:p>
          <a:p>
            <a:pPr indent="0">
              <a:lnSpc>
                <a:spcPct val="90000"/>
              </a:lnSpc>
              <a:buNone/>
            </a:pPr>
            <a:endParaRPr sz="2400" dirty="0">
              <a:latin typeface="Arial"/>
              <a:ea typeface="Arial"/>
              <a:cs typeface="Arial"/>
              <a:sym typeface="Arial"/>
            </a:endParaRPr>
          </a:p>
          <a:p>
            <a:pPr marL="0" indent="0">
              <a:lnSpc>
                <a:spcPct val="90000"/>
              </a:lnSpc>
              <a:buNone/>
            </a:pPr>
            <a:r>
              <a:rPr lang="en-GB" sz="2400" dirty="0">
                <a:latin typeface="Arial"/>
                <a:ea typeface="Arial"/>
                <a:cs typeface="Arial"/>
                <a:sym typeface="Arial"/>
              </a:rPr>
              <a:t>The SCQF can:</a:t>
            </a:r>
            <a:endParaRPr sz="2400" dirty="0">
              <a:latin typeface="Arial"/>
              <a:ea typeface="Arial"/>
              <a:cs typeface="Arial"/>
              <a:sym typeface="Arial"/>
            </a:endParaRPr>
          </a:p>
          <a:p>
            <a:pPr marL="0" indent="0">
              <a:lnSpc>
                <a:spcPct val="90000"/>
              </a:lnSpc>
              <a:buNone/>
            </a:pPr>
            <a:endParaRPr sz="2400" dirty="0">
              <a:latin typeface="Arial"/>
              <a:ea typeface="Arial"/>
              <a:cs typeface="Arial"/>
              <a:sym typeface="Arial"/>
            </a:endParaRPr>
          </a:p>
          <a:p>
            <a:pPr indent="-445758">
              <a:lnSpc>
                <a:spcPct val="90000"/>
              </a:lnSpc>
              <a:buSzPct val="100000"/>
              <a:buFont typeface="Arial"/>
              <a:buChar char="●"/>
            </a:pPr>
            <a:r>
              <a:rPr lang="en-GB" sz="2400" dirty="0">
                <a:latin typeface="Arial"/>
                <a:ea typeface="Arial"/>
                <a:cs typeface="Arial"/>
                <a:sym typeface="Arial"/>
              </a:rPr>
              <a:t>help plan your learning pathways and make the right choices</a:t>
            </a:r>
            <a:endParaRPr sz="2400" dirty="0">
              <a:latin typeface="Arial"/>
              <a:ea typeface="Arial"/>
              <a:cs typeface="Arial"/>
              <a:sym typeface="Arial"/>
            </a:endParaRPr>
          </a:p>
          <a:p>
            <a:pPr indent="-445758">
              <a:lnSpc>
                <a:spcPct val="90000"/>
              </a:lnSpc>
              <a:buSzPct val="100000"/>
              <a:buFont typeface="Arial"/>
              <a:buChar char="●"/>
            </a:pPr>
            <a:r>
              <a:rPr lang="en-GB" sz="2400" dirty="0">
                <a:latin typeface="Arial"/>
                <a:ea typeface="Arial"/>
                <a:cs typeface="Arial"/>
                <a:sym typeface="Arial"/>
              </a:rPr>
              <a:t>help employers understand your qualifications</a:t>
            </a:r>
            <a:endParaRPr sz="2400" dirty="0">
              <a:latin typeface="Arial"/>
              <a:ea typeface="Arial"/>
              <a:cs typeface="Arial"/>
              <a:sym typeface="Arial"/>
            </a:endParaRPr>
          </a:p>
          <a:p>
            <a:pPr indent="-445758">
              <a:lnSpc>
                <a:spcPct val="90000"/>
              </a:lnSpc>
              <a:buSzPct val="100000"/>
              <a:buFont typeface="Arial"/>
              <a:buChar char="●"/>
            </a:pPr>
            <a:r>
              <a:rPr lang="en-GB" sz="2400" dirty="0">
                <a:latin typeface="Arial"/>
                <a:ea typeface="Arial"/>
                <a:cs typeface="Arial"/>
                <a:sym typeface="Arial"/>
              </a:rPr>
              <a:t>help universities or colleges identify the level you have studied at in a particular subject, and make it easier to transfer credits between different learning programmes </a:t>
            </a:r>
            <a:endParaRPr sz="2400" dirty="0">
              <a:latin typeface="Arial"/>
              <a:ea typeface="Arial"/>
              <a:cs typeface="Arial"/>
              <a:sym typeface="Arial"/>
            </a:endParaRPr>
          </a:p>
          <a:p>
            <a:pPr indent="-445758">
              <a:lnSpc>
                <a:spcPct val="90000"/>
              </a:lnSpc>
              <a:buSzPct val="100000"/>
              <a:buFont typeface="Arial"/>
              <a:buChar char="●"/>
            </a:pPr>
            <a:r>
              <a:rPr lang="en-GB" sz="2400" dirty="0">
                <a:latin typeface="Arial"/>
                <a:ea typeface="Arial"/>
                <a:cs typeface="Arial"/>
                <a:sym typeface="Arial"/>
              </a:rPr>
              <a:t>increase your confidence by showing you the level of learning you have achieved</a:t>
            </a:r>
            <a:endParaRPr sz="2400" dirty="0">
              <a:latin typeface="Arial"/>
              <a:ea typeface="Arial"/>
              <a:cs typeface="Arial"/>
              <a:sym typeface="Arial"/>
            </a:endParaRPr>
          </a:p>
          <a:p>
            <a:pPr indent="-445758">
              <a:lnSpc>
                <a:spcPct val="90000"/>
              </a:lnSpc>
              <a:buSzPct val="100000"/>
              <a:buFont typeface="Arial"/>
              <a:buChar char="●"/>
            </a:pPr>
            <a:r>
              <a:rPr lang="en-GB" sz="2400" dirty="0">
                <a:latin typeface="Arial"/>
                <a:ea typeface="Arial"/>
                <a:cs typeface="Arial"/>
                <a:sym typeface="Arial"/>
              </a:rPr>
              <a:t>recognise other areas of formal and informal learning or skills that may help you to develop and achieve your goals.</a:t>
            </a:r>
            <a:endParaRPr sz="2400" dirty="0">
              <a:latin typeface="Arial"/>
              <a:ea typeface="Arial"/>
              <a:cs typeface="Arial"/>
              <a:sym typeface="Arial"/>
            </a:endParaRPr>
          </a:p>
          <a:p>
            <a:pPr marL="0" indent="0">
              <a:spcAft>
                <a:spcPts val="1600"/>
              </a:spcAft>
              <a:buNone/>
            </a:pPr>
            <a:endParaRPr dirty="0"/>
          </a:p>
        </p:txBody>
      </p:sp>
      <p:pic>
        <p:nvPicPr>
          <p:cNvPr id="208" name="Google Shape;208;p24"/>
          <p:cNvPicPr preferRelativeResize="0"/>
          <p:nvPr/>
        </p:nvPicPr>
        <p:blipFill rotWithShape="1">
          <a:blip r:embed="rId3">
            <a:alphaModFix/>
          </a:blip>
          <a:srcRect l="4191" t="3265" r="5998" b="26593"/>
          <a:stretch/>
        </p:blipFill>
        <p:spPr>
          <a:xfrm>
            <a:off x="9364718" y="3268717"/>
            <a:ext cx="2259724" cy="2870353"/>
          </a:xfrm>
          <a:prstGeom prst="rect">
            <a:avLst/>
          </a:prstGeom>
          <a:noFill/>
          <a:ln>
            <a:noFill/>
          </a:ln>
        </p:spPr>
      </p:pic>
    </p:spTree>
    <p:extLst>
      <p:ext uri="{BB962C8B-B14F-4D97-AF65-F5344CB8AC3E}">
        <p14:creationId xmlns:p14="http://schemas.microsoft.com/office/powerpoint/2010/main" val="58299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Bethany Williams</a:t>
            </a:r>
            <a:endParaRPr lang="en-GB" dirty="0"/>
          </a:p>
        </p:txBody>
      </p:sp>
      <p:sp>
        <p:nvSpPr>
          <p:cNvPr id="3" name="Text Placeholder 2"/>
          <p:cNvSpPr>
            <a:spLocks noGrp="1"/>
          </p:cNvSpPr>
          <p:nvPr>
            <p:ph type="body" idx="1"/>
          </p:nvPr>
        </p:nvSpPr>
        <p:spPr/>
        <p:txBody>
          <a:bodyPr/>
          <a:lstStyle/>
          <a:p>
            <a:r>
              <a:rPr lang="en-US" dirty="0"/>
              <a:t>Principal teacher of pupil support</a:t>
            </a:r>
          </a:p>
          <a:p>
            <a:endParaRPr lang="en-GB" dirty="0"/>
          </a:p>
        </p:txBody>
      </p:sp>
    </p:spTree>
    <p:extLst>
      <p:ext uri="{BB962C8B-B14F-4D97-AF65-F5344CB8AC3E}">
        <p14:creationId xmlns:p14="http://schemas.microsoft.com/office/powerpoint/2010/main" val="152315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695" b="1369"/>
          <a:stretch/>
        </p:blipFill>
        <p:spPr>
          <a:xfrm>
            <a:off x="2711624" y="9945"/>
            <a:ext cx="6876256" cy="6859678"/>
          </a:xfrm>
          <a:prstGeom prst="rect">
            <a:avLst/>
          </a:prstGeom>
        </p:spPr>
      </p:pic>
    </p:spTree>
    <p:extLst>
      <p:ext uri="{BB962C8B-B14F-4D97-AF65-F5344CB8AC3E}">
        <p14:creationId xmlns:p14="http://schemas.microsoft.com/office/powerpoint/2010/main" val="2786571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847528" y="980728"/>
            <a:ext cx="8424936" cy="5688632"/>
          </a:xfrm>
          <a:prstGeom prst="rect">
            <a:avLst/>
          </a:prstGeom>
        </p:spPr>
        <p:txBody>
          <a:bodyPr/>
          <a:lstStyle/>
          <a:p>
            <a:pPr marL="342900" indent="-342900" defTabSz="914400">
              <a:lnSpc>
                <a:spcPct val="90000"/>
              </a:lnSpc>
              <a:spcBef>
                <a:spcPct val="20000"/>
              </a:spcBef>
              <a:defRPr/>
            </a:pPr>
            <a:endParaRPr lang="en-GB" sz="2400" dirty="0">
              <a:solidFill>
                <a:prstClr val="black"/>
              </a:solidFill>
              <a:latin typeface="Calibri"/>
            </a:endParaRPr>
          </a:p>
          <a:p>
            <a:pPr marL="457200" indent="-457200" defTabSz="914400">
              <a:lnSpc>
                <a:spcPct val="90000"/>
              </a:lnSpc>
              <a:spcBef>
                <a:spcPct val="20000"/>
              </a:spcBef>
              <a:buFont typeface="Arial" panose="020B0604020202020204" pitchFamily="34" charset="0"/>
              <a:buChar char="•"/>
              <a:defRPr/>
            </a:pPr>
            <a:r>
              <a:rPr lang="en-GB" sz="2800" dirty="0">
                <a:solidFill>
                  <a:prstClr val="black"/>
                </a:solidFill>
                <a:latin typeface="Calibri"/>
              </a:rPr>
              <a:t>Opportunity to gain relevant qualifications and practical experience </a:t>
            </a:r>
          </a:p>
          <a:p>
            <a:pPr marL="457200" indent="-457200" defTabSz="914400">
              <a:lnSpc>
                <a:spcPct val="90000"/>
              </a:lnSpc>
              <a:spcBef>
                <a:spcPct val="20000"/>
              </a:spcBef>
              <a:buFont typeface="Arial" panose="020B0604020202020204" pitchFamily="34" charset="0"/>
              <a:buChar char="•"/>
              <a:defRPr/>
            </a:pPr>
            <a:endParaRPr lang="en-GB" sz="2800" dirty="0">
              <a:solidFill>
                <a:prstClr val="black"/>
              </a:solidFill>
              <a:latin typeface="Calibri"/>
            </a:endParaRPr>
          </a:p>
          <a:p>
            <a:pPr marL="457200" indent="-457200" defTabSz="914400">
              <a:lnSpc>
                <a:spcPct val="90000"/>
              </a:lnSpc>
              <a:spcBef>
                <a:spcPct val="20000"/>
              </a:spcBef>
              <a:buFont typeface="Arial" panose="020B0604020202020204" pitchFamily="34" charset="0"/>
              <a:buChar char="•"/>
              <a:defRPr/>
            </a:pPr>
            <a:r>
              <a:rPr lang="en-GB" sz="2800" dirty="0">
                <a:solidFill>
                  <a:prstClr val="black"/>
                </a:solidFill>
                <a:latin typeface="Calibri"/>
              </a:rPr>
              <a:t>Most courses run from August to May</a:t>
            </a:r>
          </a:p>
          <a:p>
            <a:pPr marL="457200" indent="-457200" defTabSz="914400">
              <a:lnSpc>
                <a:spcPct val="90000"/>
              </a:lnSpc>
              <a:spcBef>
                <a:spcPct val="20000"/>
              </a:spcBef>
              <a:buFont typeface="Arial" panose="020B0604020202020204" pitchFamily="34" charset="0"/>
              <a:buChar char="•"/>
              <a:defRPr/>
            </a:pPr>
            <a:endParaRPr lang="en-GB" sz="2800" dirty="0">
              <a:solidFill>
                <a:prstClr val="black"/>
              </a:solidFill>
              <a:latin typeface="Calibri"/>
            </a:endParaRPr>
          </a:p>
          <a:p>
            <a:pPr marL="457200" indent="-457200" defTabSz="914400">
              <a:lnSpc>
                <a:spcPct val="90000"/>
              </a:lnSpc>
              <a:spcBef>
                <a:spcPct val="20000"/>
              </a:spcBef>
              <a:buFont typeface="Arial" panose="020B0604020202020204" pitchFamily="34" charset="0"/>
              <a:buChar char="•"/>
              <a:defRPr/>
            </a:pPr>
            <a:r>
              <a:rPr lang="en-GB" sz="2800" dirty="0">
                <a:solidFill>
                  <a:prstClr val="black"/>
                </a:solidFill>
                <a:latin typeface="Calibri"/>
              </a:rPr>
              <a:t>Progress reports provided </a:t>
            </a:r>
          </a:p>
          <a:p>
            <a:pPr marL="457200" indent="-457200" defTabSz="914400">
              <a:lnSpc>
                <a:spcPct val="90000"/>
              </a:lnSpc>
              <a:spcBef>
                <a:spcPct val="20000"/>
              </a:spcBef>
              <a:buFont typeface="Arial" panose="020B0604020202020204" pitchFamily="34" charset="0"/>
              <a:buChar char="•"/>
              <a:defRPr/>
            </a:pPr>
            <a:endParaRPr lang="en-GB" sz="2800" dirty="0">
              <a:solidFill>
                <a:prstClr val="black"/>
              </a:solidFill>
              <a:latin typeface="Calibri"/>
            </a:endParaRPr>
          </a:p>
          <a:p>
            <a:pPr marL="457200" indent="-457200" defTabSz="914400">
              <a:lnSpc>
                <a:spcPct val="90000"/>
              </a:lnSpc>
              <a:spcBef>
                <a:spcPct val="20000"/>
              </a:spcBef>
              <a:buFont typeface="Arial" panose="020B0604020202020204" pitchFamily="34" charset="0"/>
              <a:buChar char="•"/>
              <a:defRPr/>
            </a:pPr>
            <a:r>
              <a:rPr lang="en-GB" sz="2800" dirty="0">
                <a:solidFill>
                  <a:prstClr val="black"/>
                </a:solidFill>
                <a:latin typeface="Calibri"/>
              </a:rPr>
              <a:t>Attendance/attitude/performance monitored</a:t>
            </a:r>
          </a:p>
          <a:p>
            <a:pPr marL="457200" indent="-457200" defTabSz="914400">
              <a:lnSpc>
                <a:spcPct val="90000"/>
              </a:lnSpc>
              <a:spcBef>
                <a:spcPct val="20000"/>
              </a:spcBef>
              <a:buFont typeface="Arial" panose="020B0604020202020204" pitchFamily="34" charset="0"/>
              <a:buChar char="•"/>
              <a:defRPr/>
            </a:pPr>
            <a:endParaRPr lang="en-GB" sz="2800" dirty="0">
              <a:solidFill>
                <a:prstClr val="black"/>
              </a:solidFill>
              <a:latin typeface="Calibri"/>
            </a:endParaRPr>
          </a:p>
          <a:p>
            <a:pPr marL="457200" indent="-457200" defTabSz="914400">
              <a:lnSpc>
                <a:spcPct val="90000"/>
              </a:lnSpc>
              <a:spcBef>
                <a:spcPct val="20000"/>
              </a:spcBef>
              <a:buFont typeface="Arial" panose="020B0604020202020204" pitchFamily="34" charset="0"/>
              <a:buChar char="•"/>
              <a:defRPr/>
            </a:pPr>
            <a:r>
              <a:rPr lang="en-GB" sz="2800" dirty="0">
                <a:solidFill>
                  <a:prstClr val="black"/>
                </a:solidFill>
                <a:latin typeface="Calibri"/>
              </a:rPr>
              <a:t>Courses do not run on school holidays or in-service days.</a:t>
            </a:r>
          </a:p>
          <a:p>
            <a:pPr marL="342900" indent="-342900" defTabSz="914400">
              <a:lnSpc>
                <a:spcPct val="90000"/>
              </a:lnSpc>
              <a:spcBef>
                <a:spcPct val="20000"/>
              </a:spcBef>
              <a:defRPr/>
            </a:pPr>
            <a:endParaRPr lang="en-GB" sz="2400" dirty="0">
              <a:solidFill>
                <a:prstClr val="black"/>
              </a:solidFill>
              <a:latin typeface="Calibri"/>
            </a:endParaRPr>
          </a:p>
        </p:txBody>
      </p:sp>
      <p:sp>
        <p:nvSpPr>
          <p:cNvPr id="3" name="Rectangle 2"/>
          <p:cNvSpPr txBox="1">
            <a:spLocks noChangeArrowheads="1"/>
          </p:cNvSpPr>
          <p:nvPr/>
        </p:nvSpPr>
        <p:spPr>
          <a:xfrm>
            <a:off x="2438400" y="277813"/>
            <a:ext cx="7772400" cy="1143000"/>
          </a:xfrm>
          <a:prstGeom prst="rect">
            <a:avLst/>
          </a:prstGeom>
        </p:spPr>
        <p:txBody>
          <a:bodyPr/>
          <a:lstStyle/>
          <a:p>
            <a:pPr algn="ctr" defTabSz="914400">
              <a:spcBef>
                <a:spcPct val="0"/>
              </a:spcBef>
              <a:defRPr/>
            </a:pPr>
            <a:r>
              <a:rPr lang="en-GB" sz="4400" b="1" dirty="0">
                <a:solidFill>
                  <a:srgbClr val="4830FA"/>
                </a:solidFill>
                <a:latin typeface="Calibri"/>
              </a:rPr>
              <a:t>Programme Details</a:t>
            </a:r>
          </a:p>
        </p:txBody>
      </p:sp>
    </p:spTree>
    <p:extLst>
      <p:ext uri="{BB962C8B-B14F-4D97-AF65-F5344CB8AC3E}">
        <p14:creationId xmlns:p14="http://schemas.microsoft.com/office/powerpoint/2010/main" val="4237193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77813"/>
            <a:ext cx="7772400" cy="1143000"/>
          </a:xfrm>
          <a:prstGeom prst="rect">
            <a:avLst/>
          </a:prstGeom>
        </p:spPr>
        <p:txBody>
          <a:bodyPr/>
          <a:lstStyle/>
          <a:p>
            <a:pPr algn="ctr" defTabSz="914400">
              <a:spcBef>
                <a:spcPct val="0"/>
              </a:spcBef>
              <a:defRPr/>
            </a:pPr>
            <a:r>
              <a:rPr lang="en-GB" sz="4400" b="1" dirty="0">
                <a:solidFill>
                  <a:srgbClr val="4830FA"/>
                </a:solidFill>
                <a:latin typeface="Calibri"/>
              </a:rPr>
              <a:t>Benefits of Vocational Courses</a:t>
            </a:r>
          </a:p>
        </p:txBody>
      </p:sp>
      <p:sp>
        <p:nvSpPr>
          <p:cNvPr id="5" name="Rectangle 3"/>
          <p:cNvSpPr txBox="1">
            <a:spLocks/>
          </p:cNvSpPr>
          <p:nvPr/>
        </p:nvSpPr>
        <p:spPr>
          <a:xfrm>
            <a:off x="1905000" y="1600201"/>
            <a:ext cx="8305800" cy="4530725"/>
          </a:xfrm>
          <a:prstGeom prst="rect">
            <a:avLst/>
          </a:prstGeom>
        </p:spPr>
        <p:txBody>
          <a:bodyPr/>
          <a:lstStyle/>
          <a:p>
            <a:pPr marL="342900" indent="-342900" defTabSz="914400">
              <a:spcBef>
                <a:spcPct val="20000"/>
              </a:spcBef>
              <a:defRPr/>
            </a:pPr>
            <a:endParaRPr lang="en-GB" sz="1200" dirty="0">
              <a:solidFill>
                <a:prstClr val="black"/>
              </a:solidFill>
              <a:latin typeface="Calibri"/>
            </a:endParaRPr>
          </a:p>
          <a:p>
            <a:pPr marL="457200" indent="-457200" defTabSz="914400">
              <a:spcBef>
                <a:spcPct val="20000"/>
              </a:spcBef>
              <a:buFont typeface="Arial" panose="020B0604020202020204" pitchFamily="34" charset="0"/>
              <a:buChar char="•"/>
              <a:defRPr/>
            </a:pPr>
            <a:r>
              <a:rPr lang="en-GB" sz="3200" dirty="0">
                <a:solidFill>
                  <a:prstClr val="black"/>
                </a:solidFill>
                <a:latin typeface="Calibri"/>
              </a:rPr>
              <a:t>Relevant for career / work</a:t>
            </a:r>
          </a:p>
          <a:p>
            <a:pPr marL="457200" indent="-457200" defTabSz="914400">
              <a:spcBef>
                <a:spcPct val="20000"/>
              </a:spcBef>
              <a:buFont typeface="Arial" panose="020B0604020202020204" pitchFamily="34" charset="0"/>
              <a:buChar char="•"/>
              <a:defRPr/>
            </a:pPr>
            <a:r>
              <a:rPr lang="en-GB" sz="3200" dirty="0">
                <a:solidFill>
                  <a:prstClr val="black"/>
                </a:solidFill>
                <a:latin typeface="Calibri"/>
              </a:rPr>
              <a:t>Practical work</a:t>
            </a:r>
          </a:p>
          <a:p>
            <a:pPr marL="457200" indent="-457200" defTabSz="914400">
              <a:spcBef>
                <a:spcPct val="20000"/>
              </a:spcBef>
              <a:buFont typeface="Arial" panose="020B0604020202020204" pitchFamily="34" charset="0"/>
              <a:buChar char="•"/>
              <a:defRPr/>
            </a:pPr>
            <a:r>
              <a:rPr lang="en-GB" sz="3200" dirty="0">
                <a:solidFill>
                  <a:prstClr val="black"/>
                </a:solidFill>
                <a:latin typeface="Calibri"/>
              </a:rPr>
              <a:t>New environment / opportunity to try college</a:t>
            </a:r>
          </a:p>
          <a:p>
            <a:pPr marL="457200" indent="-457200" defTabSz="914400">
              <a:spcBef>
                <a:spcPct val="20000"/>
              </a:spcBef>
              <a:buFont typeface="Arial" panose="020B0604020202020204" pitchFamily="34" charset="0"/>
              <a:buChar char="•"/>
              <a:defRPr/>
            </a:pPr>
            <a:r>
              <a:rPr lang="en-GB" sz="3200" dirty="0">
                <a:solidFill>
                  <a:prstClr val="black"/>
                </a:solidFill>
                <a:latin typeface="Calibri"/>
              </a:rPr>
              <a:t>Treated as an adult (responsibility)</a:t>
            </a:r>
          </a:p>
          <a:p>
            <a:pPr marL="457200" indent="-457200" defTabSz="914400">
              <a:spcBef>
                <a:spcPct val="20000"/>
              </a:spcBef>
              <a:buFont typeface="Arial" panose="020B0604020202020204" pitchFamily="34" charset="0"/>
              <a:buChar char="•"/>
              <a:defRPr/>
            </a:pPr>
            <a:r>
              <a:rPr lang="en-GB" sz="3200" dirty="0">
                <a:solidFill>
                  <a:prstClr val="black"/>
                </a:solidFill>
                <a:latin typeface="Calibri"/>
              </a:rPr>
              <a:t>Qualifications – Access, National 4, National 5, National Progression Awards, Higher, National Certificate &amp; University Level 1 and 2</a:t>
            </a:r>
          </a:p>
        </p:txBody>
      </p:sp>
    </p:spTree>
    <p:extLst>
      <p:ext uri="{BB962C8B-B14F-4D97-AF65-F5344CB8AC3E}">
        <p14:creationId xmlns:p14="http://schemas.microsoft.com/office/powerpoint/2010/main" val="71896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27" y="124691"/>
            <a:ext cx="10178322" cy="1492132"/>
          </a:xfrm>
        </p:spPr>
        <p:txBody>
          <a:bodyPr/>
          <a:lstStyle/>
          <a:p>
            <a:r>
              <a:rPr lang="en-GB" dirty="0" smtClean="0"/>
              <a:t>Factors affecting choice</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00639" y="0"/>
            <a:ext cx="1629021" cy="2032000"/>
          </a:xfrm>
          <a:prstGeom prst="rect">
            <a:avLst/>
          </a:prstGeom>
        </p:spPr>
      </p:pic>
      <p:pic>
        <p:nvPicPr>
          <p:cNvPr id="10" name="Picture 9"/>
          <p:cNvPicPr>
            <a:picLocks noChangeAspect="1"/>
          </p:cNvPicPr>
          <p:nvPr/>
        </p:nvPicPr>
        <p:blipFill>
          <a:blip r:embed="rId4"/>
          <a:stretch>
            <a:fillRect/>
          </a:stretch>
        </p:blipFill>
        <p:spPr>
          <a:xfrm>
            <a:off x="821638" y="2156690"/>
            <a:ext cx="11661251" cy="4193309"/>
          </a:xfrm>
          <a:prstGeom prst="rect">
            <a:avLst/>
          </a:prstGeom>
        </p:spPr>
      </p:pic>
    </p:spTree>
    <p:extLst>
      <p:ext uri="{BB962C8B-B14F-4D97-AF65-F5344CB8AC3E}">
        <p14:creationId xmlns:p14="http://schemas.microsoft.com/office/powerpoint/2010/main" val="2306027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4801"/>
            <a:ext cx="9144000" cy="562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03512" y="1"/>
            <a:ext cx="6552728" cy="1015663"/>
          </a:xfrm>
          <a:prstGeom prst="rect">
            <a:avLst/>
          </a:prstGeom>
          <a:noFill/>
        </p:spPr>
        <p:txBody>
          <a:bodyPr wrap="square" rtlCol="0">
            <a:spAutoFit/>
          </a:bodyPr>
          <a:lstStyle/>
          <a:p>
            <a:pPr defTabSz="914400"/>
            <a:r>
              <a:rPr lang="en-GB" sz="6000" b="1" dirty="0">
                <a:solidFill>
                  <a:srgbClr val="1F497D"/>
                </a:solidFill>
                <a:latin typeface="Calibri"/>
              </a:rPr>
              <a:t>QUALIFICATIONS</a:t>
            </a:r>
          </a:p>
        </p:txBody>
      </p:sp>
    </p:spTree>
    <p:extLst>
      <p:ext uri="{BB962C8B-B14F-4D97-AF65-F5344CB8AC3E}">
        <p14:creationId xmlns:p14="http://schemas.microsoft.com/office/powerpoint/2010/main" val="1111765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135560" y="980729"/>
            <a:ext cx="7579568" cy="5454997"/>
          </a:xfrm>
          <a:prstGeom prst="rect">
            <a:avLst/>
          </a:prstGeom>
        </p:spPr>
        <p:txBody>
          <a:bodyPr/>
          <a:lstStyle/>
          <a:p>
            <a:pPr defTabSz="914400">
              <a:spcBef>
                <a:spcPct val="20000"/>
              </a:spcBef>
              <a:defRPr/>
            </a:pPr>
            <a:r>
              <a:rPr lang="en-GB" sz="2800" u="sng" dirty="0">
                <a:solidFill>
                  <a:prstClr val="black"/>
                </a:solidFill>
                <a:latin typeface="Calibri"/>
              </a:rPr>
              <a:t>2 half days</a:t>
            </a:r>
          </a:p>
          <a:p>
            <a:pPr defTabSz="914400">
              <a:spcBef>
                <a:spcPct val="20000"/>
              </a:spcBef>
              <a:defRPr/>
            </a:pPr>
            <a:r>
              <a:rPr lang="en-GB" sz="2800" dirty="0">
                <a:solidFill>
                  <a:prstClr val="black"/>
                </a:solidFill>
                <a:latin typeface="Calibri"/>
              </a:rPr>
              <a:t>Tuesday and Thursday afternoons</a:t>
            </a:r>
          </a:p>
          <a:p>
            <a:pPr defTabSz="914400">
              <a:spcBef>
                <a:spcPct val="20000"/>
              </a:spcBef>
              <a:defRPr/>
            </a:pPr>
            <a:endParaRPr lang="en-GB" sz="2800" dirty="0">
              <a:solidFill>
                <a:prstClr val="black"/>
              </a:solidFill>
              <a:latin typeface="Calibri"/>
            </a:endParaRPr>
          </a:p>
          <a:p>
            <a:pPr defTabSz="914400">
              <a:spcBef>
                <a:spcPct val="20000"/>
              </a:spcBef>
              <a:defRPr/>
            </a:pPr>
            <a:r>
              <a:rPr lang="en-GB" sz="2800" u="sng" dirty="0">
                <a:solidFill>
                  <a:prstClr val="black"/>
                </a:solidFill>
                <a:latin typeface="Calibri"/>
              </a:rPr>
              <a:t>Friday morning</a:t>
            </a:r>
          </a:p>
          <a:p>
            <a:pPr defTabSz="914400">
              <a:spcBef>
                <a:spcPct val="20000"/>
              </a:spcBef>
              <a:defRPr/>
            </a:pPr>
            <a:r>
              <a:rPr lang="en-GB" sz="2800" dirty="0">
                <a:solidFill>
                  <a:prstClr val="black"/>
                </a:solidFill>
                <a:latin typeface="Calibri"/>
              </a:rPr>
              <a:t>Periods 1 and 2</a:t>
            </a:r>
          </a:p>
          <a:p>
            <a:pPr defTabSz="914400">
              <a:spcBef>
                <a:spcPct val="20000"/>
              </a:spcBef>
              <a:defRPr/>
            </a:pPr>
            <a:endParaRPr lang="en-GB" sz="2800" u="sng" dirty="0">
              <a:solidFill>
                <a:prstClr val="black"/>
              </a:solidFill>
              <a:latin typeface="Calibri"/>
            </a:endParaRPr>
          </a:p>
          <a:p>
            <a:pPr defTabSz="914400">
              <a:spcBef>
                <a:spcPct val="20000"/>
              </a:spcBef>
              <a:defRPr/>
            </a:pPr>
            <a:r>
              <a:rPr lang="en-GB" sz="2800" u="sng" dirty="0">
                <a:solidFill>
                  <a:prstClr val="black"/>
                </a:solidFill>
                <a:latin typeface="Calibri"/>
              </a:rPr>
              <a:t>2.5 days per week</a:t>
            </a:r>
          </a:p>
          <a:p>
            <a:pPr defTabSz="914400">
              <a:spcBef>
                <a:spcPct val="20000"/>
              </a:spcBef>
              <a:defRPr/>
            </a:pPr>
            <a:r>
              <a:rPr lang="en-GB" sz="2800" dirty="0">
                <a:solidFill>
                  <a:prstClr val="black"/>
                </a:solidFill>
                <a:latin typeface="Calibri"/>
              </a:rPr>
              <a:t>Monday, Tuesday and Wednesday afternoons, Thursday all day</a:t>
            </a:r>
          </a:p>
          <a:p>
            <a:pPr marL="1143000" lvl="2" indent="-228600" defTabSz="914400">
              <a:spcBef>
                <a:spcPct val="20000"/>
              </a:spcBef>
              <a:defRPr/>
            </a:pPr>
            <a:endParaRPr lang="en-GB" sz="2000" dirty="0">
              <a:solidFill>
                <a:prstClr val="black"/>
              </a:solidFill>
              <a:latin typeface="Calibri"/>
            </a:endParaRPr>
          </a:p>
          <a:p>
            <a:pPr defTabSz="914400">
              <a:spcBef>
                <a:spcPct val="20000"/>
              </a:spcBef>
              <a:defRPr/>
            </a:pPr>
            <a:r>
              <a:rPr lang="en-GB" sz="2800" dirty="0">
                <a:solidFill>
                  <a:prstClr val="black"/>
                </a:solidFill>
                <a:latin typeface="Calibri"/>
              </a:rPr>
              <a:t>Transport provided or free travel card</a:t>
            </a:r>
          </a:p>
        </p:txBody>
      </p:sp>
      <p:sp>
        <p:nvSpPr>
          <p:cNvPr id="4" name="Rectangle 2"/>
          <p:cNvSpPr txBox="1">
            <a:spLocks noChangeArrowheads="1"/>
          </p:cNvSpPr>
          <p:nvPr/>
        </p:nvSpPr>
        <p:spPr>
          <a:xfrm>
            <a:off x="1524000" y="277813"/>
            <a:ext cx="9144000" cy="1143000"/>
          </a:xfrm>
          <a:prstGeom prst="rect">
            <a:avLst/>
          </a:prstGeom>
        </p:spPr>
        <p:txBody>
          <a:bodyPr/>
          <a:lstStyle/>
          <a:p>
            <a:pPr algn="ctr" defTabSz="914400">
              <a:spcBef>
                <a:spcPct val="0"/>
              </a:spcBef>
              <a:defRPr/>
            </a:pPr>
            <a:r>
              <a:rPr lang="en-GB" sz="4400" b="1" dirty="0">
                <a:solidFill>
                  <a:srgbClr val="4830FA"/>
                </a:solidFill>
                <a:latin typeface="Calibri"/>
              </a:rPr>
              <a:t>Programme Details</a:t>
            </a:r>
          </a:p>
        </p:txBody>
      </p:sp>
    </p:spTree>
    <p:extLst>
      <p:ext uri="{BB962C8B-B14F-4D97-AF65-F5344CB8AC3E}">
        <p14:creationId xmlns:p14="http://schemas.microsoft.com/office/powerpoint/2010/main" val="4180927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75520" y="188640"/>
          <a:ext cx="8712968" cy="487680"/>
        </p:xfrm>
        <a:graphic>
          <a:graphicData uri="http://schemas.openxmlformats.org/drawingml/2006/table">
            <a:tbl>
              <a:tblPr/>
              <a:tblGrid>
                <a:gridCol w="8712968">
                  <a:extLst>
                    <a:ext uri="{9D8B030D-6E8A-4147-A177-3AD203B41FA5}">
                      <a16:colId xmlns:a16="http://schemas.microsoft.com/office/drawing/2014/main" val="20000"/>
                    </a:ext>
                  </a:extLst>
                </a:gridCol>
              </a:tblGrid>
              <a:tr h="462121">
                <a:tc>
                  <a:txBody>
                    <a:bodyPr/>
                    <a:lstStyle/>
                    <a:p>
                      <a:pPr algn="ctr" rtl="0" fontAlgn="b"/>
                      <a:r>
                        <a:rPr lang="en-GB" sz="3200" b="1" i="0" u="none" strike="noStrike" dirty="0" smtClean="0">
                          <a:solidFill>
                            <a:srgbClr val="4830FA"/>
                          </a:solidFill>
                          <a:latin typeface="Calibri" pitchFamily="34" charset="0"/>
                        </a:rPr>
                        <a:t>Courses are available</a:t>
                      </a:r>
                      <a:r>
                        <a:rPr lang="en-GB" sz="3200" b="1" i="0" u="none" strike="noStrike" baseline="0" dirty="0" smtClean="0">
                          <a:solidFill>
                            <a:srgbClr val="4830FA"/>
                          </a:solidFill>
                          <a:latin typeface="Calibri" pitchFamily="34" charset="0"/>
                        </a:rPr>
                        <a:t> in the following areas:</a:t>
                      </a:r>
                      <a:endParaRPr lang="en-GB" sz="3200" b="1" i="0" u="none" strike="noStrike" dirty="0">
                        <a:solidFill>
                          <a:srgbClr val="4830FA"/>
                        </a:solidFill>
                        <a:latin typeface="Calibri"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TextBox 2"/>
          <p:cNvSpPr txBox="1"/>
          <p:nvPr/>
        </p:nvSpPr>
        <p:spPr>
          <a:xfrm>
            <a:off x="2459596" y="868156"/>
            <a:ext cx="7344816" cy="5970865"/>
          </a:xfrm>
          <a:prstGeom prst="rect">
            <a:avLst/>
          </a:prstGeom>
          <a:noFill/>
        </p:spPr>
        <p:txBody>
          <a:bodyPr wrap="square" rtlCol="0">
            <a:spAutoFit/>
          </a:bodyPr>
          <a:lstStyle/>
          <a:p>
            <a:pPr defTabSz="914400"/>
            <a:r>
              <a:rPr lang="en-GB" sz="2800" dirty="0">
                <a:solidFill>
                  <a:prstClr val="black"/>
                </a:solidFill>
                <a:latin typeface="Calibri"/>
              </a:rPr>
              <a:t>Aviation and Travel</a:t>
            </a:r>
          </a:p>
          <a:p>
            <a:pPr defTabSz="914400"/>
            <a:r>
              <a:rPr lang="en-GB" sz="2800" dirty="0">
                <a:solidFill>
                  <a:prstClr val="black"/>
                </a:solidFill>
                <a:latin typeface="Calibri"/>
              </a:rPr>
              <a:t>Business and Finance</a:t>
            </a:r>
          </a:p>
          <a:p>
            <a:pPr defTabSz="914400"/>
            <a:r>
              <a:rPr lang="en-GB" sz="2800" dirty="0">
                <a:solidFill>
                  <a:prstClr val="black"/>
                </a:solidFill>
                <a:latin typeface="Calibri"/>
              </a:rPr>
              <a:t>Care, Health, Life Science and Social Care</a:t>
            </a:r>
          </a:p>
          <a:p>
            <a:pPr defTabSz="914400"/>
            <a:r>
              <a:rPr lang="en-GB" sz="2800" dirty="0">
                <a:solidFill>
                  <a:prstClr val="black"/>
                </a:solidFill>
                <a:latin typeface="Calibri"/>
              </a:rPr>
              <a:t>Construction and Engineering</a:t>
            </a:r>
          </a:p>
          <a:p>
            <a:pPr defTabSz="914400"/>
            <a:r>
              <a:rPr lang="en-GB" sz="2800" dirty="0">
                <a:solidFill>
                  <a:prstClr val="black"/>
                </a:solidFill>
                <a:latin typeface="Calibri"/>
              </a:rPr>
              <a:t>Creative and Digital Industries and Music</a:t>
            </a:r>
          </a:p>
          <a:p>
            <a:pPr defTabSz="914400"/>
            <a:r>
              <a:rPr lang="en-GB" sz="2800" dirty="0">
                <a:solidFill>
                  <a:prstClr val="black"/>
                </a:solidFill>
                <a:latin typeface="Calibri"/>
              </a:rPr>
              <a:t>Events Management</a:t>
            </a:r>
          </a:p>
          <a:p>
            <a:pPr defTabSz="914400"/>
            <a:r>
              <a:rPr lang="en-GB" sz="2800" dirty="0">
                <a:solidFill>
                  <a:prstClr val="black"/>
                </a:solidFill>
                <a:latin typeface="Calibri"/>
              </a:rPr>
              <a:t>Fashion and Design</a:t>
            </a:r>
          </a:p>
          <a:p>
            <a:pPr defTabSz="914400"/>
            <a:r>
              <a:rPr lang="en-GB" sz="2800" dirty="0">
                <a:solidFill>
                  <a:prstClr val="black"/>
                </a:solidFill>
                <a:latin typeface="Calibri"/>
              </a:rPr>
              <a:t>Hair and Beauty</a:t>
            </a:r>
          </a:p>
          <a:p>
            <a:pPr defTabSz="914400"/>
            <a:r>
              <a:rPr lang="en-GB" sz="2800" dirty="0">
                <a:solidFill>
                  <a:prstClr val="black"/>
                </a:solidFill>
                <a:latin typeface="Calibri"/>
              </a:rPr>
              <a:t>Horticulture, Hospitality and Landscaping</a:t>
            </a:r>
          </a:p>
          <a:p>
            <a:pPr defTabSz="914400"/>
            <a:r>
              <a:rPr lang="en-GB" sz="2800" dirty="0">
                <a:solidFill>
                  <a:prstClr val="black"/>
                </a:solidFill>
                <a:latin typeface="Calibri"/>
              </a:rPr>
              <a:t>Humanities and Social Sciences</a:t>
            </a:r>
          </a:p>
          <a:p>
            <a:pPr defTabSz="914400"/>
            <a:r>
              <a:rPr lang="en-GB" sz="2800" dirty="0">
                <a:solidFill>
                  <a:prstClr val="black"/>
                </a:solidFill>
                <a:latin typeface="Calibri"/>
              </a:rPr>
              <a:t>Sport</a:t>
            </a:r>
          </a:p>
          <a:p>
            <a:pPr defTabSz="914400"/>
            <a:r>
              <a:rPr lang="en-GB" sz="2800" dirty="0">
                <a:solidFill>
                  <a:prstClr val="black"/>
                </a:solidFill>
                <a:latin typeface="Calibri"/>
              </a:rPr>
              <a:t>Uniformed and Emergency Services</a:t>
            </a:r>
          </a:p>
          <a:p>
            <a:pPr defTabSz="914400"/>
            <a:r>
              <a:rPr lang="en-GB" sz="2800" dirty="0">
                <a:solidFill>
                  <a:prstClr val="black"/>
                </a:solidFill>
                <a:latin typeface="Calibri"/>
              </a:rPr>
              <a:t>Vehicle Systems</a:t>
            </a:r>
          </a:p>
          <a:p>
            <a:pPr defTabSz="914400"/>
            <a:endParaRPr lang="en-GB" dirty="0">
              <a:solidFill>
                <a:prstClr val="black"/>
              </a:solidFill>
              <a:latin typeface="Calibri"/>
            </a:endParaRPr>
          </a:p>
        </p:txBody>
      </p:sp>
    </p:spTree>
    <p:extLst>
      <p:ext uri="{BB962C8B-B14F-4D97-AF65-F5344CB8AC3E}">
        <p14:creationId xmlns:p14="http://schemas.microsoft.com/office/powerpoint/2010/main" val="1889208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38400" y="277813"/>
            <a:ext cx="7772400" cy="1143000"/>
          </a:xfrm>
          <a:prstGeom prst="rect">
            <a:avLst/>
          </a:prstGeom>
        </p:spPr>
        <p:txBody>
          <a:bodyPr vert="horz" lIns="91440" tIns="45720" rIns="91440" bIns="45720" rtlCol="0" anchor="ctr">
            <a:normAutofit/>
          </a:bodyPr>
          <a:lstStyle/>
          <a:p>
            <a:pPr algn="ctr" defTabSz="914400">
              <a:spcBef>
                <a:spcPct val="0"/>
              </a:spcBef>
              <a:defRPr/>
            </a:pPr>
            <a:r>
              <a:rPr lang="en-GB" sz="3200" b="1" u="sng" dirty="0">
                <a:solidFill>
                  <a:srgbClr val="4830FA"/>
                </a:solidFill>
                <a:latin typeface="Calibri" pitchFamily="34" charset="0"/>
              </a:rPr>
              <a:t>Applying for a course</a:t>
            </a:r>
            <a:endParaRPr lang="en-US" sz="3200" b="1" u="sng" dirty="0">
              <a:solidFill>
                <a:srgbClr val="4830FA"/>
              </a:solidFill>
              <a:latin typeface="Calibri" pitchFamily="34" charset="0"/>
            </a:endParaRPr>
          </a:p>
        </p:txBody>
      </p:sp>
      <p:sp>
        <p:nvSpPr>
          <p:cNvPr id="3" name="Rectangle 3"/>
          <p:cNvSpPr txBox="1">
            <a:spLocks noChangeArrowheads="1"/>
          </p:cNvSpPr>
          <p:nvPr/>
        </p:nvSpPr>
        <p:spPr>
          <a:xfrm>
            <a:off x="1703512" y="1600200"/>
            <a:ext cx="8784976" cy="4421088"/>
          </a:xfrm>
          <a:prstGeom prst="rect">
            <a:avLst/>
          </a:prstGeom>
        </p:spPr>
        <p:txBody>
          <a:bodyPr vert="horz" lIns="91440" tIns="45720" rIns="91440" bIns="45720" rtlCol="0">
            <a:normAutofit fontScale="92500" lnSpcReduction="10000"/>
          </a:bodyPr>
          <a:lstStyle/>
          <a:p>
            <a:pPr marL="342900" indent="-342900" defTabSz="914400">
              <a:lnSpc>
                <a:spcPct val="90000"/>
              </a:lnSpc>
              <a:spcBef>
                <a:spcPct val="20000"/>
              </a:spcBef>
              <a:defRPr/>
            </a:pPr>
            <a:endParaRPr lang="en-GB" sz="2400" dirty="0">
              <a:solidFill>
                <a:prstClr val="black"/>
              </a:solidFill>
              <a:latin typeface="Calibri"/>
            </a:endParaRPr>
          </a:p>
          <a:p>
            <a:pPr marL="342900" indent="-342900" defTabSz="914400">
              <a:lnSpc>
                <a:spcPct val="90000"/>
              </a:lnSpc>
              <a:spcBef>
                <a:spcPct val="20000"/>
              </a:spcBef>
              <a:defRPr/>
            </a:pPr>
            <a:endParaRPr lang="en-GB" sz="1000" dirty="0">
              <a:solidFill>
                <a:prstClr val="black"/>
              </a:solidFill>
              <a:latin typeface="Calibri"/>
            </a:endParaRPr>
          </a:p>
          <a:p>
            <a:pPr marL="457200" indent="-457200" defTabSz="914400">
              <a:lnSpc>
                <a:spcPct val="90000"/>
              </a:lnSpc>
              <a:spcBef>
                <a:spcPct val="20000"/>
              </a:spcBef>
              <a:buFont typeface="Wingdings" panose="05000000000000000000" pitchFamily="2" charset="2"/>
              <a:buChar char="Ø"/>
              <a:defRPr/>
            </a:pPr>
            <a:r>
              <a:rPr lang="en-GB" sz="3200" dirty="0">
                <a:solidFill>
                  <a:prstClr val="black"/>
                </a:solidFill>
                <a:latin typeface="Calibri"/>
              </a:rPr>
              <a:t>Speak to Principal Teacher of Pupil Support and parent/guardian</a:t>
            </a:r>
          </a:p>
          <a:p>
            <a:pPr marL="342900" indent="-342900" defTabSz="914400">
              <a:lnSpc>
                <a:spcPct val="90000"/>
              </a:lnSpc>
              <a:spcBef>
                <a:spcPct val="20000"/>
              </a:spcBef>
              <a:defRPr/>
            </a:pPr>
            <a:endParaRPr lang="en-GB" sz="1000" dirty="0">
              <a:solidFill>
                <a:prstClr val="black"/>
              </a:solidFill>
              <a:latin typeface="Calibri"/>
            </a:endParaRPr>
          </a:p>
          <a:p>
            <a:pPr marL="457200" indent="-457200" defTabSz="914400">
              <a:lnSpc>
                <a:spcPct val="90000"/>
              </a:lnSpc>
              <a:spcBef>
                <a:spcPct val="20000"/>
              </a:spcBef>
              <a:buFont typeface="Wingdings" panose="05000000000000000000" pitchFamily="2" charset="2"/>
              <a:buChar char="Ø"/>
              <a:defRPr/>
            </a:pPr>
            <a:r>
              <a:rPr lang="en-GB" sz="3200" dirty="0">
                <a:solidFill>
                  <a:prstClr val="black"/>
                </a:solidFill>
                <a:latin typeface="Calibri"/>
              </a:rPr>
              <a:t>Complete application forms – one with parents and one in school</a:t>
            </a:r>
          </a:p>
          <a:p>
            <a:pPr marL="457200" indent="-457200" defTabSz="914400">
              <a:lnSpc>
                <a:spcPct val="90000"/>
              </a:lnSpc>
              <a:spcBef>
                <a:spcPct val="20000"/>
              </a:spcBef>
              <a:buFont typeface="Wingdings" panose="05000000000000000000" pitchFamily="2" charset="2"/>
              <a:buChar char="Ø"/>
              <a:defRPr/>
            </a:pPr>
            <a:r>
              <a:rPr lang="en-GB" sz="3200" dirty="0">
                <a:solidFill>
                  <a:prstClr val="black"/>
                </a:solidFill>
                <a:latin typeface="Calibri"/>
              </a:rPr>
              <a:t>Places are not guaranteed as only a small number of places are available to each school.  You MUST choose five school subjects during the options process and indicate if you are interested in applying for a vocational college course.</a:t>
            </a:r>
          </a:p>
          <a:p>
            <a:pPr marL="342900" indent="-342900" defTabSz="914400">
              <a:lnSpc>
                <a:spcPct val="90000"/>
              </a:lnSpc>
              <a:spcBef>
                <a:spcPct val="20000"/>
              </a:spcBef>
              <a:defRPr/>
            </a:pPr>
            <a:endParaRPr lang="en-GB" sz="1100" b="1" dirty="0">
              <a:solidFill>
                <a:srgbClr val="FF0000"/>
              </a:solidFill>
              <a:latin typeface="Calibri"/>
            </a:endParaRPr>
          </a:p>
          <a:p>
            <a:pPr marL="342900" indent="-342900" defTabSz="914400">
              <a:lnSpc>
                <a:spcPct val="90000"/>
              </a:lnSpc>
              <a:spcBef>
                <a:spcPct val="20000"/>
              </a:spcBef>
              <a:defRPr/>
            </a:pPr>
            <a:endParaRPr lang="en-GB" sz="1100" dirty="0">
              <a:solidFill>
                <a:prstClr val="black"/>
              </a:solidFill>
              <a:latin typeface="Calibri"/>
            </a:endParaRPr>
          </a:p>
          <a:p>
            <a:pPr marL="342900" indent="-342900" defTabSz="914400">
              <a:lnSpc>
                <a:spcPct val="90000"/>
              </a:lnSpc>
              <a:spcBef>
                <a:spcPct val="20000"/>
              </a:spcBef>
              <a:defRPr/>
            </a:pPr>
            <a:endParaRPr lang="en-GB" sz="3200" dirty="0">
              <a:solidFill>
                <a:prstClr val="black"/>
              </a:solidFill>
              <a:latin typeface="Calibri"/>
            </a:endParaRPr>
          </a:p>
          <a:p>
            <a:pPr marL="342900" indent="-342900" defTabSz="914400">
              <a:lnSpc>
                <a:spcPct val="90000"/>
              </a:lnSpc>
              <a:spcBef>
                <a:spcPct val="20000"/>
              </a:spcBef>
              <a:defRPr/>
            </a:pPr>
            <a:endParaRPr lang="en-GB" sz="3200" b="1" dirty="0">
              <a:solidFill>
                <a:srgbClr val="FF0000"/>
              </a:solidFill>
              <a:latin typeface="Calibri"/>
            </a:endParaRPr>
          </a:p>
          <a:p>
            <a:pPr marL="342900" indent="-342900" defTabSz="914400">
              <a:lnSpc>
                <a:spcPct val="90000"/>
              </a:lnSpc>
              <a:spcBef>
                <a:spcPct val="20000"/>
              </a:spcBef>
              <a:buFont typeface="Arial" pitchFamily="34" charset="0"/>
              <a:buChar char="•"/>
              <a:defRPr/>
            </a:pPr>
            <a:endParaRPr lang="en-US" sz="2400" b="1" dirty="0">
              <a:solidFill>
                <a:srgbClr val="FF0000"/>
              </a:solidFill>
              <a:latin typeface="Calibri"/>
            </a:endParaRPr>
          </a:p>
        </p:txBody>
      </p:sp>
    </p:spTree>
    <p:extLst>
      <p:ext uri="{BB962C8B-B14F-4D97-AF65-F5344CB8AC3E}">
        <p14:creationId xmlns:p14="http://schemas.microsoft.com/office/powerpoint/2010/main" val="708778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63552" y="692696"/>
            <a:ext cx="8147248" cy="1872208"/>
          </a:xfrm>
          <a:prstGeom prst="rect">
            <a:avLst/>
          </a:prstGeom>
        </p:spPr>
        <p:txBody>
          <a:bodyPr/>
          <a:lstStyle/>
          <a:p>
            <a:pPr algn="ctr" defTabSz="914400">
              <a:spcBef>
                <a:spcPct val="0"/>
              </a:spcBef>
            </a:pPr>
            <a:r>
              <a:rPr lang="en-GB" sz="3200" b="1" dirty="0">
                <a:solidFill>
                  <a:srgbClr val="0099FF"/>
                </a:solidFill>
                <a:latin typeface="Calibri"/>
              </a:rPr>
              <a:t/>
            </a:r>
            <a:br>
              <a:rPr lang="en-GB" sz="3200" b="1" dirty="0">
                <a:solidFill>
                  <a:srgbClr val="0099FF"/>
                </a:solidFill>
                <a:latin typeface="Calibri"/>
              </a:rPr>
            </a:br>
            <a:r>
              <a:rPr lang="en-GB" sz="5400" b="1" dirty="0">
                <a:solidFill>
                  <a:srgbClr val="4830FA"/>
                </a:solidFill>
                <a:latin typeface="Calibri"/>
              </a:rPr>
              <a:t>The Vocational Programme is combined within the school’s options</a:t>
            </a:r>
            <a:br>
              <a:rPr lang="en-GB" sz="5400" b="1" dirty="0">
                <a:solidFill>
                  <a:srgbClr val="4830FA"/>
                </a:solidFill>
                <a:latin typeface="Calibri"/>
              </a:rPr>
            </a:br>
            <a:r>
              <a:rPr lang="en-GB" sz="5400" b="1" dirty="0">
                <a:solidFill>
                  <a:srgbClr val="4830FA"/>
                </a:solidFill>
                <a:latin typeface="Calibri"/>
              </a:rPr>
              <a:t>booklet and can be viewed on the school website.</a:t>
            </a:r>
          </a:p>
          <a:p>
            <a:pPr algn="ctr" defTabSz="914400">
              <a:spcBef>
                <a:spcPct val="0"/>
              </a:spcBef>
              <a:defRPr/>
            </a:pPr>
            <a:endParaRPr lang="en-GB" sz="3200" b="1" dirty="0">
              <a:solidFill>
                <a:srgbClr val="0099FF"/>
              </a:solidFill>
              <a:latin typeface="Calibri"/>
            </a:endParaRPr>
          </a:p>
          <a:p>
            <a:pPr algn="ctr" defTabSz="914400">
              <a:spcBef>
                <a:spcPct val="0"/>
              </a:spcBef>
              <a:defRPr/>
            </a:pPr>
            <a:endParaRPr lang="en-GB" sz="3200" b="1" dirty="0">
              <a:solidFill>
                <a:srgbClr val="0099FF"/>
              </a:solidFill>
              <a:latin typeface="Calibri"/>
            </a:endParaRPr>
          </a:p>
          <a:p>
            <a:pPr algn="ctr" defTabSz="914400">
              <a:spcBef>
                <a:spcPct val="0"/>
              </a:spcBef>
              <a:defRPr/>
            </a:pPr>
            <a:endParaRPr lang="en-GB" sz="3200" b="1" dirty="0">
              <a:solidFill>
                <a:srgbClr val="0099FF"/>
              </a:solidFill>
              <a:latin typeface="Calibri"/>
            </a:endParaRPr>
          </a:p>
          <a:p>
            <a:pPr algn="ctr" defTabSz="914400">
              <a:spcBef>
                <a:spcPct val="0"/>
              </a:spcBef>
              <a:defRPr/>
            </a:pPr>
            <a:endParaRPr lang="en-GB" sz="3200" b="1" dirty="0">
              <a:solidFill>
                <a:srgbClr val="0099FF"/>
              </a:solidFill>
              <a:latin typeface="Calibri"/>
            </a:endParaRPr>
          </a:p>
          <a:p>
            <a:pPr algn="ctr" defTabSz="914400">
              <a:spcBef>
                <a:spcPct val="0"/>
              </a:spcBef>
              <a:defRPr/>
            </a:pPr>
            <a:r>
              <a:rPr lang="en-GB" sz="3200" b="1" dirty="0">
                <a:solidFill>
                  <a:srgbClr val="0099FF"/>
                </a:solidFill>
                <a:latin typeface="Calibri"/>
              </a:rPr>
              <a:t/>
            </a:r>
            <a:br>
              <a:rPr lang="en-GB" sz="3200" b="1" dirty="0">
                <a:solidFill>
                  <a:srgbClr val="0099FF"/>
                </a:solidFill>
                <a:latin typeface="Calibri"/>
              </a:rPr>
            </a:br>
            <a:endParaRPr lang="en-GB" sz="4400" dirty="0">
              <a:solidFill>
                <a:prstClr val="black"/>
              </a:solidFill>
              <a:latin typeface="Calibri"/>
            </a:endParaRPr>
          </a:p>
        </p:txBody>
      </p:sp>
    </p:spTree>
    <p:extLst>
      <p:ext uri="{BB962C8B-B14F-4D97-AF65-F5344CB8AC3E}">
        <p14:creationId xmlns:p14="http://schemas.microsoft.com/office/powerpoint/2010/main" val="2395696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050" y="1096839"/>
            <a:ext cx="6598275" cy="4985124"/>
          </a:xfrm>
        </p:spPr>
        <p:txBody>
          <a:bodyPr>
            <a:normAutofit fontScale="92500"/>
          </a:bodyPr>
          <a:lstStyle/>
          <a:p>
            <a:pPr marL="457200" indent="-457200">
              <a:lnSpc>
                <a:spcPct val="100000"/>
              </a:lnSpc>
              <a:defRPr/>
            </a:pPr>
            <a:r>
              <a:rPr lang="en-GB" dirty="0" smtClean="0">
                <a:solidFill>
                  <a:schemeClr val="tx1"/>
                </a:solidFill>
                <a:latin typeface="Tw Cen MT" panose="020B0602020104020603" pitchFamily="34" charset="0"/>
              </a:rPr>
              <a:t>Research</a:t>
            </a:r>
          </a:p>
          <a:p>
            <a:pPr marL="914400" lvl="1" indent="-457200">
              <a:lnSpc>
                <a:spcPct val="100000"/>
              </a:lnSpc>
              <a:defRPr/>
            </a:pPr>
            <a:r>
              <a:rPr lang="en-GB" dirty="0" smtClean="0">
                <a:solidFill>
                  <a:schemeClr val="tx1"/>
                </a:solidFill>
                <a:latin typeface="Tw Cen MT" panose="020B0602020104020603" pitchFamily="34" charset="0"/>
              </a:rPr>
              <a:t>Options booklet </a:t>
            </a:r>
            <a:r>
              <a:rPr lang="en-GB" dirty="0">
                <a:solidFill>
                  <a:schemeClr val="tx1"/>
                </a:solidFill>
                <a:latin typeface="Tw Cen MT" panose="020B0602020104020603" pitchFamily="34" charset="0"/>
                <a:hlinkClick r:id="rId2"/>
              </a:rPr>
              <a:t>https://</a:t>
            </a:r>
            <a:r>
              <a:rPr lang="en-GB" dirty="0" smtClean="0">
                <a:solidFill>
                  <a:schemeClr val="tx1"/>
                </a:solidFill>
                <a:latin typeface="Tw Cen MT" panose="020B0602020104020603" pitchFamily="34" charset="0"/>
                <a:hlinkClick r:id="rId2"/>
              </a:rPr>
              <a:t>forms.office.com/e/n8fTYgNbMQ</a:t>
            </a:r>
            <a:endParaRPr lang="en-GB" dirty="0" smtClean="0">
              <a:solidFill>
                <a:schemeClr val="tx1"/>
              </a:solidFill>
              <a:latin typeface="Tw Cen MT" panose="020B0602020104020603" pitchFamily="34" charset="0"/>
            </a:endParaRPr>
          </a:p>
          <a:p>
            <a:pPr marL="457200" lvl="1" indent="0">
              <a:lnSpc>
                <a:spcPct val="100000"/>
              </a:lnSpc>
              <a:buNone/>
              <a:defRPr/>
            </a:pPr>
            <a:r>
              <a:rPr lang="en-GB" dirty="0">
                <a:solidFill>
                  <a:schemeClr val="tx1"/>
                </a:solidFill>
                <a:latin typeface="Tw Cen MT" panose="020B0602020104020603" pitchFamily="34" charset="0"/>
              </a:rPr>
              <a:t> </a:t>
            </a:r>
            <a:r>
              <a:rPr lang="en-GB" dirty="0" smtClean="0">
                <a:solidFill>
                  <a:schemeClr val="tx1"/>
                </a:solidFill>
                <a:latin typeface="Tw Cen MT" panose="020B0602020104020603" pitchFamily="34" charset="0"/>
              </a:rPr>
              <a:t>   (available online – school website)</a:t>
            </a:r>
          </a:p>
          <a:p>
            <a:pPr marL="914400" lvl="1" indent="-457200">
              <a:lnSpc>
                <a:spcPct val="100000"/>
              </a:lnSpc>
              <a:defRPr/>
            </a:pPr>
            <a:r>
              <a:rPr lang="en-GB" dirty="0">
                <a:solidFill>
                  <a:schemeClr val="tx1"/>
                </a:solidFill>
                <a:latin typeface="Tw Cen MT" panose="020B0602020104020603" pitchFamily="34" charset="0"/>
              </a:rPr>
              <a:t>My World of Work </a:t>
            </a:r>
            <a:r>
              <a:rPr lang="en-GB" dirty="0" smtClean="0">
                <a:solidFill>
                  <a:schemeClr val="tx1"/>
                </a:solidFill>
                <a:latin typeface="Tw Cen MT" panose="020B0602020104020603" pitchFamily="34" charset="0"/>
              </a:rPr>
              <a:t>website</a:t>
            </a:r>
          </a:p>
          <a:p>
            <a:pPr marL="914400" lvl="1" indent="-457200">
              <a:lnSpc>
                <a:spcPct val="100000"/>
              </a:lnSpc>
              <a:defRPr/>
            </a:pPr>
            <a:r>
              <a:rPr lang="en-GB" dirty="0" smtClean="0">
                <a:solidFill>
                  <a:schemeClr val="tx1"/>
                </a:solidFill>
                <a:latin typeface="Tw Cen MT" panose="020B0602020104020603" pitchFamily="34" charset="0"/>
              </a:rPr>
              <a:t>Ask questions</a:t>
            </a:r>
            <a:r>
              <a:rPr lang="en-GB" dirty="0">
                <a:solidFill>
                  <a:schemeClr val="tx1"/>
                </a:solidFill>
                <a:latin typeface="Tw Cen MT" panose="020B0602020104020603" pitchFamily="34" charset="0"/>
              </a:rPr>
              <a:t>	</a:t>
            </a:r>
          </a:p>
          <a:p>
            <a:pPr marL="457200" indent="-457200">
              <a:lnSpc>
                <a:spcPct val="100000"/>
              </a:lnSpc>
              <a:defRPr/>
            </a:pPr>
            <a:r>
              <a:rPr lang="en-GB" dirty="0" smtClean="0">
                <a:solidFill>
                  <a:schemeClr val="tx1"/>
                </a:solidFill>
                <a:latin typeface="Tw Cen MT" panose="020B0602020104020603" pitchFamily="34" charset="0"/>
              </a:rPr>
              <a:t>Electronic options form submitted before Friday 24</a:t>
            </a:r>
            <a:r>
              <a:rPr lang="en-GB" baseline="30000" dirty="0" smtClean="0">
                <a:solidFill>
                  <a:schemeClr val="tx1"/>
                </a:solidFill>
                <a:latin typeface="Tw Cen MT" panose="020B0602020104020603" pitchFamily="34" charset="0"/>
              </a:rPr>
              <a:t>th</a:t>
            </a:r>
            <a:r>
              <a:rPr lang="en-GB" dirty="0" smtClean="0">
                <a:solidFill>
                  <a:schemeClr val="tx1"/>
                </a:solidFill>
                <a:latin typeface="Tw Cen MT" panose="020B0602020104020603" pitchFamily="34" charset="0"/>
              </a:rPr>
              <a:t> February</a:t>
            </a:r>
          </a:p>
          <a:p>
            <a:pPr marL="457200" indent="-457200">
              <a:lnSpc>
                <a:spcPct val="100000"/>
              </a:lnSpc>
              <a:defRPr/>
            </a:pPr>
            <a:r>
              <a:rPr lang="en-GB" dirty="0" smtClean="0">
                <a:solidFill>
                  <a:schemeClr val="tx1"/>
                </a:solidFill>
                <a:latin typeface="Tw Cen MT" panose="020B0602020104020603" pitchFamily="34" charset="0"/>
              </a:rPr>
              <a:t>Pastoral will contact you with any changes following interviews</a:t>
            </a:r>
            <a:endParaRPr lang="en-GB" dirty="0">
              <a:solidFill>
                <a:schemeClr val="tx1"/>
              </a:solidFill>
              <a:latin typeface="Tw Cen MT" panose="020B0602020104020603" pitchFamily="34" charset="0"/>
            </a:endParaRPr>
          </a:p>
        </p:txBody>
      </p:sp>
      <p:sp>
        <p:nvSpPr>
          <p:cNvPr id="8" name="TextBox 7"/>
          <p:cNvSpPr txBox="1"/>
          <p:nvPr/>
        </p:nvSpPr>
        <p:spPr>
          <a:xfrm>
            <a:off x="765051" y="0"/>
            <a:ext cx="184731" cy="369332"/>
          </a:xfrm>
          <a:prstGeom prst="rect">
            <a:avLst/>
          </a:prstGeom>
          <a:noFill/>
        </p:spPr>
        <p:txBody>
          <a:bodyPr wrap="none" rtlCol="0">
            <a:spAutoFit/>
          </a:bodyPr>
          <a:lstStyle/>
          <a:p>
            <a:endParaRPr lang="en-GB" dirty="0"/>
          </a:p>
        </p:txBody>
      </p:sp>
      <p:sp>
        <p:nvSpPr>
          <p:cNvPr id="10" name="Title 1"/>
          <p:cNvSpPr>
            <a:spLocks noGrp="1"/>
          </p:cNvSpPr>
          <p:nvPr>
            <p:ph type="title"/>
          </p:nvPr>
        </p:nvSpPr>
        <p:spPr>
          <a:xfrm>
            <a:off x="765051" y="174311"/>
            <a:ext cx="10178322" cy="1492132"/>
          </a:xfrm>
        </p:spPr>
        <p:txBody>
          <a:bodyPr anchor="t">
            <a:normAutofit/>
          </a:bodyPr>
          <a:lstStyle/>
          <a:p>
            <a:r>
              <a:rPr lang="en-GB" sz="5100" spc="200" dirty="0" smtClean="0">
                <a:solidFill>
                  <a:schemeClr val="tx2"/>
                </a:solidFill>
                <a:latin typeface="+mj-lt"/>
              </a:rPr>
              <a:t>NEXT STEPS</a:t>
            </a:r>
            <a:endParaRPr lang="en-GB" sz="5100" spc="200" dirty="0">
              <a:solidFill>
                <a:schemeClr val="tx2"/>
              </a:solidFill>
              <a:latin typeface="+mj-lt"/>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213539" y="2068873"/>
            <a:ext cx="1933074" cy="2261937"/>
          </a:xfrm>
          <a:prstGeom prst="rect">
            <a:avLst/>
          </a:prstGeom>
        </p:spPr>
      </p:pic>
    </p:spTree>
    <p:extLst>
      <p:ext uri="{BB962C8B-B14F-4D97-AF65-F5344CB8AC3E}">
        <p14:creationId xmlns:p14="http://schemas.microsoft.com/office/powerpoint/2010/main" val="3009073127"/>
      </p:ext>
    </p:extLst>
  </p:cSld>
  <p:clrMapOvr>
    <a:masterClrMapping/>
  </p:clrMapOvr>
  <mc:AlternateContent xmlns:mc="http://schemas.openxmlformats.org/markup-compatibility/2006" xmlns:p14="http://schemas.microsoft.com/office/powerpoint/2010/main">
    <mc:Choice Requires="p14">
      <p:transition spd="slow" p14:dur="2000" advTm="58978"/>
    </mc:Choice>
    <mc:Fallback xmlns="">
      <p:transition spd="slow" advTm="5897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pPr marL="0" indent="0">
              <a:buNone/>
            </a:pPr>
            <a:r>
              <a:rPr lang="en-GB" dirty="0" smtClean="0">
                <a:solidFill>
                  <a:schemeClr val="tx1"/>
                </a:solidFill>
              </a:rPr>
              <a:t>Thank </a:t>
            </a:r>
            <a:r>
              <a:rPr lang="en-GB" dirty="0">
                <a:solidFill>
                  <a:schemeClr val="tx1"/>
                </a:solidFill>
              </a:rPr>
              <a:t>you for </a:t>
            </a:r>
            <a:r>
              <a:rPr lang="en-GB" dirty="0" smtClean="0">
                <a:solidFill>
                  <a:schemeClr val="tx1"/>
                </a:solidFill>
              </a:rPr>
              <a:t>coming</a:t>
            </a:r>
          </a:p>
          <a:p>
            <a:pPr marL="0" indent="0">
              <a:buNone/>
            </a:pPr>
            <a:endParaRPr lang="en-GB" dirty="0">
              <a:solidFill>
                <a:schemeClr val="tx1"/>
              </a:solidFill>
            </a:endParaRPr>
          </a:p>
          <a:p>
            <a:pPr marL="0" indent="0">
              <a:buNone/>
            </a:pPr>
            <a:r>
              <a:rPr lang="en-US" dirty="0"/>
              <a:t>Please feel free to ask us any questions</a:t>
            </a:r>
          </a:p>
          <a:p>
            <a:pPr marL="0" indent="0">
              <a:buNone/>
            </a:pPr>
            <a:endParaRPr lang="en-GB" dirty="0"/>
          </a:p>
        </p:txBody>
      </p:sp>
      <p:pic>
        <p:nvPicPr>
          <p:cNvPr id="5" name="Picture 4"/>
          <p:cNvPicPr>
            <a:picLocks noChangeAspect="1"/>
          </p:cNvPicPr>
          <p:nvPr/>
        </p:nvPicPr>
        <p:blipFill>
          <a:blip r:embed="rId2"/>
          <a:stretch>
            <a:fillRect/>
          </a:stretch>
        </p:blipFill>
        <p:spPr>
          <a:xfrm>
            <a:off x="8914593" y="1903751"/>
            <a:ext cx="1938696" cy="2261812"/>
          </a:xfrm>
          <a:prstGeom prst="rect">
            <a:avLst/>
          </a:prstGeom>
        </p:spPr>
      </p:pic>
      <p:sp>
        <p:nvSpPr>
          <p:cNvPr id="4" name="Text Placeholder 3"/>
          <p:cNvSpPr>
            <a:spLocks noGrp="1"/>
          </p:cNvSpPr>
          <p:nvPr>
            <p:ph type="body" sz="half" idx="2"/>
          </p:nvPr>
        </p:nvSpPr>
        <p:spPr/>
        <p:txBody>
          <a:bodyPr/>
          <a:lstStyle/>
          <a:p>
            <a:endParaRPr lang="en-GB" i="1" dirty="0"/>
          </a:p>
        </p:txBody>
      </p:sp>
    </p:spTree>
    <p:extLst>
      <p:ext uri="{BB962C8B-B14F-4D97-AF65-F5344CB8AC3E}">
        <p14:creationId xmlns:p14="http://schemas.microsoft.com/office/powerpoint/2010/main" val="216490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06" name="Rectangle 50"/>
          <p:cNvSpPr>
            <a:spLocks noChangeArrowheads="1"/>
          </p:cNvSpPr>
          <p:nvPr/>
        </p:nvSpPr>
        <p:spPr bwMode="auto">
          <a:xfrm>
            <a:off x="2286001" y="2482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198707" name="AutoShape 51"/>
          <p:cNvSpPr>
            <a:spLocks/>
          </p:cNvSpPr>
          <p:nvPr/>
        </p:nvSpPr>
        <p:spPr bwMode="auto">
          <a:xfrm>
            <a:off x="10287000" y="2147173"/>
            <a:ext cx="518818" cy="430054"/>
          </a:xfrm>
          <a:prstGeom prst="rightBrace">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panose="020B0604020202020204" pitchFamily="34" charset="0"/>
            </a:endParaRPr>
          </a:p>
        </p:txBody>
      </p:sp>
      <p:sp>
        <p:nvSpPr>
          <p:cNvPr id="12" name="Title 2"/>
          <p:cNvSpPr txBox="1">
            <a:spLocks/>
          </p:cNvSpPr>
          <p:nvPr/>
        </p:nvSpPr>
        <p:spPr>
          <a:xfrm>
            <a:off x="1727193" y="49473"/>
            <a:ext cx="8229600" cy="1143000"/>
          </a:xfrm>
          <a:prstGeom prst="rect">
            <a:avLst/>
          </a:prstGeom>
        </p:spPr>
        <p:txBody>
          <a:bodyPr anchor="ctr">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5+ Level 5 A Awards by End S4</a:t>
            </a:r>
            <a:r>
              <a:rPr kumimoji="0" lang="en-GB" sz="4000" b="1" i="0" u="none" strike="noStrike" kern="1200" cap="none" spc="0" normalizeH="0" baseline="0" noProof="0" dirty="0">
                <a:ln>
                  <a:noFill/>
                </a:ln>
                <a:solidFill>
                  <a:srgbClr val="000000"/>
                </a:solidFill>
                <a:effectLst>
                  <a:outerShdw blurRad="31750" dist="25400" dir="5400000" algn="tl" rotWithShape="0">
                    <a:srgbClr val="000000">
                      <a:alpha val="25000"/>
                    </a:srgbClr>
                  </a:outerShdw>
                </a:effectLst>
                <a:uLnTx/>
                <a:uFillTx/>
                <a:latin typeface="Calibri" panose="020F0502020204030204" pitchFamily="34" charset="0"/>
                <a:ea typeface="+mj-ea"/>
                <a:cs typeface="Calibri" panose="020F0502020204030204" pitchFamily="34" charset="0"/>
              </a:rPr>
              <a:t> </a:t>
            </a:r>
          </a:p>
        </p:txBody>
      </p:sp>
      <p:graphicFrame>
        <p:nvGraphicFramePr>
          <p:cNvPr id="7" name="Table 6"/>
          <p:cNvGraphicFramePr>
            <a:graphicFrameLocks noGrp="1"/>
          </p:cNvGraphicFramePr>
          <p:nvPr/>
        </p:nvGraphicFramePr>
        <p:xfrm>
          <a:off x="1803400" y="1281114"/>
          <a:ext cx="7599364" cy="1023937"/>
        </p:xfrm>
        <a:graphic>
          <a:graphicData uri="http://schemas.openxmlformats.org/drawingml/2006/table">
            <a:tbl>
              <a:tblPr/>
              <a:tblGrid>
                <a:gridCol w="1832560">
                  <a:extLst>
                    <a:ext uri="{9D8B030D-6E8A-4147-A177-3AD203B41FA5}">
                      <a16:colId xmlns:a16="http://schemas.microsoft.com/office/drawing/2014/main" val="2197484640"/>
                    </a:ext>
                  </a:extLst>
                </a:gridCol>
                <a:gridCol w="961134">
                  <a:extLst>
                    <a:ext uri="{9D8B030D-6E8A-4147-A177-3AD203B41FA5}">
                      <a16:colId xmlns:a16="http://schemas.microsoft.com/office/drawing/2014/main" val="253950050"/>
                    </a:ext>
                  </a:extLst>
                </a:gridCol>
                <a:gridCol w="961134">
                  <a:extLst>
                    <a:ext uri="{9D8B030D-6E8A-4147-A177-3AD203B41FA5}">
                      <a16:colId xmlns:a16="http://schemas.microsoft.com/office/drawing/2014/main" val="2262327027"/>
                    </a:ext>
                  </a:extLst>
                </a:gridCol>
                <a:gridCol w="961134">
                  <a:extLst>
                    <a:ext uri="{9D8B030D-6E8A-4147-A177-3AD203B41FA5}">
                      <a16:colId xmlns:a16="http://schemas.microsoft.com/office/drawing/2014/main" val="151944595"/>
                    </a:ext>
                  </a:extLst>
                </a:gridCol>
                <a:gridCol w="961134">
                  <a:extLst>
                    <a:ext uri="{9D8B030D-6E8A-4147-A177-3AD203B41FA5}">
                      <a16:colId xmlns:a16="http://schemas.microsoft.com/office/drawing/2014/main" val="716070614"/>
                    </a:ext>
                  </a:extLst>
                </a:gridCol>
                <a:gridCol w="961134">
                  <a:extLst>
                    <a:ext uri="{9D8B030D-6E8A-4147-A177-3AD203B41FA5}">
                      <a16:colId xmlns:a16="http://schemas.microsoft.com/office/drawing/2014/main" val="4161400758"/>
                    </a:ext>
                  </a:extLst>
                </a:gridCol>
                <a:gridCol w="961134">
                  <a:extLst>
                    <a:ext uri="{9D8B030D-6E8A-4147-A177-3AD203B41FA5}">
                      <a16:colId xmlns:a16="http://schemas.microsoft.com/office/drawing/2014/main" val="784098969"/>
                    </a:ext>
                  </a:extLst>
                </a:gridCol>
              </a:tblGrid>
              <a:tr h="533008">
                <a:tc>
                  <a:txBody>
                    <a:bodyPr/>
                    <a:lstStyle/>
                    <a:p>
                      <a:pPr algn="ctr" fontAlgn="ctr"/>
                      <a:r>
                        <a:rPr lang="en-GB" sz="2800" b="1" i="0" u="none" strike="noStrike" dirty="0">
                          <a:solidFill>
                            <a:srgbClr val="FFFFFF"/>
                          </a:solidFill>
                          <a:effectLst/>
                          <a:latin typeface="Calibri" panose="020F0502020204030204" pitchFamily="34" charset="0"/>
                        </a:rPr>
                        <a:t>School</a:t>
                      </a: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2017</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2018</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2019</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2020</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2021</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GB" sz="2800" b="1" i="0" u="none" strike="noStrike" dirty="0" smtClean="0">
                          <a:solidFill>
                            <a:srgbClr val="FFFFFF"/>
                          </a:solidFill>
                          <a:effectLst/>
                          <a:latin typeface="Calibri" panose="020F0502020204030204" pitchFamily="34" charset="0"/>
                        </a:rPr>
                        <a:t>2022</a:t>
                      </a:r>
                      <a:endParaRPr lang="en-GB" sz="2800" b="1" i="0" u="none" strike="noStrike" dirty="0">
                        <a:solidFill>
                          <a:srgbClr val="FFFFFF"/>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3883498706"/>
                  </a:ext>
                </a:extLst>
              </a:tr>
              <a:tr h="490929">
                <a:tc>
                  <a:txBody>
                    <a:bodyPr/>
                    <a:lstStyle/>
                    <a:p>
                      <a:pPr algn="ctr" fontAlgn="ctr"/>
                      <a:r>
                        <a:rPr lang="en-GB" sz="2800" b="1" i="0" u="none" strike="noStrike" dirty="0" smtClean="0">
                          <a:solidFill>
                            <a:srgbClr val="000000"/>
                          </a:solidFill>
                          <a:effectLst/>
                          <a:latin typeface="Calibri" panose="020F0502020204030204" pitchFamily="34" charset="0"/>
                        </a:rPr>
                        <a:t>EHS</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30</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37</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36</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45</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45</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800" b="1" i="0" u="none" strike="noStrike" dirty="0" smtClean="0">
                          <a:solidFill>
                            <a:srgbClr val="000000"/>
                          </a:solidFill>
                          <a:effectLst/>
                          <a:latin typeface="Calibri" panose="020F0502020204030204" pitchFamily="34" charset="0"/>
                        </a:rPr>
                        <a:t>49</a:t>
                      </a:r>
                      <a:endParaRPr lang="en-GB" sz="2800" b="1" i="0" u="none" strike="noStrike" dirty="0">
                        <a:solidFill>
                          <a:srgbClr val="000000"/>
                        </a:solidFill>
                        <a:effectLst/>
                        <a:latin typeface="Calibri" panose="020F0502020204030204" pitchFamily="34" charset="0"/>
                      </a:endParaRPr>
                    </a:p>
                  </a:txBody>
                  <a:tcPr marL="9526" marR="9526"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259567"/>
                  </a:ext>
                </a:extLst>
              </a:tr>
            </a:tbl>
          </a:graphicData>
        </a:graphic>
      </p:graphicFrame>
      <p:pic>
        <p:nvPicPr>
          <p:cNvPr id="3" name="Picture 2"/>
          <p:cNvPicPr>
            <a:picLocks noChangeAspect="1"/>
          </p:cNvPicPr>
          <p:nvPr/>
        </p:nvPicPr>
        <p:blipFill>
          <a:blip r:embed="rId3"/>
          <a:stretch>
            <a:fillRect/>
          </a:stretch>
        </p:blipFill>
        <p:spPr>
          <a:xfrm>
            <a:off x="1537549" y="2577227"/>
            <a:ext cx="7865215" cy="1854647"/>
          </a:xfrm>
          <a:prstGeom prst="rect">
            <a:avLst/>
          </a:prstGeom>
        </p:spPr>
      </p:pic>
      <p:pic>
        <p:nvPicPr>
          <p:cNvPr id="4" name="Picture 3"/>
          <p:cNvPicPr>
            <a:picLocks noChangeAspect="1"/>
          </p:cNvPicPr>
          <p:nvPr/>
        </p:nvPicPr>
        <p:blipFill>
          <a:blip r:embed="rId4"/>
          <a:stretch>
            <a:fillRect/>
          </a:stretch>
        </p:blipFill>
        <p:spPr>
          <a:xfrm>
            <a:off x="1727193" y="4526767"/>
            <a:ext cx="8145340" cy="1877818"/>
          </a:xfrm>
          <a:prstGeom prst="rect">
            <a:avLst/>
          </a:prstGeom>
        </p:spPr>
      </p:pic>
    </p:spTree>
    <p:extLst>
      <p:ext uri="{BB962C8B-B14F-4D97-AF65-F5344CB8AC3E}">
        <p14:creationId xmlns:p14="http://schemas.microsoft.com/office/powerpoint/2010/main" val="68780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Entrance requirements</a:t>
            </a:r>
            <a:endParaRPr lang="en-GB" dirty="0"/>
          </a:p>
        </p:txBody>
      </p:sp>
      <p:sp>
        <p:nvSpPr>
          <p:cNvPr id="3" name="Content Placeholder 2"/>
          <p:cNvSpPr>
            <a:spLocks noGrp="1"/>
          </p:cNvSpPr>
          <p:nvPr>
            <p:ph idx="1"/>
          </p:nvPr>
        </p:nvSpPr>
        <p:spPr/>
        <p:txBody>
          <a:bodyPr>
            <a:normAutofit lnSpcReduction="10000"/>
          </a:bodyPr>
          <a:lstStyle/>
          <a:p>
            <a:pPr algn="ctr">
              <a:spcBef>
                <a:spcPct val="50000"/>
              </a:spcBef>
              <a:buNone/>
              <a:defRPr/>
            </a:pPr>
            <a:r>
              <a:rPr lang="en-GB" altLang="en-US" sz="2400" dirty="0"/>
              <a:t>University of Glasgow</a:t>
            </a:r>
          </a:p>
          <a:p>
            <a:pPr algn="ctr">
              <a:spcBef>
                <a:spcPct val="50000"/>
              </a:spcBef>
              <a:buNone/>
              <a:defRPr/>
            </a:pPr>
            <a:r>
              <a:rPr lang="en-GB" altLang="en-US" sz="2400" dirty="0"/>
              <a:t>Medicine – AAAAA  </a:t>
            </a:r>
          </a:p>
          <a:p>
            <a:pPr algn="ctr">
              <a:spcBef>
                <a:spcPct val="50000"/>
              </a:spcBef>
              <a:buNone/>
              <a:defRPr/>
            </a:pPr>
            <a:r>
              <a:rPr lang="en-GB" altLang="en-US" sz="2400" dirty="0"/>
              <a:t>Minimum AAAAA at </a:t>
            </a:r>
            <a:r>
              <a:rPr lang="en-GB" altLang="en-US" sz="2400" u="sng" dirty="0"/>
              <a:t>first sitting</a:t>
            </a:r>
            <a:r>
              <a:rPr lang="en-GB" altLang="en-US" sz="2400" dirty="0"/>
              <a:t> including chemistry, biology and either physics or mathematics (minimum National 5 English at a B ) as well as AB in 2 Advanced Highers in S6, plus an additional Higher at a B </a:t>
            </a:r>
          </a:p>
          <a:p>
            <a:pPr algn="ctr">
              <a:spcBef>
                <a:spcPct val="50000"/>
              </a:spcBef>
              <a:buNone/>
              <a:defRPr/>
            </a:pPr>
            <a:r>
              <a:rPr lang="en-GB" altLang="en-US" sz="2400" dirty="0"/>
              <a:t>Or 3 Advanced Highers at BBB</a:t>
            </a:r>
          </a:p>
          <a:p>
            <a:pPr algn="ctr">
              <a:spcBef>
                <a:spcPct val="50000"/>
              </a:spcBef>
              <a:buNone/>
              <a:defRPr/>
            </a:pPr>
            <a:r>
              <a:rPr lang="en-GB" altLang="en-US" sz="2400" dirty="0"/>
              <a:t>UK Clinical Aptitude Test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Tree>
    <p:extLst>
      <p:ext uri="{BB962C8B-B14F-4D97-AF65-F5344CB8AC3E}">
        <p14:creationId xmlns:p14="http://schemas.microsoft.com/office/powerpoint/2010/main" val="354565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Entrance requirements</a:t>
            </a:r>
            <a:endParaRPr lang="en-GB" dirty="0"/>
          </a:p>
        </p:txBody>
      </p:sp>
      <p:sp>
        <p:nvSpPr>
          <p:cNvPr id="3" name="Content Placeholder 2"/>
          <p:cNvSpPr>
            <a:spLocks noGrp="1"/>
          </p:cNvSpPr>
          <p:nvPr>
            <p:ph idx="1"/>
          </p:nvPr>
        </p:nvSpPr>
        <p:spPr>
          <a:xfrm>
            <a:off x="1068798" y="2414385"/>
            <a:ext cx="10178322" cy="3593591"/>
          </a:xfrm>
        </p:spPr>
        <p:txBody>
          <a:bodyPr>
            <a:normAutofit lnSpcReduction="10000"/>
          </a:bodyPr>
          <a:lstStyle/>
          <a:p>
            <a:r>
              <a:rPr lang="en-GB" b="1" dirty="0" smtClean="0">
                <a:hlinkClick r:id="rId2"/>
              </a:rPr>
              <a:t>Standard </a:t>
            </a:r>
            <a:r>
              <a:rPr lang="en-GB" b="1" dirty="0">
                <a:hlinkClick r:id="rId2"/>
              </a:rPr>
              <a:t>entry requirements</a:t>
            </a:r>
            <a:r>
              <a:rPr lang="en-GB" b="1" dirty="0"/>
              <a:t>*:</a:t>
            </a:r>
          </a:p>
          <a:p>
            <a:r>
              <a:rPr lang="en-GB" b="1" dirty="0"/>
              <a:t>1st sitting:</a:t>
            </a:r>
            <a:r>
              <a:rPr lang="en-GB" dirty="0"/>
              <a:t> AAAA/AAABB</a:t>
            </a:r>
          </a:p>
          <a:p>
            <a:r>
              <a:rPr lang="en-GB" b="1" dirty="0"/>
              <a:t>2nd sitting:</a:t>
            </a:r>
            <a:r>
              <a:rPr lang="en-GB" dirty="0"/>
              <a:t> AAAABB</a:t>
            </a:r>
          </a:p>
          <a:p>
            <a:r>
              <a:rPr lang="en-GB" dirty="0"/>
              <a:t>(Higher English B; Maths National 5 B, or equivalent; Higher Maths A for combinations with Accounting; Higher Maths B for combinations with Finance)</a:t>
            </a:r>
          </a:p>
          <a:p>
            <a:r>
              <a:rPr lang="en-GB" b="1" dirty="0">
                <a:hlinkClick r:id="rId3"/>
              </a:rPr>
              <a:t>Minimum entry requirements</a:t>
            </a:r>
            <a:r>
              <a:rPr lang="en-GB" b="1" dirty="0"/>
              <a:t>**:</a:t>
            </a:r>
          </a:p>
          <a:p>
            <a:r>
              <a:rPr lang="en-GB" b="1" dirty="0"/>
              <a:t>1st sitting:</a:t>
            </a:r>
            <a:r>
              <a:rPr lang="en-GB" dirty="0"/>
              <a:t> AABB/ABBBB</a:t>
            </a:r>
          </a:p>
          <a:p>
            <a:r>
              <a:rPr lang="en-GB" b="1" dirty="0"/>
              <a:t>2nd sitting:</a:t>
            </a:r>
            <a:r>
              <a:rPr lang="en-GB" dirty="0"/>
              <a:t> AABBBB</a:t>
            </a:r>
          </a:p>
          <a:p>
            <a:r>
              <a:rPr lang="en-GB" dirty="0"/>
              <a:t>(English B; National 5 Maths B; Higher Maths at B for Finance combinations</a:t>
            </a:r>
            <a:r>
              <a:rPr lang="en-GB" dirty="0" smtClean="0"/>
              <a:t>)</a:t>
            </a:r>
          </a:p>
          <a:p>
            <a:endParaRPr lang="en-GB" dirty="0"/>
          </a:p>
          <a:p>
            <a:endParaRPr lang="en-GB"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
        <p:nvSpPr>
          <p:cNvPr id="5" name="TextBox 4"/>
          <p:cNvSpPr txBox="1"/>
          <p:nvPr/>
        </p:nvSpPr>
        <p:spPr>
          <a:xfrm>
            <a:off x="1789159" y="1412852"/>
            <a:ext cx="910335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Gill Sans MT" panose="020B0502020104020203"/>
                <a:ea typeface="+mn-ea"/>
                <a:cs typeface="+mn-cs"/>
              </a:rPr>
              <a:t>BA Hons in Business &amp; Marketing University of Strathclyde</a:t>
            </a: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7335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Entrance requirements</a:t>
            </a:r>
            <a:endParaRPr lang="en-GB" dirty="0"/>
          </a:p>
        </p:txBody>
      </p:sp>
      <p:sp>
        <p:nvSpPr>
          <p:cNvPr id="3" name="Content Placeholder 2"/>
          <p:cNvSpPr>
            <a:spLocks noGrp="1"/>
          </p:cNvSpPr>
          <p:nvPr>
            <p:ph idx="1"/>
          </p:nvPr>
        </p:nvSpPr>
        <p:spPr/>
        <p:txBody>
          <a:bodyPr/>
          <a:lstStyle/>
          <a:p>
            <a:pPr algn="ctr">
              <a:spcBef>
                <a:spcPct val="50000"/>
              </a:spcBef>
              <a:buNone/>
              <a:defRPr/>
            </a:pPr>
            <a:r>
              <a:rPr lang="en-GB" altLang="en-US" sz="2400" dirty="0">
                <a:latin typeface="Tw Cen MT" panose="020B0602020104020603" pitchFamily="34" charset="0"/>
              </a:rPr>
              <a:t>Glasgow Clyde College </a:t>
            </a:r>
          </a:p>
          <a:p>
            <a:pPr algn="ctr">
              <a:spcBef>
                <a:spcPct val="50000"/>
              </a:spcBef>
              <a:buNone/>
              <a:defRPr/>
            </a:pPr>
            <a:r>
              <a:rPr lang="en-GB" altLang="en-US" sz="2400" dirty="0">
                <a:latin typeface="Tw Cen MT" panose="020B0602020104020603" pitchFamily="34" charset="0"/>
              </a:rPr>
              <a:t>Childhood Practice (HNC)  –  2 Higher passes including English and relative work experience </a:t>
            </a:r>
          </a:p>
          <a:p>
            <a:pPr algn="ctr">
              <a:spcBef>
                <a:spcPct val="50000"/>
              </a:spcBef>
              <a:buNone/>
              <a:defRPr/>
            </a:pPr>
            <a:r>
              <a:rPr lang="en-GB" altLang="en-US" sz="2400" dirty="0">
                <a:latin typeface="Tw Cen MT" panose="020B0602020104020603" pitchFamily="34" charset="0"/>
              </a:rPr>
              <a:t>Or </a:t>
            </a:r>
          </a:p>
          <a:p>
            <a:pPr algn="ctr">
              <a:spcBef>
                <a:spcPct val="50000"/>
              </a:spcBef>
              <a:buNone/>
              <a:defRPr/>
            </a:pPr>
            <a:r>
              <a:rPr lang="en-GB" altLang="en-US" sz="2400" dirty="0">
                <a:latin typeface="Tw Cen MT" panose="020B0602020104020603" pitchFamily="34" charset="0"/>
              </a:rPr>
              <a:t>An NC in Early Education and Childcare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Tree>
    <p:extLst>
      <p:ext uri="{BB962C8B-B14F-4D97-AF65-F5344CB8AC3E}">
        <p14:creationId xmlns:p14="http://schemas.microsoft.com/office/powerpoint/2010/main" val="40423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Entrance requirements</a:t>
            </a:r>
            <a:endParaRPr lang="en-GB" dirty="0"/>
          </a:p>
        </p:txBody>
      </p:sp>
      <p:sp>
        <p:nvSpPr>
          <p:cNvPr id="3" name="Content Placeholder 2"/>
          <p:cNvSpPr>
            <a:spLocks noGrp="1"/>
          </p:cNvSpPr>
          <p:nvPr>
            <p:ph idx="1"/>
          </p:nvPr>
        </p:nvSpPr>
        <p:spPr/>
        <p:txBody>
          <a:bodyPr/>
          <a:lstStyle/>
          <a:p>
            <a:pPr algn="ctr">
              <a:spcBef>
                <a:spcPct val="50000"/>
              </a:spcBef>
              <a:buNone/>
              <a:defRPr/>
            </a:pPr>
            <a:r>
              <a:rPr lang="en-GB" altLang="en-US" sz="2400" dirty="0">
                <a:latin typeface="Tw Cen MT" panose="020B0602020104020603" pitchFamily="34" charset="0"/>
              </a:rPr>
              <a:t>Advanced Apprenticeship </a:t>
            </a:r>
          </a:p>
          <a:p>
            <a:pPr algn="ctr">
              <a:spcBef>
                <a:spcPct val="50000"/>
              </a:spcBef>
              <a:buNone/>
              <a:defRPr/>
            </a:pPr>
            <a:r>
              <a:rPr lang="en-GB" altLang="en-US" sz="2400" dirty="0">
                <a:latin typeface="Tw Cen MT" panose="020B0602020104020603" pitchFamily="34" charset="0"/>
              </a:rPr>
              <a:t>BAE Systems </a:t>
            </a:r>
          </a:p>
          <a:p>
            <a:pPr algn="ctr">
              <a:spcBef>
                <a:spcPct val="50000"/>
              </a:spcBef>
              <a:buNone/>
              <a:defRPr/>
            </a:pPr>
            <a:endParaRPr lang="en-GB" altLang="en-US" sz="2400" dirty="0">
              <a:latin typeface="Tw Cen MT" panose="020B0602020104020603" pitchFamily="34" charset="0"/>
            </a:endParaRPr>
          </a:p>
          <a:p>
            <a:pPr algn="ctr">
              <a:spcBef>
                <a:spcPct val="50000"/>
              </a:spcBef>
              <a:buNone/>
              <a:defRPr/>
            </a:pPr>
            <a:r>
              <a:rPr lang="en-GB" altLang="en-US" sz="2400">
                <a:latin typeface="Tw Cen MT" panose="020B0602020104020603" pitchFamily="34" charset="0"/>
              </a:rPr>
              <a:t>5 National 4 subjects including Maths and English as well as a Science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114578" y="48259"/>
            <a:ext cx="1629021" cy="2032000"/>
          </a:xfrm>
          <a:prstGeom prst="rect">
            <a:avLst/>
          </a:prstGeom>
        </p:spPr>
      </p:pic>
    </p:spTree>
    <p:extLst>
      <p:ext uri="{BB962C8B-B14F-4D97-AF65-F5344CB8AC3E}">
        <p14:creationId xmlns:p14="http://schemas.microsoft.com/office/powerpoint/2010/main" val="181044574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ourse">
  <a:themeElements>
    <a:clrScheme name="Custom 1">
      <a:dk1>
        <a:srgbClr val="000000"/>
      </a:dk1>
      <a:lt1>
        <a:sysClr val="window" lastClr="FFFFFF"/>
      </a:lt1>
      <a:dk2>
        <a:srgbClr val="00000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00000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00000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00000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Custom 1">
    <a:dk1>
      <a:srgbClr val="000000"/>
    </a:dk1>
    <a:lt1>
      <a:sysClr val="window" lastClr="FFFFFF"/>
    </a:lt1>
    <a:dk2>
      <a:srgbClr val="00000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Badge</Template>
  <TotalTime>1714</TotalTime>
  <Words>1747</Words>
  <Application>Microsoft Office PowerPoint</Application>
  <PresentationFormat>Widescreen</PresentationFormat>
  <Paragraphs>276</Paragraphs>
  <Slides>46</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46</vt:i4>
      </vt:variant>
    </vt:vector>
  </HeadingPairs>
  <TitlesOfParts>
    <vt:vector size="66" baseType="lpstr">
      <vt:lpstr>MS PGothic</vt:lpstr>
      <vt:lpstr>MS PGothic</vt:lpstr>
      <vt:lpstr>Arial</vt:lpstr>
      <vt:lpstr>Calibri</vt:lpstr>
      <vt:lpstr>Calibri Light</vt:lpstr>
      <vt:lpstr>Geneva</vt:lpstr>
      <vt:lpstr>Gill Sans MT</vt:lpstr>
      <vt:lpstr>Impact</vt:lpstr>
      <vt:lpstr>Lucida Sans Unicode</vt:lpstr>
      <vt:lpstr>Mangal</vt:lpstr>
      <vt:lpstr>Times New Roman</vt:lpstr>
      <vt:lpstr>Tw Cen MT</vt:lpstr>
      <vt:lpstr>Verdana</vt:lpstr>
      <vt:lpstr>Wingdings</vt:lpstr>
      <vt:lpstr>Wingdings 2</vt:lpstr>
      <vt:lpstr>Wingdings 3</vt:lpstr>
      <vt:lpstr>Badge</vt:lpstr>
      <vt:lpstr>1_Office Theme</vt:lpstr>
      <vt:lpstr>2_Office Theme</vt:lpstr>
      <vt:lpstr>Concourse</vt:lpstr>
      <vt:lpstr>PowerPoint Presentation</vt:lpstr>
      <vt:lpstr>Kate sinclair</vt:lpstr>
      <vt:lpstr>Factors affecting choice</vt:lpstr>
      <vt:lpstr>Factors affecting choice</vt:lpstr>
      <vt:lpstr>PowerPoint Presentation</vt:lpstr>
      <vt:lpstr>Entrance requirements</vt:lpstr>
      <vt:lpstr>Entrance requirements</vt:lpstr>
      <vt:lpstr>Entrance requirements</vt:lpstr>
      <vt:lpstr>Entrance requirements</vt:lpstr>
      <vt:lpstr>Attitude/effort</vt:lpstr>
      <vt:lpstr>Important dates</vt:lpstr>
      <vt:lpstr>Emma Gordon</vt:lpstr>
      <vt:lpstr>The purpose of tonight</vt:lpstr>
      <vt:lpstr>sPeakers</vt:lpstr>
      <vt:lpstr>Choice at end of S4</vt:lpstr>
      <vt:lpstr>Karen Rees</vt:lpstr>
      <vt:lpstr>PowerPoint Presentation</vt:lpstr>
      <vt:lpstr>PowerPoint Presentation</vt:lpstr>
      <vt:lpstr>PowerPoint Presentation</vt:lpstr>
      <vt:lpstr>Pauline Rorison</vt:lpstr>
      <vt:lpstr>PowerPoint Presentation</vt:lpstr>
      <vt:lpstr>PowerPoint Presentation</vt:lpstr>
      <vt:lpstr>PowerPoint Presentation</vt:lpstr>
      <vt:lpstr>PowerPoint Presentation</vt:lpstr>
      <vt:lpstr>S4 &gt; S5 Option FORM</vt:lpstr>
      <vt:lpstr>PowerPoint Presentation</vt:lpstr>
      <vt:lpstr>PowerPoint Presentation</vt:lpstr>
      <vt:lpstr>ScotTish CREDIT and Qualifications Framework</vt:lpstr>
      <vt:lpstr>What is SCQF?</vt:lpstr>
      <vt:lpstr>The Framework</vt:lpstr>
      <vt:lpstr>The framework allows parents to compare qualifications that they may have sat at school, to the current qualifications.</vt:lpstr>
      <vt:lpstr>PowerPoint Presentation</vt:lpstr>
      <vt:lpstr>How do Points Work in the SCQF?</vt:lpstr>
      <vt:lpstr>What is the Difference Between UCAS and SCQF points?</vt:lpstr>
      <vt:lpstr>How does the SCQF support alternative pathways?</vt:lpstr>
      <vt:lpstr>Bethany Williams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 Mortimer</dc:creator>
  <cp:lastModifiedBy>Emma Gordon</cp:lastModifiedBy>
  <cp:revision>123</cp:revision>
  <cp:lastPrinted>2023-02-16T13:15:37Z</cp:lastPrinted>
  <dcterms:created xsi:type="dcterms:W3CDTF">2018-11-15T16:26:48Z</dcterms:created>
  <dcterms:modified xsi:type="dcterms:W3CDTF">2023-02-22T08:15:06Z</dcterms:modified>
</cp:coreProperties>
</file>