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4" r:id="rId7"/>
    <p:sldMasterId id="2147483666" r:id="rId8"/>
    <p:sldMasterId id="2147483668" r:id="rId9"/>
    <p:sldMasterId id="2147483670" r:id="rId10"/>
    <p:sldMasterId id="2147483672" r:id="rId11"/>
    <p:sldMasterId id="2147483674" r:id="rId12"/>
  </p:sldMasterIdLst>
  <p:notesMasterIdLst>
    <p:notesMasterId r:id="rId27"/>
  </p:notesMasterIdLst>
  <p:handoutMasterIdLst>
    <p:handoutMasterId r:id="rId28"/>
  </p:handoutMasterIdLst>
  <p:sldIdLst>
    <p:sldId id="256" r:id="rId13"/>
    <p:sldId id="263" r:id="rId14"/>
    <p:sldId id="329" r:id="rId15"/>
    <p:sldId id="330" r:id="rId16"/>
    <p:sldId id="331" r:id="rId17"/>
    <p:sldId id="332" r:id="rId18"/>
    <p:sldId id="335" r:id="rId19"/>
    <p:sldId id="336" r:id="rId20"/>
    <p:sldId id="320" r:id="rId21"/>
    <p:sldId id="333" r:id="rId22"/>
    <p:sldId id="326" r:id="rId23"/>
    <p:sldId id="337" r:id="rId24"/>
    <p:sldId id="328" r:id="rId25"/>
    <p:sldId id="334" r:id="rId26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62" autoAdjust="0"/>
  </p:normalViewPr>
  <p:slideViewPr>
    <p:cSldViewPr>
      <p:cViewPr varScale="1">
        <p:scale>
          <a:sx n="67" d="100"/>
          <a:sy n="67" d="100"/>
        </p:scale>
        <p:origin x="4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02536-9537-412F-9029-6D30991CB4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F3E9A25-C49D-48CD-A8EA-EA8C5B40866B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Session 2017-18: </a:t>
          </a:r>
        </a:p>
        <a:p>
          <a:r>
            <a:rPr lang="en-GB" dirty="0" smtClean="0">
              <a:solidFill>
                <a:schemeClr val="bg1"/>
              </a:solidFill>
            </a:rPr>
            <a:t>National 5 </a:t>
          </a:r>
          <a:endParaRPr lang="en-GB" dirty="0"/>
        </a:p>
      </dgm:t>
    </dgm:pt>
    <dgm:pt modelId="{937DDBC7-4BCF-4E18-BCCA-B064273A3CC1}" type="parTrans" cxnId="{50609785-2905-43B2-B585-277FEA23A108}">
      <dgm:prSet/>
      <dgm:spPr/>
      <dgm:t>
        <a:bodyPr/>
        <a:lstStyle/>
        <a:p>
          <a:endParaRPr lang="en-GB"/>
        </a:p>
      </dgm:t>
    </dgm:pt>
    <dgm:pt modelId="{B69C4C88-2DF2-4CF4-87F5-CC462005D8F2}" type="sibTrans" cxnId="{50609785-2905-43B2-B585-277FEA23A108}">
      <dgm:prSet/>
      <dgm:spPr/>
      <dgm:t>
        <a:bodyPr/>
        <a:lstStyle/>
        <a:p>
          <a:endParaRPr lang="en-GB"/>
        </a:p>
      </dgm:t>
    </dgm:pt>
    <dgm:pt modelId="{3A5A2D3C-335F-4847-A0E2-3BDEBF7CE91F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Session 2018-19: </a:t>
          </a:r>
        </a:p>
        <a:p>
          <a:r>
            <a:rPr lang="en-GB" dirty="0" smtClean="0">
              <a:solidFill>
                <a:schemeClr val="bg1"/>
              </a:solidFill>
            </a:rPr>
            <a:t>Higher</a:t>
          </a:r>
          <a:endParaRPr lang="en-GB" dirty="0"/>
        </a:p>
      </dgm:t>
    </dgm:pt>
    <dgm:pt modelId="{55EB0BF0-05C1-408B-BDD7-D10C1FAC3FDC}" type="parTrans" cxnId="{F02A6D9D-F8BE-4D34-ABCB-4D384C8891FC}">
      <dgm:prSet/>
      <dgm:spPr/>
      <dgm:t>
        <a:bodyPr/>
        <a:lstStyle/>
        <a:p>
          <a:endParaRPr lang="en-GB"/>
        </a:p>
      </dgm:t>
    </dgm:pt>
    <dgm:pt modelId="{DA2DA3AA-A5F2-45FC-9690-01EBAD2FA553}" type="sibTrans" cxnId="{F02A6D9D-F8BE-4D34-ABCB-4D384C8891FC}">
      <dgm:prSet/>
      <dgm:spPr/>
      <dgm:t>
        <a:bodyPr/>
        <a:lstStyle/>
        <a:p>
          <a:endParaRPr lang="en-GB"/>
        </a:p>
      </dgm:t>
    </dgm:pt>
    <dgm:pt modelId="{E19C1958-6541-4090-B2A0-E29251519BC6}">
      <dgm:prSet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Session 2019-20: </a:t>
          </a:r>
        </a:p>
        <a:p>
          <a:r>
            <a:rPr lang="en-GB" dirty="0" smtClean="0">
              <a:solidFill>
                <a:schemeClr val="bg1"/>
              </a:solidFill>
            </a:rPr>
            <a:t>Advanced Higher</a:t>
          </a:r>
          <a:endParaRPr lang="en-GB" dirty="0"/>
        </a:p>
      </dgm:t>
    </dgm:pt>
    <dgm:pt modelId="{8197F1EC-B26E-4E0A-97A1-266AD5319A72}" type="parTrans" cxnId="{8CD5F5E0-346F-4916-B16B-992C5A3FE08D}">
      <dgm:prSet/>
      <dgm:spPr/>
      <dgm:t>
        <a:bodyPr/>
        <a:lstStyle/>
        <a:p>
          <a:endParaRPr lang="en-GB"/>
        </a:p>
      </dgm:t>
    </dgm:pt>
    <dgm:pt modelId="{7BEDD627-134E-42E1-8752-E5D5A9C0C48A}" type="sibTrans" cxnId="{8CD5F5E0-346F-4916-B16B-992C5A3FE08D}">
      <dgm:prSet/>
      <dgm:spPr/>
      <dgm:t>
        <a:bodyPr/>
        <a:lstStyle/>
        <a:p>
          <a:endParaRPr lang="en-GB"/>
        </a:p>
      </dgm:t>
    </dgm:pt>
    <dgm:pt modelId="{4B373588-26B5-4C14-B4E8-6B7E73683DE3}" type="pres">
      <dgm:prSet presAssocID="{6BA02536-9537-412F-9029-6D30991CB4AF}" presName="CompostProcess" presStyleCnt="0">
        <dgm:presLayoutVars>
          <dgm:dir/>
          <dgm:resizeHandles val="exact"/>
        </dgm:presLayoutVars>
      </dgm:prSet>
      <dgm:spPr/>
    </dgm:pt>
    <dgm:pt modelId="{37834405-4BB9-4174-893E-D62E6BF90928}" type="pres">
      <dgm:prSet presAssocID="{6BA02536-9537-412F-9029-6D30991CB4AF}" presName="arrow" presStyleLbl="bgShp" presStyleIdx="0" presStyleCnt="1" custLinFactNeighborX="-5787" custLinFactNeighborY="-25128"/>
      <dgm:spPr/>
    </dgm:pt>
    <dgm:pt modelId="{822B6C41-6BD6-4584-B5B9-DC005CF327F7}" type="pres">
      <dgm:prSet presAssocID="{6BA02536-9537-412F-9029-6D30991CB4AF}" presName="linearProcess" presStyleCnt="0"/>
      <dgm:spPr/>
    </dgm:pt>
    <dgm:pt modelId="{88CF4F9F-C5D6-4DBA-8A67-0139FEDE7304}" type="pres">
      <dgm:prSet presAssocID="{0F3E9A25-C49D-48CD-A8EA-EA8C5B40866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8001D2-4D49-4C45-8F19-7112E852E8C7}" type="pres">
      <dgm:prSet presAssocID="{B69C4C88-2DF2-4CF4-87F5-CC462005D8F2}" presName="sibTrans" presStyleCnt="0"/>
      <dgm:spPr/>
    </dgm:pt>
    <dgm:pt modelId="{1B89032E-D85F-4DAE-8638-6BFD0B0936B9}" type="pres">
      <dgm:prSet presAssocID="{3A5A2D3C-335F-4847-A0E2-3BDEBF7CE91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1D3987-6209-4285-B630-B3308B5C3429}" type="pres">
      <dgm:prSet presAssocID="{DA2DA3AA-A5F2-45FC-9690-01EBAD2FA553}" presName="sibTrans" presStyleCnt="0"/>
      <dgm:spPr/>
    </dgm:pt>
    <dgm:pt modelId="{939C3F53-5D7C-42AC-9EBD-4B39F79C61BA}" type="pres">
      <dgm:prSet presAssocID="{E19C1958-6541-4090-B2A0-E29251519BC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609785-2905-43B2-B585-277FEA23A108}" srcId="{6BA02536-9537-412F-9029-6D30991CB4AF}" destId="{0F3E9A25-C49D-48CD-A8EA-EA8C5B40866B}" srcOrd="0" destOrd="0" parTransId="{937DDBC7-4BCF-4E18-BCCA-B064273A3CC1}" sibTransId="{B69C4C88-2DF2-4CF4-87F5-CC462005D8F2}"/>
    <dgm:cxn modelId="{C4F709E6-792C-4CF9-B86D-03712095A83E}" type="presOf" srcId="{6BA02536-9537-412F-9029-6D30991CB4AF}" destId="{4B373588-26B5-4C14-B4E8-6B7E73683DE3}" srcOrd="0" destOrd="0" presId="urn:microsoft.com/office/officeart/2005/8/layout/hProcess9"/>
    <dgm:cxn modelId="{C68F6850-F86D-419F-A109-5DBD9424EB87}" type="presOf" srcId="{0F3E9A25-C49D-48CD-A8EA-EA8C5B40866B}" destId="{88CF4F9F-C5D6-4DBA-8A67-0139FEDE7304}" srcOrd="0" destOrd="0" presId="urn:microsoft.com/office/officeart/2005/8/layout/hProcess9"/>
    <dgm:cxn modelId="{8CD5F5E0-346F-4916-B16B-992C5A3FE08D}" srcId="{6BA02536-9537-412F-9029-6D30991CB4AF}" destId="{E19C1958-6541-4090-B2A0-E29251519BC6}" srcOrd="2" destOrd="0" parTransId="{8197F1EC-B26E-4E0A-97A1-266AD5319A72}" sibTransId="{7BEDD627-134E-42E1-8752-E5D5A9C0C48A}"/>
    <dgm:cxn modelId="{D78B1B80-A339-465B-92CA-AA54BEA0B866}" type="presOf" srcId="{3A5A2D3C-335F-4847-A0E2-3BDEBF7CE91F}" destId="{1B89032E-D85F-4DAE-8638-6BFD0B0936B9}" srcOrd="0" destOrd="0" presId="urn:microsoft.com/office/officeart/2005/8/layout/hProcess9"/>
    <dgm:cxn modelId="{F02A6D9D-F8BE-4D34-ABCB-4D384C8891FC}" srcId="{6BA02536-9537-412F-9029-6D30991CB4AF}" destId="{3A5A2D3C-335F-4847-A0E2-3BDEBF7CE91F}" srcOrd="1" destOrd="0" parTransId="{55EB0BF0-05C1-408B-BDD7-D10C1FAC3FDC}" sibTransId="{DA2DA3AA-A5F2-45FC-9690-01EBAD2FA553}"/>
    <dgm:cxn modelId="{EFDD4C3B-CB04-42D1-9041-9AE5D355E2C6}" type="presOf" srcId="{E19C1958-6541-4090-B2A0-E29251519BC6}" destId="{939C3F53-5D7C-42AC-9EBD-4B39F79C61BA}" srcOrd="0" destOrd="0" presId="urn:microsoft.com/office/officeart/2005/8/layout/hProcess9"/>
    <dgm:cxn modelId="{7698A96D-E191-43A3-A9B1-4044200CED8A}" type="presParOf" srcId="{4B373588-26B5-4C14-B4E8-6B7E73683DE3}" destId="{37834405-4BB9-4174-893E-D62E6BF90928}" srcOrd="0" destOrd="0" presId="urn:microsoft.com/office/officeart/2005/8/layout/hProcess9"/>
    <dgm:cxn modelId="{48F25B40-CBF9-45A2-8C42-C9B29ED8AA06}" type="presParOf" srcId="{4B373588-26B5-4C14-B4E8-6B7E73683DE3}" destId="{822B6C41-6BD6-4584-B5B9-DC005CF327F7}" srcOrd="1" destOrd="0" presId="urn:microsoft.com/office/officeart/2005/8/layout/hProcess9"/>
    <dgm:cxn modelId="{E4A0C2CB-AD01-4268-B8B0-F94DE2EF2080}" type="presParOf" srcId="{822B6C41-6BD6-4584-B5B9-DC005CF327F7}" destId="{88CF4F9F-C5D6-4DBA-8A67-0139FEDE7304}" srcOrd="0" destOrd="0" presId="urn:microsoft.com/office/officeart/2005/8/layout/hProcess9"/>
    <dgm:cxn modelId="{44E3980A-FD62-4E77-B3E6-F4D83C182AD3}" type="presParOf" srcId="{822B6C41-6BD6-4584-B5B9-DC005CF327F7}" destId="{848001D2-4D49-4C45-8F19-7112E852E8C7}" srcOrd="1" destOrd="0" presId="urn:microsoft.com/office/officeart/2005/8/layout/hProcess9"/>
    <dgm:cxn modelId="{18906EF4-8069-4A58-8A6C-2EB63945F494}" type="presParOf" srcId="{822B6C41-6BD6-4584-B5B9-DC005CF327F7}" destId="{1B89032E-D85F-4DAE-8638-6BFD0B0936B9}" srcOrd="2" destOrd="0" presId="urn:microsoft.com/office/officeart/2005/8/layout/hProcess9"/>
    <dgm:cxn modelId="{147E9BBB-D17D-4D36-AC33-1497A7A4ABA6}" type="presParOf" srcId="{822B6C41-6BD6-4584-B5B9-DC005CF327F7}" destId="{131D3987-6209-4285-B630-B3308B5C3429}" srcOrd="3" destOrd="0" presId="urn:microsoft.com/office/officeart/2005/8/layout/hProcess9"/>
    <dgm:cxn modelId="{EECF8DD2-5D6B-43EB-9F82-1A96D2386040}" type="presParOf" srcId="{822B6C41-6BD6-4584-B5B9-DC005CF327F7}" destId="{939C3F53-5D7C-42AC-9EBD-4B39F79C61B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34405-4BB9-4174-893E-D62E6BF90928}">
      <dsp:nvSpPr>
        <dsp:cNvPr id="0" name=""/>
        <dsp:cNvSpPr/>
      </dsp:nvSpPr>
      <dsp:spPr>
        <a:xfrm>
          <a:off x="200724" y="0"/>
          <a:ext cx="6610334" cy="41764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F4F9F-C5D6-4DBA-8A67-0139FEDE7304}">
      <dsp:nvSpPr>
        <dsp:cNvPr id="0" name=""/>
        <dsp:cNvSpPr/>
      </dsp:nvSpPr>
      <dsp:spPr>
        <a:xfrm>
          <a:off x="1661" y="1252939"/>
          <a:ext cx="2490552" cy="1670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bg1"/>
              </a:solidFill>
            </a:rPr>
            <a:t>Session 2017-18: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bg1"/>
              </a:solidFill>
            </a:rPr>
            <a:t>National 5 </a:t>
          </a:r>
          <a:endParaRPr lang="en-GB" sz="2400" kern="1200" dirty="0"/>
        </a:p>
      </dsp:txBody>
      <dsp:txXfrm>
        <a:off x="83212" y="1334490"/>
        <a:ext cx="2327450" cy="1507483"/>
      </dsp:txXfrm>
    </dsp:sp>
    <dsp:sp modelId="{1B89032E-D85F-4DAE-8638-6BFD0B0936B9}">
      <dsp:nvSpPr>
        <dsp:cNvPr id="0" name=""/>
        <dsp:cNvSpPr/>
      </dsp:nvSpPr>
      <dsp:spPr>
        <a:xfrm>
          <a:off x="2643155" y="1252939"/>
          <a:ext cx="2490552" cy="1670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bg1"/>
              </a:solidFill>
            </a:rPr>
            <a:t>Session 2018-19: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bg1"/>
              </a:solidFill>
            </a:rPr>
            <a:t>Higher</a:t>
          </a:r>
          <a:endParaRPr lang="en-GB" sz="2400" kern="1200" dirty="0"/>
        </a:p>
      </dsp:txBody>
      <dsp:txXfrm>
        <a:off x="2724706" y="1334490"/>
        <a:ext cx="2327450" cy="1507483"/>
      </dsp:txXfrm>
    </dsp:sp>
    <dsp:sp modelId="{939C3F53-5D7C-42AC-9EBD-4B39F79C61BA}">
      <dsp:nvSpPr>
        <dsp:cNvPr id="0" name=""/>
        <dsp:cNvSpPr/>
      </dsp:nvSpPr>
      <dsp:spPr>
        <a:xfrm>
          <a:off x="5284650" y="1252939"/>
          <a:ext cx="2490552" cy="1670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bg1"/>
              </a:solidFill>
            </a:rPr>
            <a:t>Session 2019-20: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bg1"/>
              </a:solidFill>
            </a:rPr>
            <a:t>Advanced Higher</a:t>
          </a:r>
          <a:endParaRPr lang="en-GB" sz="2400" kern="1200" dirty="0"/>
        </a:p>
      </dsp:txBody>
      <dsp:txXfrm>
        <a:off x="5366201" y="1334490"/>
        <a:ext cx="2327450" cy="1507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5EBCF-5AB7-4157-94C7-C30A5F83A1C6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F0951-CB0C-43FF-8FE3-5D51916CF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86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F0951-CB0C-43FF-8FE3-5D51916CF0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72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F0951-CB0C-43FF-8FE3-5D51916CF0A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7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F0951-CB0C-43FF-8FE3-5D51916CF0A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7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Register to get results by text</a:t>
            </a:r>
            <a:r>
              <a:rPr lang="en-GB" baseline="0" dirty="0" smtClean="0"/>
              <a:t> at 8am. Great if going on holiday.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F0951-CB0C-43FF-8FE3-5D51916CF0A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79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9CEC-4963-4807-876E-D59F6884CED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41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F0951-CB0C-43FF-8FE3-5D51916CF0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232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9CEC-4963-4807-876E-D59F6884CED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11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9CEC-4963-4807-876E-D59F6884CED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275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9CEC-4963-4807-876E-D59F6884CED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066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9CEC-4963-4807-876E-D59F6884CED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95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F0951-CB0C-43FF-8FE3-5D51916CF0A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97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9CEC-4963-4807-876E-D59F6884CED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78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TITLE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86AE7D-5A74-0248-B5A6-7B7D38F4847D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BE271-4239-5945-B558-CA7F4FE90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7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86AE7D-5A74-0248-B5A6-7B7D38F4847D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BE271-4239-5945-B558-CA7F4FE90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8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7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National 4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7544" y="1196752"/>
            <a:ext cx="7777162" cy="4103811"/>
          </a:xfrm>
          <a:prstGeom prst="rect">
            <a:avLst/>
          </a:prstGeom>
        </p:spPr>
        <p:txBody>
          <a:bodyPr numCol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buClr>
                <a:srgbClr val="AE7BD1"/>
              </a:buClr>
              <a:buNone/>
              <a:defRPr/>
            </a:pPr>
            <a:endParaRPr lang="en-US" sz="2300" b="1" dirty="0" smtClean="0">
              <a:solidFill>
                <a:schemeClr val="bg1"/>
              </a:solidFill>
            </a:endParaRPr>
          </a:p>
          <a:p>
            <a:pPr marL="0" indent="0" algn="just">
              <a:buClr>
                <a:srgbClr val="AE7BD1"/>
              </a:buClr>
              <a:buNone/>
              <a:defRPr/>
            </a:pPr>
            <a:r>
              <a:rPr lang="en-US" sz="2300" b="1" dirty="0" smtClean="0">
                <a:solidFill>
                  <a:schemeClr val="bg1"/>
                </a:solidFill>
              </a:rPr>
              <a:t>As detailed in the Scottish Government’s policy statement:</a:t>
            </a:r>
          </a:p>
          <a:p>
            <a:pPr marL="0" indent="0" algn="just">
              <a:buClr>
                <a:srgbClr val="AE7BD1"/>
              </a:buClr>
              <a:buNone/>
              <a:defRPr/>
            </a:pPr>
            <a:endParaRPr lang="en-US" sz="2300" dirty="0" smtClean="0">
              <a:solidFill>
                <a:schemeClr val="bg1"/>
              </a:solidFill>
            </a:endParaRPr>
          </a:p>
          <a:p>
            <a:pPr algn="just"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sz="2300" dirty="0" smtClean="0">
                <a:solidFill>
                  <a:schemeClr val="bg1"/>
                </a:solidFill>
              </a:rPr>
              <a:t>The </a:t>
            </a:r>
            <a:r>
              <a:rPr lang="en-US" sz="2300" dirty="0">
                <a:solidFill>
                  <a:schemeClr val="bg1"/>
                </a:solidFill>
              </a:rPr>
              <a:t>Assessment and National Qualifications Group </a:t>
            </a:r>
            <a:r>
              <a:rPr lang="en-US" sz="2300" dirty="0" smtClean="0">
                <a:solidFill>
                  <a:schemeClr val="bg1"/>
                </a:solidFill>
              </a:rPr>
              <a:t>is considering National 4, with an initial focus on the form of an external assessment, and on the ability to differentiate candidate performance</a:t>
            </a:r>
          </a:p>
          <a:p>
            <a:pPr marL="0" indent="0" algn="just">
              <a:buClr>
                <a:schemeClr val="accent4">
                  <a:lumMod val="60000"/>
                  <a:lumOff val="40000"/>
                </a:schemeClr>
              </a:buClr>
              <a:buNone/>
              <a:defRPr/>
            </a:pPr>
            <a:endParaRPr lang="en-US" sz="2300" dirty="0">
              <a:solidFill>
                <a:schemeClr val="bg1"/>
              </a:solidFill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defRPr/>
            </a:pPr>
            <a:r>
              <a:rPr lang="en-US" sz="2300" dirty="0" smtClean="0">
                <a:solidFill>
                  <a:schemeClr val="bg1"/>
                </a:solidFill>
              </a:rPr>
              <a:t>It </a:t>
            </a:r>
            <a:r>
              <a:rPr lang="en-US" sz="2300" dirty="0">
                <a:solidFill>
                  <a:schemeClr val="bg1"/>
                </a:solidFill>
              </a:rPr>
              <a:t>is important that these discussions are taken forward in the context of the different pathways that might be taken by a candidate who achieves a National </a:t>
            </a:r>
            <a:r>
              <a:rPr lang="en-US" sz="2300" dirty="0" smtClean="0">
                <a:solidFill>
                  <a:schemeClr val="bg1"/>
                </a:solidFill>
              </a:rPr>
              <a:t>4 </a:t>
            </a:r>
          </a:p>
          <a:p>
            <a:pPr>
              <a:buClr>
                <a:srgbClr val="AE7BD1"/>
              </a:buClr>
              <a:buFont typeface="Wingdings" panose="05000000000000000000" pitchFamily="2" charset="2"/>
              <a:buChar char="§"/>
              <a:defRPr/>
            </a:pPr>
            <a:endParaRPr lang="en-US" sz="2300" dirty="0">
              <a:solidFill>
                <a:srgbClr val="FF0000"/>
              </a:solidFill>
            </a:endParaRPr>
          </a:p>
          <a:p>
            <a:pPr>
              <a:buClr>
                <a:srgbClr val="AE7BD1"/>
              </a:buClr>
              <a:buFont typeface="Wingdings" panose="05000000000000000000" pitchFamily="2" charset="2"/>
              <a:buChar char="§"/>
              <a:defRPr/>
            </a:pPr>
            <a:endParaRPr lang="en-US" sz="2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panose="020B0604020202020204" pitchFamily="34" charset="0"/>
              </a:rPr>
              <a:t>Understanding Standards</a:t>
            </a:r>
            <a:endParaRPr lang="en-GB" sz="3600" b="1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2" y="1340769"/>
            <a:ext cx="840954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panose="020B0604020202020204" pitchFamily="34" charset="0"/>
              </a:rPr>
              <a:t>National 5 course documents</a:t>
            </a:r>
            <a:endParaRPr lang="en-GB" sz="3600" b="1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29600" cy="438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538523" y="2204864"/>
            <a:ext cx="3528392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782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panose="020B0604020202020204" pitchFamily="34" charset="0"/>
              </a:rPr>
              <a:t>My SQA</a:t>
            </a:r>
            <a:endParaRPr lang="en-GB" sz="3600" b="1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5332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6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2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556792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Update for parents 2017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itchFamily="34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06171" y="2376260"/>
            <a:ext cx="6553200" cy="11967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 smtClean="0">
                <a:latin typeface="Arial"/>
              </a:rPr>
              <a:t>SQA Liaison Manager </a:t>
            </a:r>
            <a:endParaRPr lang="en-GB" kern="0" dirty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kern="0" dirty="0" smtClean="0">
                <a:latin typeface="Arial"/>
              </a:rPr>
              <a:t>Lee-Anne Quinn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panose="020B0604020202020204" pitchFamily="34" charset="0"/>
              </a:rPr>
              <a:t>January 2016 – March 2017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2558" y="1340768"/>
            <a:ext cx="8244586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E7BD1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January 2016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- 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Working Group on Assessment and National Qualifications (ANQ) established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E7BD1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b="1" kern="0" baseline="0" dirty="0" smtClean="0">
                <a:solidFill>
                  <a:schemeClr val="bg1"/>
                </a:solidFill>
                <a:cs typeface="Arial" panose="020B0604020202020204" pitchFamily="34" charset="0"/>
              </a:rPr>
              <a:t>May 2016</a:t>
            </a:r>
            <a:r>
              <a:rPr lang="en-GB" sz="2400" b="1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24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en-GB" sz="2400" kern="0" baseline="0" dirty="0" smtClean="0">
                <a:solidFill>
                  <a:schemeClr val="bg1"/>
                </a:solidFill>
                <a:cs typeface="Arial" panose="020B0604020202020204" pitchFamily="34" charset="0"/>
              </a:rPr>
              <a:t>ANQ</a:t>
            </a:r>
            <a:r>
              <a:rPr lang="en-GB" sz="24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report/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SQA Fieldwork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Report/</a:t>
            </a:r>
            <a:r>
              <a:rPr lang="en-GB" sz="2400" kern="0" baseline="0" dirty="0" smtClean="0">
                <a:solidFill>
                  <a:schemeClr val="bg1"/>
                </a:solidFill>
                <a:cs typeface="Arial" panose="020B0604020202020204" pitchFamily="34" charset="0"/>
              </a:rPr>
              <a:t>SQA Subject Review Reports</a:t>
            </a:r>
            <a:r>
              <a:rPr lang="en-GB" sz="24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published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E7BD1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June 2016 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- EIS ballot on industrial action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E7BD1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b="1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August 2016 </a:t>
            </a:r>
            <a:r>
              <a:rPr lang="en-GB" sz="24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– 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SSTA ballot on industrial action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E7BD1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b="1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September 2016 </a:t>
            </a:r>
            <a:r>
              <a:rPr lang="en-GB" sz="24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- Deputy First Minister announces removal of units from National Courses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E7BD1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2400" b="1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March 2017 </a:t>
            </a:r>
            <a:r>
              <a:rPr lang="en-GB" sz="24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– Scottish Government published policy statement on the changes to National Courses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Removal of mandatory unit assessments 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8382" y="1340768"/>
            <a:ext cx="82587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  <a:defRPr/>
            </a:pPr>
            <a:r>
              <a:rPr lang="en-GB" sz="2800" b="1" kern="0" dirty="0" smtClean="0">
                <a:solidFill>
                  <a:schemeClr val="bg1"/>
                </a:solidFill>
              </a:rPr>
              <a:t>Timeline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  <a:defRPr/>
            </a:pPr>
            <a:endParaRPr lang="en-GB" sz="2400" kern="0" dirty="0">
              <a:solidFill>
                <a:schemeClr val="bg1"/>
              </a:solidFill>
            </a:endParaRPr>
          </a:p>
          <a:p>
            <a:pPr marL="0" lvl="0" indent="0">
              <a:buClr>
                <a:schemeClr val="accent4">
                  <a:lumMod val="60000"/>
                  <a:lumOff val="40000"/>
                </a:schemeClr>
              </a:buClr>
              <a:buNone/>
              <a:defRPr/>
            </a:pPr>
            <a:endParaRPr lang="en-GB" sz="2400" b="1" kern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None/>
              <a:tabLst/>
              <a:defRPr/>
            </a:pPr>
            <a:endParaRPr lang="en-GB" sz="2400" b="1" kern="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None/>
              <a:tabLst/>
              <a:defRPr/>
            </a:pPr>
            <a:r>
              <a:rPr lang="en-US" sz="2400" kern="0" dirty="0" smtClean="0">
                <a:solidFill>
                  <a:schemeClr val="bg1"/>
                </a:solidFill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None/>
              <a:tabLst/>
              <a:defRPr/>
            </a:pPr>
            <a:endParaRPr lang="en-US" sz="2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None/>
              <a:tabLst/>
              <a:defRPr/>
            </a:pPr>
            <a:r>
              <a:rPr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chemeClr val="accent4"/>
              </a:buClr>
              <a:buNone/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31057561"/>
              </p:ext>
            </p:extLst>
          </p:nvPr>
        </p:nvGraphicFramePr>
        <p:xfrm>
          <a:off x="755576" y="1916832"/>
          <a:ext cx="777686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57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Removal of mandatory unit assessments  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38382" y="1340768"/>
            <a:ext cx="82587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  <a:defRPr/>
            </a:pPr>
            <a:r>
              <a:rPr lang="en-GB" sz="2400" kern="0" dirty="0" smtClean="0">
                <a:solidFill>
                  <a:schemeClr val="bg1"/>
                </a:solidFill>
              </a:rPr>
              <a:t>In September 2016, the CFE Management Board ratified ANQ decision to remove mandatory units and unit assessments from National 5 to Advanced Higher courses, and enhance the course assessment.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None/>
              <a:tabLst/>
              <a:defRPr/>
            </a:pPr>
            <a:endParaRPr lang="en-GB" sz="2400" b="1" kern="0" dirty="0">
              <a:solidFill>
                <a:schemeClr val="bg1"/>
              </a:solidFill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‘</a:t>
            </a:r>
            <a:r>
              <a:rPr lang="en-US" sz="2400" b="1" i="1" dirty="0" smtClean="0">
                <a:solidFill>
                  <a:schemeClr val="bg1"/>
                </a:solidFill>
              </a:rPr>
              <a:t>The </a:t>
            </a:r>
            <a:r>
              <a:rPr lang="en-US" sz="2400" b="1" i="1" dirty="0">
                <a:solidFill>
                  <a:schemeClr val="bg1"/>
                </a:solidFill>
              </a:rPr>
              <a:t>removal of mandatory unit assessments has the distinct purpose of reducing the amount of assessment experienced by young people taking national qualifications and the workload created as a result of administering the </a:t>
            </a:r>
            <a:r>
              <a:rPr lang="en-US" sz="2400" b="1" i="1" dirty="0" smtClean="0">
                <a:solidFill>
                  <a:schemeClr val="bg1"/>
                </a:solidFill>
              </a:rPr>
              <a:t>units.’</a:t>
            </a:r>
          </a:p>
          <a:p>
            <a:pPr marL="1257300" lvl="3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US" sz="2400" i="1" dirty="0" smtClean="0"/>
              <a:t>- </a:t>
            </a:r>
            <a:r>
              <a:rPr lang="en-US" sz="2400" dirty="0" smtClean="0"/>
              <a:t>Scottish Government Policy Statement, March 2017</a:t>
            </a:r>
            <a:endParaRPr lang="en-GB" sz="24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None/>
              <a:tabLst/>
              <a:defRPr/>
            </a:pPr>
            <a:endParaRPr lang="en-GB" sz="2400" b="1" kern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None/>
              <a:tabLst/>
              <a:defRPr/>
            </a:pPr>
            <a:endParaRPr lang="en-GB" sz="24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None/>
              <a:tabLst/>
              <a:defRPr/>
            </a:pPr>
            <a:r>
              <a:rPr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None/>
              <a:tabLst/>
              <a:defRPr/>
            </a:pPr>
            <a:endParaRPr lang="en-US" sz="2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None/>
              <a:tabLst/>
              <a:defRPr/>
            </a:pPr>
            <a:r>
              <a:rPr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chemeClr val="accent4"/>
              </a:buClr>
              <a:buNone/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77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National 5 - changes to course </a:t>
            </a:r>
            <a:r>
              <a:rPr lang="en-GB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a</a:t>
            </a:r>
            <a:r>
              <a:rPr lang="en-GB" kern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ssessment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82788" y="1484784"/>
            <a:ext cx="8233289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300" kern="0" dirty="0">
                <a:solidFill>
                  <a:schemeClr val="bg1"/>
                </a:solidFill>
              </a:rPr>
              <a:t>N</a:t>
            </a:r>
            <a:r>
              <a:rPr lang="en-GB" sz="2300" kern="0" dirty="0" smtClean="0">
                <a:solidFill>
                  <a:schemeClr val="bg1"/>
                </a:solidFill>
              </a:rPr>
              <a:t>o </a:t>
            </a:r>
            <a:r>
              <a:rPr lang="en-GB" sz="2300" kern="0" dirty="0">
                <a:solidFill>
                  <a:schemeClr val="bg1"/>
                </a:solidFill>
              </a:rPr>
              <a:t>changes to the aims, rationale or content of the </a:t>
            </a:r>
            <a:r>
              <a:rPr lang="en-GB" sz="2300" kern="0" dirty="0" smtClean="0">
                <a:solidFill>
                  <a:schemeClr val="bg1"/>
                </a:solidFill>
              </a:rPr>
              <a:t>courses</a:t>
            </a:r>
            <a:endParaRPr lang="en-GB" sz="2300" kern="0" dirty="0">
              <a:solidFill>
                <a:schemeClr val="bg1"/>
              </a:solidFill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300" dirty="0" smtClean="0">
                <a:solidFill>
                  <a:schemeClr val="bg1"/>
                </a:solidFill>
              </a:rPr>
              <a:t>Course assessments strengthened </a:t>
            </a:r>
            <a:r>
              <a:rPr lang="en-US" sz="2300" dirty="0">
                <a:solidFill>
                  <a:schemeClr val="bg1"/>
                </a:solidFill>
              </a:rPr>
              <a:t>to ensure </a:t>
            </a:r>
            <a:r>
              <a:rPr lang="en-US" sz="2300" dirty="0" smtClean="0">
                <a:solidFill>
                  <a:schemeClr val="bg1"/>
                </a:solidFill>
              </a:rPr>
              <a:t>assessment of </a:t>
            </a:r>
            <a:r>
              <a:rPr lang="en-US" sz="2300" dirty="0">
                <a:solidFill>
                  <a:schemeClr val="bg1"/>
                </a:solidFill>
              </a:rPr>
              <a:t>full content of </a:t>
            </a:r>
            <a:r>
              <a:rPr lang="en-US" sz="2300" dirty="0" smtClean="0">
                <a:solidFill>
                  <a:schemeClr val="bg1"/>
                </a:solidFill>
              </a:rPr>
              <a:t>course, following the removal of units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US" sz="2300" dirty="0">
              <a:solidFill>
                <a:schemeClr val="bg1"/>
              </a:solidFill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300" dirty="0" smtClean="0">
                <a:solidFill>
                  <a:schemeClr val="bg1"/>
                </a:solidFill>
              </a:rPr>
              <a:t>This has resulted in </a:t>
            </a:r>
            <a:r>
              <a:rPr lang="en-US" sz="2300" dirty="0">
                <a:solidFill>
                  <a:schemeClr val="bg1"/>
                </a:solidFill>
              </a:rPr>
              <a:t>one or more of the following: </a:t>
            </a:r>
            <a:endParaRPr lang="en-US" sz="2300" dirty="0" smtClean="0">
              <a:solidFill>
                <a:schemeClr val="bg1"/>
              </a:solidFill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US" sz="2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bg1"/>
                </a:solidFill>
              </a:rPr>
              <a:t>	</a:t>
            </a:r>
            <a:r>
              <a:rPr lang="en-US" sz="2300" b="1" dirty="0">
                <a:solidFill>
                  <a:schemeClr val="bg1"/>
                </a:solidFill>
              </a:rPr>
              <a:t>-   extension of the existing question paper 	  </a:t>
            </a:r>
          </a:p>
          <a:p>
            <a:pPr marL="0" indent="0">
              <a:buNone/>
            </a:pPr>
            <a:r>
              <a:rPr lang="en-US" sz="2300" b="1" dirty="0">
                <a:solidFill>
                  <a:schemeClr val="bg1"/>
                </a:solidFill>
              </a:rPr>
              <a:t>	-   extension of the existing item of coursework </a:t>
            </a:r>
          </a:p>
          <a:p>
            <a:pPr marL="0" indent="0">
              <a:buNone/>
            </a:pPr>
            <a:r>
              <a:rPr lang="en-US" sz="2300" b="1" dirty="0">
                <a:solidFill>
                  <a:schemeClr val="bg1"/>
                </a:solidFill>
              </a:rPr>
              <a:t>	</a:t>
            </a:r>
            <a:r>
              <a:rPr lang="en-GB" sz="2300" b="1" dirty="0">
                <a:solidFill>
                  <a:schemeClr val="bg1"/>
                </a:solidFill>
              </a:rPr>
              <a:t>-   new question paper </a:t>
            </a:r>
          </a:p>
          <a:p>
            <a:pPr marL="0" indent="0">
              <a:buNone/>
            </a:pPr>
            <a:r>
              <a:rPr lang="en-GB" sz="2300" b="1" dirty="0">
                <a:solidFill>
                  <a:schemeClr val="bg1"/>
                </a:solidFill>
              </a:rPr>
              <a:t>	</a:t>
            </a:r>
            <a:r>
              <a:rPr lang="en-US" sz="2300" b="1" dirty="0">
                <a:solidFill>
                  <a:schemeClr val="bg1"/>
                </a:solidFill>
              </a:rPr>
              <a:t>-   new item of </a:t>
            </a:r>
            <a:r>
              <a:rPr lang="en-US" sz="2300" b="1" dirty="0" smtClean="0">
                <a:solidFill>
                  <a:schemeClr val="bg1"/>
                </a:solidFill>
              </a:rPr>
              <a:t>coursework</a:t>
            </a:r>
            <a:endParaRPr lang="en-GB" sz="2300" kern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3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2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buClr>
                <a:schemeClr val="tx1">
                  <a:lumMod val="65000"/>
                  <a:lumOff val="35000"/>
                </a:schemeClr>
              </a:buClr>
            </a:pPr>
            <a:endParaRPr lang="en-GB" sz="23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US" sz="2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US" sz="2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2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100" y="72957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New question </a:t>
            </a:r>
            <a:r>
              <a:rPr lang="en-GB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</a:t>
            </a:r>
            <a:r>
              <a:rPr lang="en-GB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aper – 9 subjects</a:t>
            </a:r>
            <a:endParaRPr lang="en-GB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88840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N5 Hospitality: Practical Cookery</a:t>
            </a:r>
          </a:p>
          <a:p>
            <a:r>
              <a:rPr lang="en-GB" sz="2800" dirty="0">
                <a:solidFill>
                  <a:schemeClr val="bg1"/>
                </a:solidFill>
              </a:rPr>
              <a:t>C</a:t>
            </a:r>
            <a:r>
              <a:rPr lang="en-GB" sz="2800" dirty="0" smtClean="0">
                <a:solidFill>
                  <a:schemeClr val="bg1"/>
                </a:solidFill>
              </a:rPr>
              <a:t>urrent course assessment 100% Practical Activity</a:t>
            </a: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National 4 Hospitality: Practical Cook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73833"/>
            <a:ext cx="3816424" cy="254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67871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New item of coursework-4 subjects</a:t>
            </a:r>
            <a:endParaRPr lang="en-GB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N5 Music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C</a:t>
            </a:r>
            <a:r>
              <a:rPr lang="en-GB" sz="2800" dirty="0" smtClean="0">
                <a:solidFill>
                  <a:schemeClr val="bg1"/>
                </a:solidFill>
              </a:rPr>
              <a:t>omposing  currently only assessed within unit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539875" cy="0"/>
          </a:xfrm>
          <a:prstGeom prst="rect">
            <a:avLst/>
          </a:prstGeom>
          <a:solidFill>
            <a:srgbClr val="6A9C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9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Our National Qualifications in Music provide learners </a:t>
            </a:r>
          </a:p>
        </p:txBody>
      </p:sp>
      <p:pic>
        <p:nvPicPr>
          <p:cNvPr id="1026" name="Picture 2" descr="Music people playing viol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67" y="3204124"/>
            <a:ext cx="4149017" cy="276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6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Arial" panose="020B0604020202020204" pitchFamily="34" charset="0"/>
              </a:rPr>
              <a:t>Grading-National 5 2018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63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D attainment will be broadened from the current position (notional 45-49%) to a notional 40-49%.  This ten per cent range brings a Grade D award into line with the ranges for Grades B and C 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and Advanced Higher in 2018 will certificate grade D at current arrangements 45-49%.  Higher will change in 2019 and Advanced Higher in 2020 certification.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GB" sz="2800" kern="0" dirty="0">
              <a:solidFill>
                <a:schemeClr val="bg1"/>
              </a:solidFill>
              <a:latin typeface="Arial"/>
            </a:endParaRPr>
          </a:p>
          <a:p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_Corporate_Aug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SQA_Corporate_Aug14</Template>
  <TotalTime>403</TotalTime>
  <Words>445</Words>
  <Application>Microsoft Office PowerPoint</Application>
  <PresentationFormat>On-screen Show (4:3)</PresentationFormat>
  <Paragraphs>91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Arial Narrow</vt:lpstr>
      <vt:lpstr>Calibri</vt:lpstr>
      <vt:lpstr>Symbol</vt:lpstr>
      <vt:lpstr>Wingdings</vt:lpstr>
      <vt:lpstr>SQA_Corporate_Aug14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Grading-National 5 2018 </vt:lpstr>
      <vt:lpstr>PowerPoint Presentation</vt:lpstr>
      <vt:lpstr>Understanding Standards</vt:lpstr>
      <vt:lpstr>National 5 course documents</vt:lpstr>
      <vt:lpstr>My SQA</vt:lpstr>
      <vt:lpstr>PowerPoint Presentation</vt:lpstr>
    </vt:vector>
  </TitlesOfParts>
  <Company>SQA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Todd</dc:creator>
  <cp:lastModifiedBy>Angeline J Boslem</cp:lastModifiedBy>
  <cp:revision>37</cp:revision>
  <cp:lastPrinted>2013-10-31T13:53:25Z</cp:lastPrinted>
  <dcterms:created xsi:type="dcterms:W3CDTF">2016-10-26T10:00:21Z</dcterms:created>
  <dcterms:modified xsi:type="dcterms:W3CDTF">2017-10-10T11:01:03Z</dcterms:modified>
</cp:coreProperties>
</file>