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  <p:sldMasterId id="2147483651" r:id="rId3"/>
    <p:sldMasterId id="2147483652" r:id="rId4"/>
  </p:sldMasterIdLst>
  <p:notesMasterIdLst>
    <p:notesMasterId r:id="rId12"/>
  </p:notesMasterIdLst>
  <p:sldIdLst>
    <p:sldId id="269" r:id="rId5"/>
    <p:sldId id="284" r:id="rId6"/>
    <p:sldId id="290" r:id="rId7"/>
    <p:sldId id="260" r:id="rId8"/>
    <p:sldId id="289" r:id="rId9"/>
    <p:sldId id="288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E8C7149-E476-2F43-96EF-D729FBC908D3}">
          <p14:sldIdLst>
            <p14:sldId id="269"/>
            <p14:sldId id="284"/>
            <p14:sldId id="290"/>
            <p14:sldId id="260"/>
            <p14:sldId id="289"/>
            <p14:sldId id="28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083E6"/>
    <a:srgbClr val="FF33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45167" autoAdjust="0"/>
  </p:normalViewPr>
  <p:slideViewPr>
    <p:cSldViewPr>
      <p:cViewPr varScale="1">
        <p:scale>
          <a:sx n="74" d="100"/>
          <a:sy n="74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>
                <a:sym typeface="Noteworthy Bold" charset="0"/>
              </a:rPr>
              <a:t>Second level</a:t>
            </a:r>
          </a:p>
          <a:p>
            <a:pPr lvl="2"/>
            <a:r>
              <a:rPr lang="en-US">
                <a:sym typeface="Noteworthy Bold" charset="0"/>
              </a:rPr>
              <a:t>Third level</a:t>
            </a:r>
          </a:p>
          <a:p>
            <a:pPr lvl="3"/>
            <a:r>
              <a:rPr lang="en-US">
                <a:sym typeface="Noteworthy Bold" charset="0"/>
              </a:rPr>
              <a:t>Fourth level</a:t>
            </a:r>
          </a:p>
          <a:p>
            <a:pPr lvl="4"/>
            <a:r>
              <a:rPr lang="en-US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32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171700"/>
            <a:ext cx="211455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171700"/>
            <a:ext cx="619125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52575"/>
            <a:ext cx="426720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52575"/>
            <a:ext cx="426720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98438"/>
            <a:ext cx="2171700" cy="6659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6362700" cy="6659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71700"/>
            <a:ext cx="41529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71700"/>
            <a:ext cx="41529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1717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627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514350" y="5349875"/>
            <a:ext cx="8629650" cy="1588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381000" y="4852988"/>
            <a:ext cx="8458200" cy="20050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2171700"/>
            <a:ext cx="8458200" cy="26289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514350" y="1049338"/>
            <a:ext cx="8629650" cy="3175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514350" y="1049338"/>
            <a:ext cx="8629650" cy="3175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14350" y="1057275"/>
            <a:ext cx="8629650" cy="1588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0" name="Rectangle 4"/>
          <p:cNvSpPr>
            <a:spLocks noGrp="1"/>
          </p:cNvSpPr>
          <p:nvPr>
            <p:ph type="title"/>
          </p:nvPr>
        </p:nvSpPr>
        <p:spPr bwMode="auto">
          <a:xfrm>
            <a:off x="304800" y="198438"/>
            <a:ext cx="8686800" cy="135413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4101" name="Rectangle 5"/>
          <p:cNvSpPr>
            <a:spLocks noGrp="1"/>
          </p:cNvSpPr>
          <p:nvPr>
            <p:ph type="body" idx="1"/>
          </p:nvPr>
        </p:nvSpPr>
        <p:spPr bwMode="auto">
          <a:xfrm>
            <a:off x="304800" y="1552575"/>
            <a:ext cx="8686800" cy="53054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514350" y="1049338"/>
            <a:ext cx="8629650" cy="3175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14350" y="1049338"/>
            <a:ext cx="8629650" cy="3175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14350" y="1057275"/>
            <a:ext cx="8629650" cy="1588"/>
          </a:xfrm>
          <a:prstGeom prst="line">
            <a:avLst/>
          </a:prstGeom>
          <a:noFill/>
          <a:ln w="9525" cap="flat" cmpd="sng">
            <a:solidFill>
              <a:srgbClr val="0F6F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4" name="Rectangle 4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686800" cy="14478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600">
          <a:solidFill>
            <a:srgbClr val="04617B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hw.ac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5517232"/>
            <a:ext cx="8458200" cy="879475"/>
          </a:xfrm>
        </p:spPr>
        <p:txBody>
          <a:bodyPr/>
          <a:lstStyle/>
          <a:p>
            <a:pPr defTabSz="914400"/>
            <a:r>
              <a:rPr lang="en-US" sz="2000" b="1" dirty="0">
                <a:solidFill>
                  <a:srgbClr val="04617B"/>
                </a:solidFill>
              </a:rPr>
              <a:t>Study Skills  </a:t>
            </a:r>
            <a:br>
              <a:rPr lang="en-US" sz="2000" b="1" dirty="0">
                <a:solidFill>
                  <a:srgbClr val="04617B"/>
                </a:solidFill>
              </a:rPr>
            </a:br>
            <a:r>
              <a:rPr lang="en-US" sz="2000" b="1" dirty="0">
                <a:solidFill>
                  <a:srgbClr val="04617B"/>
                </a:solidFill>
              </a:rPr>
              <a:t>St Maurice’s High School</a:t>
            </a:r>
            <a:endParaRPr lang="en-US" sz="2000" b="1" dirty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346450" y="425450"/>
            <a:ext cx="2449513" cy="1582738"/>
            <a:chOff x="0" y="0"/>
            <a:chExt cx="193" cy="125"/>
          </a:xfrm>
        </p:grpSpPr>
        <p:pic>
          <p:nvPicPr>
            <p:cNvPr id="7172" name="Picture 4" descr="image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0"/>
              <a:ext cx="89" cy="6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7173" name="AutoShape 5"/>
            <p:cNvSpPr>
              <a:spLocks/>
            </p:cNvSpPr>
            <p:nvPr/>
          </p:nvSpPr>
          <p:spPr bwMode="auto">
            <a:xfrm>
              <a:off x="0" y="73"/>
              <a:ext cx="193" cy="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endParaRPr lang="en-US" dirty="0"/>
            </a:p>
          </p:txBody>
        </p:sp>
      </p:grpSp>
      <p:sp>
        <p:nvSpPr>
          <p:cNvPr id="7174" name="AutoShape 6"/>
          <p:cNvSpPr>
            <a:spLocks/>
          </p:cNvSpPr>
          <p:nvPr/>
        </p:nvSpPr>
        <p:spPr bwMode="auto">
          <a:xfrm>
            <a:off x="5508104" y="5805264"/>
            <a:ext cx="337185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/>
            <a:r>
              <a:rPr lang="en-US" sz="2400" b="1" dirty="0">
                <a:solidFill>
                  <a:srgbClr val="5F5F5F"/>
                </a:solidFill>
                <a:hlinkClick r:id="rId3"/>
              </a:rPr>
              <a:t>http://scholar.hw.ac.uk/</a:t>
            </a:r>
            <a:endParaRPr lang="en-US" dirty="0"/>
          </a:p>
        </p:txBody>
      </p:sp>
      <p:pic>
        <p:nvPicPr>
          <p:cNvPr id="10" name="Picture 3" descr="imag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5284788" cy="312896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1" name="Picture 4" descr="image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4936" y="1412776"/>
            <a:ext cx="4989512" cy="33385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106" y="4602832"/>
            <a:ext cx="8458200" cy="9144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1800" b="1" dirty="0"/>
              <a:t>Dot Tedman– SCHOLAR AREA COORDINATOR</a:t>
            </a:r>
          </a:p>
          <a:p>
            <a:pPr>
              <a:spcBef>
                <a:spcPts val="5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d02tedman@hotmail.com</a:t>
            </a:r>
          </a:p>
        </p:txBody>
      </p:sp>
    </p:spTree>
    <p:extLst>
      <p:ext uri="{BB962C8B-B14F-4D97-AF65-F5344CB8AC3E}">
        <p14:creationId xmlns:p14="http://schemas.microsoft.com/office/powerpoint/2010/main" val="3509410341"/>
      </p:ext>
    </p:extLst>
  </p:cSld>
  <p:clrMapOvr>
    <a:masterClrMapping/>
  </p:clrMapOvr>
  <p:transition spd="med" advTm="593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en-US" sz="4000" u="sng" dirty="0">
                <a:solidFill>
                  <a:srgbClr val="04617B"/>
                </a:solidFill>
              </a:rPr>
              <a:t>What is SCHOLAR?</a:t>
            </a:r>
            <a:r>
              <a:rPr lang="en-US" sz="4000" b="1" dirty="0">
                <a:solidFill>
                  <a:srgbClr val="04617B"/>
                </a:solidFill>
              </a:rPr>
              <a:t/>
            </a:r>
            <a:br>
              <a:rPr lang="en-US" sz="4000" b="1" dirty="0">
                <a:solidFill>
                  <a:srgbClr val="04617B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12568"/>
          </a:xfrm>
        </p:spPr>
        <p:txBody>
          <a:bodyPr/>
          <a:lstStyle/>
          <a:p>
            <a:pPr marL="188913" indent="-188913" defTabSz="914400">
              <a:lnSpc>
                <a:spcPct val="90000"/>
              </a:lnSpc>
              <a:spcBef>
                <a:spcPts val="600"/>
              </a:spcBef>
              <a:buClr>
                <a:srgbClr val="0F6FC6"/>
              </a:buClr>
              <a:buSzPct val="70000"/>
            </a:pPr>
            <a:r>
              <a:rPr lang="en-US" sz="3200" dirty="0"/>
              <a:t>	An online learning environment that supports pupils in a range of SQA courses.</a:t>
            </a:r>
          </a:p>
          <a:p>
            <a:pPr marL="188913" indent="-188913" defTabSz="914400">
              <a:lnSpc>
                <a:spcPct val="90000"/>
              </a:lnSpc>
              <a:spcBef>
                <a:spcPts val="600"/>
              </a:spcBef>
              <a:buClr>
                <a:srgbClr val="0F6FC6"/>
              </a:buClr>
              <a:buSzPct val="70000"/>
            </a:pPr>
            <a:endParaRPr lang="en-US" sz="2400" dirty="0"/>
          </a:p>
          <a:p>
            <a:pPr marL="188913" indent="-188913" defTabSz="914400">
              <a:lnSpc>
                <a:spcPct val="90000"/>
              </a:lnSpc>
              <a:spcBef>
                <a:spcPts val="600"/>
              </a:spcBef>
              <a:buClr>
                <a:srgbClr val="0F6FC6"/>
              </a:buClr>
              <a:buSzPct val="70000"/>
            </a:pPr>
            <a:r>
              <a:rPr lang="en-US" sz="3200" dirty="0"/>
              <a:t>Allows pupils to: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Study independently, anytime, anywhere.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Access notes, summaries, animations and simulations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Achieve instant feedback from a variety of quizzes, activities, end of topic and unit tests. </a:t>
            </a:r>
          </a:p>
          <a:p>
            <a:pPr marL="188913" indent="-188913" defTabSz="914400">
              <a:lnSpc>
                <a:spcPct val="90000"/>
              </a:lnSpc>
              <a:spcBef>
                <a:spcPts val="600"/>
              </a:spcBef>
              <a:buClr>
                <a:srgbClr val="0F6FC6"/>
              </a:buClr>
              <a:buSzPct val="70000"/>
              <a:buFont typeface="Arial" pitchFamily="34" charset="0"/>
              <a:buChar char="•"/>
            </a:pPr>
            <a:endParaRPr lang="en-GB" sz="2400" dirty="0">
              <a:solidFill>
                <a:srgbClr val="004D86"/>
              </a:solidFill>
            </a:endParaRPr>
          </a:p>
          <a:p>
            <a:endParaRPr lang="en-US" dirty="0"/>
          </a:p>
        </p:txBody>
      </p:sp>
      <p:grpSp>
        <p:nvGrpSpPr>
          <p:cNvPr id="6" name="Group 293"/>
          <p:cNvGrpSpPr>
            <a:grpSpLocks/>
          </p:cNvGrpSpPr>
          <p:nvPr/>
        </p:nvGrpSpPr>
        <p:grpSpPr bwMode="auto">
          <a:xfrm>
            <a:off x="6156176" y="188640"/>
            <a:ext cx="2664296" cy="1080120"/>
            <a:chOff x="0" y="0"/>
            <a:chExt cx="193" cy="125"/>
          </a:xfrm>
        </p:grpSpPr>
        <p:pic>
          <p:nvPicPr>
            <p:cNvPr id="7" name="Picture 294" descr="image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0"/>
              <a:ext cx="89" cy="6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8" name="AutoShape 295"/>
            <p:cNvSpPr>
              <a:spLocks/>
            </p:cNvSpPr>
            <p:nvPr/>
          </p:nvSpPr>
          <p:spPr bwMode="auto">
            <a:xfrm>
              <a:off x="0" y="73"/>
              <a:ext cx="193" cy="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9FDCD-1541-4B1A-90F6-C90568B1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4617B"/>
                </a:solidFill>
              </a:rPr>
              <a:t>What is SCHOLAR?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866FD8-01BA-4520-BAE2-674954AC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Take part in live homework sessions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View recordings of previous homework sessions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Monitor their progress with the reporting system.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Use SCHOLAR to help catch upon  missed class work (e.g. through illness)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defTabSz="914400"/>
            <a:r>
              <a:rPr lang="en-US" sz="3600" dirty="0">
                <a:solidFill>
                  <a:srgbClr val="04617B"/>
                </a:solidFill>
              </a:rPr>
              <a:t>SUBJECTS</a:t>
            </a:r>
            <a:endParaRPr lang="en-US" dirty="0"/>
          </a:p>
        </p:txBody>
      </p:sp>
      <p:grpSp>
        <p:nvGrpSpPr>
          <p:cNvPr id="11557" name="Group 293"/>
          <p:cNvGrpSpPr>
            <a:grpSpLocks/>
          </p:cNvGrpSpPr>
          <p:nvPr/>
        </p:nvGrpSpPr>
        <p:grpSpPr bwMode="auto">
          <a:xfrm>
            <a:off x="6156176" y="188640"/>
            <a:ext cx="2664296" cy="1080120"/>
            <a:chOff x="0" y="0"/>
            <a:chExt cx="193" cy="125"/>
          </a:xfrm>
        </p:grpSpPr>
        <p:pic>
          <p:nvPicPr>
            <p:cNvPr id="11558" name="Picture 294" descr="image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0"/>
              <a:ext cx="89" cy="6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11559" name="AutoShape 295"/>
            <p:cNvSpPr>
              <a:spLocks/>
            </p:cNvSpPr>
            <p:nvPr/>
          </p:nvSpPr>
          <p:spPr bwMode="auto">
            <a:xfrm>
              <a:off x="0" y="73"/>
              <a:ext cx="193" cy="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endParaRPr lang="en-US" dirty="0"/>
            </a:p>
          </p:txBody>
        </p:sp>
      </p:grpSp>
      <p:sp>
        <p:nvSpPr>
          <p:cNvPr id="297" name="TextBox 296"/>
          <p:cNvSpPr txBox="1"/>
          <p:nvPr/>
        </p:nvSpPr>
        <p:spPr>
          <a:xfrm>
            <a:off x="4860032" y="1484784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Biology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298" name="TextBox 297"/>
          <p:cNvSpPr txBox="1"/>
          <p:nvPr/>
        </p:nvSpPr>
        <p:spPr>
          <a:xfrm>
            <a:off x="6300192" y="134076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Chemistry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299" name="TextBox 298"/>
          <p:cNvSpPr txBox="1"/>
          <p:nvPr/>
        </p:nvSpPr>
        <p:spPr>
          <a:xfrm>
            <a:off x="6012160" y="3558207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Computing</a:t>
            </a:r>
            <a:r>
              <a:rPr lang="en-US" b="1" i="1" dirty="0">
                <a:solidFill>
                  <a:srgbClr val="0F6FC6"/>
                </a:solidFill>
              </a:rPr>
              <a:t> Science</a:t>
            </a:r>
            <a:endParaRPr lang="en-US" sz="48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0" name="TextBox 299"/>
          <p:cNvSpPr txBox="1"/>
          <p:nvPr/>
        </p:nvSpPr>
        <p:spPr>
          <a:xfrm>
            <a:off x="7956376" y="2420888"/>
            <a:ext cx="9361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Human</a:t>
            </a:r>
            <a:r>
              <a:rPr lang="en-US" b="1" i="1" dirty="0">
                <a:solidFill>
                  <a:srgbClr val="0F6FC6"/>
                </a:solidFill>
              </a:rPr>
              <a:t> Biology</a:t>
            </a:r>
            <a:endParaRPr lang="en-US" sz="48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2" name="TextBox 301"/>
          <p:cNvSpPr txBox="1"/>
          <p:nvPr/>
        </p:nvSpPr>
        <p:spPr>
          <a:xfrm>
            <a:off x="4860032" y="2564904"/>
            <a:ext cx="720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 err="1">
                <a:solidFill>
                  <a:srgbClr val="0F6FC6"/>
                </a:solidFill>
              </a:rPr>
              <a:t>Maths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3" name="TextBox 302"/>
          <p:cNvSpPr txBox="1"/>
          <p:nvPr/>
        </p:nvSpPr>
        <p:spPr>
          <a:xfrm>
            <a:off x="7956376" y="1412776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Physics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4" name="TextBox 303"/>
          <p:cNvSpPr txBox="1"/>
          <p:nvPr/>
        </p:nvSpPr>
        <p:spPr>
          <a:xfrm>
            <a:off x="3563888" y="3789040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Accounting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5" name="TextBox 304"/>
          <p:cNvSpPr txBox="1"/>
          <p:nvPr/>
        </p:nvSpPr>
        <p:spPr>
          <a:xfrm>
            <a:off x="5436095" y="5445224"/>
            <a:ext cx="138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F6FC6"/>
                </a:solidFill>
              </a:rPr>
              <a:t>Art &amp; Design (Textiles)</a:t>
            </a:r>
            <a:endParaRPr lang="en-GB" sz="1400" dirty="0"/>
          </a:p>
        </p:txBody>
      </p:sp>
      <p:sp>
        <p:nvSpPr>
          <p:cNvPr id="306" name="TextBox 305"/>
          <p:cNvSpPr txBox="1"/>
          <p:nvPr/>
        </p:nvSpPr>
        <p:spPr>
          <a:xfrm>
            <a:off x="1979712" y="479715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Business Management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sz="1400" dirty="0"/>
          </a:p>
        </p:txBody>
      </p:sp>
      <p:sp>
        <p:nvSpPr>
          <p:cNvPr id="307" name="TextBox 306"/>
          <p:cNvSpPr txBox="1"/>
          <p:nvPr/>
        </p:nvSpPr>
        <p:spPr>
          <a:xfrm>
            <a:off x="5364088" y="4509120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Economics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8" name="TextBox 307"/>
          <p:cNvSpPr txBox="1"/>
          <p:nvPr/>
        </p:nvSpPr>
        <p:spPr>
          <a:xfrm>
            <a:off x="3668082" y="6125086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Psychology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09" name="TextBox 308"/>
          <p:cNvSpPr txBox="1"/>
          <p:nvPr/>
        </p:nvSpPr>
        <p:spPr>
          <a:xfrm>
            <a:off x="755577" y="342900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F6FC6"/>
                </a:solidFill>
              </a:rPr>
              <a:t>ESOL (English for speakers of other languages</a:t>
            </a:r>
            <a:endParaRPr lang="en-GB" sz="1400" dirty="0"/>
          </a:p>
        </p:txBody>
      </p:sp>
      <p:sp>
        <p:nvSpPr>
          <p:cNvPr id="310" name="TextBox 309"/>
          <p:cNvSpPr txBox="1"/>
          <p:nvPr/>
        </p:nvSpPr>
        <p:spPr>
          <a:xfrm>
            <a:off x="2931049" y="2634698"/>
            <a:ext cx="9272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French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11" name="TextBox 310"/>
          <p:cNvSpPr txBox="1"/>
          <p:nvPr/>
        </p:nvSpPr>
        <p:spPr>
          <a:xfrm>
            <a:off x="1691680" y="1124744"/>
            <a:ext cx="720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Gaelic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12" name="TextBox 311"/>
          <p:cNvSpPr txBox="1"/>
          <p:nvPr/>
        </p:nvSpPr>
        <p:spPr>
          <a:xfrm>
            <a:off x="2843808" y="155555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German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13" name="TextBox 312"/>
          <p:cNvSpPr txBox="1"/>
          <p:nvPr/>
        </p:nvSpPr>
        <p:spPr>
          <a:xfrm>
            <a:off x="251520" y="2636912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Mandarin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sp>
        <p:nvSpPr>
          <p:cNvPr id="314" name="TextBox 313"/>
          <p:cNvSpPr txBox="1"/>
          <p:nvPr/>
        </p:nvSpPr>
        <p:spPr>
          <a:xfrm>
            <a:off x="251520" y="170080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Spanish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  <p:pic>
        <p:nvPicPr>
          <p:cNvPr id="11561" name="Picture 297" descr="C:\Users\charles\AppData\Local\Microsoft\Windows\Temporary Internet Files\Content.IE5\N6B8PNOA\MP900182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148" y="1952080"/>
            <a:ext cx="1936275" cy="1297304"/>
          </a:xfrm>
          <a:prstGeom prst="rect">
            <a:avLst/>
          </a:prstGeom>
          <a:noFill/>
        </p:spPr>
      </p:pic>
      <p:pic>
        <p:nvPicPr>
          <p:cNvPr id="11562" name="Picture 298" descr="C:\Users\charles\AppData\Local\Microsoft\Windows\Temporary Internet Files\Content.IE5\XZWNT1P4\MC9000533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628800"/>
            <a:ext cx="1446581" cy="1761134"/>
          </a:xfrm>
          <a:prstGeom prst="rect">
            <a:avLst/>
          </a:prstGeom>
          <a:noFill/>
        </p:spPr>
      </p:pic>
      <p:pic>
        <p:nvPicPr>
          <p:cNvPr id="11563" name="Picture 299" descr="C:\Users\charles\AppData\Local\Microsoft\Windows\Temporary Internet Files\Content.IE5\V300CS15\MC90043958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93097"/>
            <a:ext cx="2232248" cy="1944688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1562FBB-B266-421D-A146-3E4B1F62EB72}"/>
              </a:ext>
            </a:extLst>
          </p:cNvPr>
          <p:cNvSpPr txBox="1"/>
          <p:nvPr/>
        </p:nvSpPr>
        <p:spPr>
          <a:xfrm>
            <a:off x="2955030" y="2095127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>
                <a:solidFill>
                  <a:srgbClr val="0F6FC6"/>
                </a:solidFill>
              </a:rPr>
              <a:t>English</a:t>
            </a:r>
            <a:endParaRPr lang="en-US" sz="1400" dirty="0">
              <a:solidFill>
                <a:srgbClr val="04617B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build="allAtOnce"/>
      <p:bldP spid="298" grpId="0" build="allAtOnce"/>
      <p:bldP spid="299" grpId="0" build="allAtOnce"/>
      <p:bldP spid="300" grpId="0" build="allAtOnce"/>
      <p:bldP spid="302" grpId="0" build="allAtOnce"/>
      <p:bldP spid="303" grpId="0" build="allAtOnce"/>
      <p:bldP spid="304" grpId="0" build="allAtOnce"/>
      <p:bldP spid="305" grpId="0"/>
      <p:bldP spid="306" grpId="0"/>
      <p:bldP spid="307" grpId="0" build="allAtOnce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32656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4D86"/>
                </a:solidFill>
                <a:latin typeface="+mj-lt"/>
              </a:rPr>
              <a:t>Accessing SCHOLAR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02F0CA-F10A-4432-962D-CEDAA580E23C}"/>
              </a:ext>
            </a:extLst>
          </p:cNvPr>
          <p:cNvSpPr/>
          <p:nvPr/>
        </p:nvSpPr>
        <p:spPr>
          <a:xfrm>
            <a:off x="467544" y="1628800"/>
            <a:ext cx="8424936" cy="457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4617B"/>
                </a:solidFill>
                <a:latin typeface="+mn-lt"/>
                <a:ea typeface="+mn-ea"/>
                <a:cs typeface="+mn-cs"/>
              </a:rPr>
              <a:t>All students registered to sit any SCHOLAR course will have their own logon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solidFill>
                <a:srgbClr val="04617B"/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4617B"/>
                </a:solidFill>
                <a:latin typeface="+mn-lt"/>
                <a:ea typeface="+mn-ea"/>
                <a:cs typeface="+mn-cs"/>
              </a:rPr>
              <a:t>Parents also have a logon: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solidFill>
                  <a:srgbClr val="04617B"/>
                </a:solidFill>
                <a:latin typeface="+mn-lt"/>
                <a:ea typeface="+mn-ea"/>
                <a:cs typeface="+mn-cs"/>
              </a:rPr>
              <a:t>	Username: schparents2018 	Password: week73city</a:t>
            </a:r>
          </a:p>
        </p:txBody>
      </p:sp>
    </p:spTree>
    <p:extLst>
      <p:ext uri="{BB962C8B-B14F-4D97-AF65-F5344CB8AC3E}">
        <p14:creationId xmlns:p14="http://schemas.microsoft.com/office/powerpoint/2010/main" val="409132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8913" indent="-188913" defTabSz="914400">
              <a:lnSpc>
                <a:spcPct val="9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04617B"/>
                </a:solidFill>
              </a:rPr>
              <a:t>Live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39"/>
            <a:ext cx="8229600" cy="7599925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4" name="Group 293"/>
          <p:cNvGrpSpPr>
            <a:grpSpLocks/>
          </p:cNvGrpSpPr>
          <p:nvPr/>
        </p:nvGrpSpPr>
        <p:grpSpPr bwMode="auto">
          <a:xfrm>
            <a:off x="6156176" y="188640"/>
            <a:ext cx="2664296" cy="1080120"/>
            <a:chOff x="0" y="0"/>
            <a:chExt cx="193" cy="125"/>
          </a:xfrm>
        </p:grpSpPr>
        <p:pic>
          <p:nvPicPr>
            <p:cNvPr id="5" name="Picture 294" descr="image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0"/>
              <a:ext cx="89" cy="6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6" name="AutoShape 295"/>
            <p:cNvSpPr>
              <a:spLocks/>
            </p:cNvSpPr>
            <p:nvPr/>
          </p:nvSpPr>
          <p:spPr bwMode="auto">
            <a:xfrm>
              <a:off x="0" y="73"/>
              <a:ext cx="193" cy="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9F31F3-66CC-4BE6-9202-1CBF54808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r="31934" b="33083"/>
          <a:stretch/>
        </p:blipFill>
        <p:spPr>
          <a:xfrm>
            <a:off x="31227" y="1203848"/>
            <a:ext cx="9023075" cy="5177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86800" cy="1354137"/>
          </a:xfrm>
        </p:spPr>
        <p:txBody>
          <a:bodyPr/>
          <a:lstStyle/>
          <a:p>
            <a:r>
              <a:rPr lang="en-US" sz="3600" dirty="0">
                <a:solidFill>
                  <a:srgbClr val="04617B"/>
                </a:solidFill>
              </a:rPr>
              <a:t>SCHOLAR on the 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4726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Students can access SCHOLAR anywhere there is an internet connection.</a:t>
            </a:r>
            <a:br>
              <a:rPr lang="en-GB" sz="3200" dirty="0"/>
            </a:b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To make full use of SCHOLAR on phones or tablets, download the free Puffin Academy web browser from the Android Play or Apple App store. </a:t>
            </a:r>
          </a:p>
        </p:txBody>
      </p:sp>
      <p:grpSp>
        <p:nvGrpSpPr>
          <p:cNvPr id="4" name="Group 293"/>
          <p:cNvGrpSpPr>
            <a:grpSpLocks/>
          </p:cNvGrpSpPr>
          <p:nvPr/>
        </p:nvGrpSpPr>
        <p:grpSpPr bwMode="auto">
          <a:xfrm>
            <a:off x="6156176" y="188640"/>
            <a:ext cx="2664296" cy="1080120"/>
            <a:chOff x="0" y="0"/>
            <a:chExt cx="193" cy="125"/>
          </a:xfrm>
        </p:grpSpPr>
        <p:pic>
          <p:nvPicPr>
            <p:cNvPr id="5" name="Picture 294" descr="image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0"/>
              <a:ext cx="89" cy="6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6" name="AutoShape 295"/>
            <p:cNvSpPr>
              <a:spLocks/>
            </p:cNvSpPr>
            <p:nvPr/>
          </p:nvSpPr>
          <p:spPr bwMode="auto">
            <a:xfrm>
              <a:off x="0" y="73"/>
              <a:ext cx="193" cy="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/>
            <a:lstStyle/>
            <a:p>
              <a:pPr defTabSz="914400"/>
              <a:endParaRPr lang="en-US" dirty="0"/>
            </a:p>
          </p:txBody>
        </p:sp>
      </p:grpSp>
      <p:pic>
        <p:nvPicPr>
          <p:cNvPr id="13" name="Picture 12" descr="http://www.flashbrowser.com/PuffinAcademy/images/logo.jpg">
            <a:extLst>
              <a:ext uri="{FF2B5EF4-FFF2-40B4-BE49-F238E27FC236}">
                <a16:creationId xmlns="" xmlns:a16="http://schemas.microsoft.com/office/drawing/2014/main" id="{8FC3A49D-E295-46C3-BCCB-639BA027B9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95" y="5229200"/>
            <a:ext cx="3835821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F6FC6"/>
          </a:solidFill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ACB4B4"/>
      </a:accent3>
      <a:accent4>
        <a:srgbClr val="492625"/>
      </a:accent4>
      <a:accent5>
        <a:srgbClr val="AABBDF"/>
      </a:accent5>
      <a:accent6>
        <a:srgbClr val="008EC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128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Helvetica</vt:lpstr>
      <vt:lpstr>Noteworthy Bold</vt:lpstr>
      <vt:lpstr>Office Theme</vt:lpstr>
      <vt:lpstr>Office Theme</vt:lpstr>
      <vt:lpstr>Office Theme</vt:lpstr>
      <vt:lpstr>Office Theme</vt:lpstr>
      <vt:lpstr>Study Skills   St Maurice’s High School</vt:lpstr>
      <vt:lpstr>What is SCHOLAR? </vt:lpstr>
      <vt:lpstr>What is SCHOLAR?</vt:lpstr>
      <vt:lpstr>SUBJECTS</vt:lpstr>
      <vt:lpstr>PowerPoint Presentation</vt:lpstr>
      <vt:lpstr>Live Sessions</vt:lpstr>
      <vt:lpstr>SCHOLAR on the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 PRESENTATION RENFREWSHIRE SCHOOL CONTACTS 10 SEPTEMBER 2013</dc:title>
  <dc:creator>charles</dc:creator>
  <cp:lastModifiedBy>Angeline J Boslem</cp:lastModifiedBy>
  <cp:revision>91</cp:revision>
  <dcterms:modified xsi:type="dcterms:W3CDTF">2017-10-10T17:26:55Z</dcterms:modified>
</cp:coreProperties>
</file>