
<file path=[Content_Types].xml><?xml version="1.0" encoding="utf-8"?>
<Types xmlns="http://schemas.openxmlformats.org/package/2006/content-types">
  <Default Extension="emf" ContentType="image/x-em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62" r:id="rId5"/>
  </p:sldMasterIdLst>
  <p:notesMasterIdLst>
    <p:notesMasterId r:id="rId23"/>
  </p:notesMasterIdLst>
  <p:sldIdLst>
    <p:sldId id="278" r:id="rId6"/>
    <p:sldId id="279" r:id="rId7"/>
    <p:sldId id="294" r:id="rId8"/>
    <p:sldId id="295" r:id="rId9"/>
    <p:sldId id="311" r:id="rId10"/>
    <p:sldId id="312" r:id="rId11"/>
    <p:sldId id="280" r:id="rId12"/>
    <p:sldId id="281" r:id="rId13"/>
    <p:sldId id="282" r:id="rId14"/>
    <p:sldId id="302" r:id="rId15"/>
    <p:sldId id="283" r:id="rId16"/>
    <p:sldId id="297" r:id="rId17"/>
    <p:sldId id="309" r:id="rId18"/>
    <p:sldId id="286" r:id="rId19"/>
    <p:sldId id="287" r:id="rId20"/>
    <p:sldId id="305" r:id="rId21"/>
    <p:sldId id="306"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3E3EEF-AA41-4FAD-AF67-2E137C52EA39}" type="datetimeFigureOut">
              <a:rPr lang="en-GB" smtClean="0"/>
              <a:t>09/03/2022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E143A8-5D9C-42B1-8AB3-7826ADC91565}" type="slidenum">
              <a:rPr lang="en-GB" smtClean="0"/>
              <a:t>‹#›</a:t>
            </a:fld>
            <a:endParaRPr lang="en-GB"/>
          </a:p>
        </p:txBody>
      </p:sp>
    </p:spTree>
    <p:extLst>
      <p:ext uri="{BB962C8B-B14F-4D97-AF65-F5344CB8AC3E}">
        <p14:creationId xmlns:p14="http://schemas.microsoft.com/office/powerpoint/2010/main" val="1301557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latin typeface="Arial" panose="020B0604020202020204" pitchFamily="34" charset="0"/>
                <a:cs typeface="Arial" panose="020B0604020202020204" pitchFamily="34" charset="0"/>
              </a:rPr>
              <a:t>In this part of the course we are going to be looking at stress again and how we can manage it; explore the signs that tell us when we should be worrying about our child or young person, and learning about ways we can look after and improve mental health and wellbeing for ourselves and others.</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0B64-5BB7-4601-B832-CF6E42972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0419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a:t>EJ When adults nurture themselves by having their own needs met, they are more able to meet the needs of their children. The four suggestions stated in the next few slides also apply to nurturing yourself; recognize and name your feelings, stick to a schedule, give and receive gentle touch and protect yourself from things that could harm you.</a:t>
            </a:r>
          </a:p>
          <a:p>
            <a:r>
              <a:rPr lang="en-GB"/>
              <a:t>Nurturing does not come naturally to all adults and nurturing practices </a:t>
            </a:r>
            <a:r>
              <a:rPr lang="en-GB" i="1"/>
              <a:t>can</a:t>
            </a:r>
            <a:r>
              <a:rPr lang="en-GB"/>
              <a:t> be learned.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0B64-5BB7-4601-B832-CF6E42972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60602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EJ - Daily Wellbeing Toolkit</a:t>
            </a:r>
            <a:endParaRPr lang="en-GB" altLang="en-US" b="1"/>
          </a:p>
          <a:p>
            <a:r>
              <a:rPr lang="en-GB" altLang="en-US"/>
              <a:t>In the same way that we look after our physical health every day, we should also look after our mental health and wellbeing every day. </a:t>
            </a:r>
          </a:p>
          <a:p>
            <a:r>
              <a:rPr lang="en-GB" altLang="en-US"/>
              <a:t>Little and often is best...small daily mood boosters help more than big life changes. Try to think about some of the things you like to do to boost your mental health and wellbeing. This can be any activity where you are spending time doing what makes </a:t>
            </a:r>
            <a:r>
              <a:rPr lang="en-GB" altLang="en-US" b="1"/>
              <a:t>you happy and that you enjoy. This could be a hobby or just a catch up with someone on the phone .</a:t>
            </a:r>
          </a:p>
          <a:p>
            <a:endParaRPr lang="en-GB" altLang="en-US" b="1"/>
          </a:p>
          <a:p>
            <a:r>
              <a:rPr lang="en-GB" altLang="en-US"/>
              <a:t>Think about the previous slide as a starting point and build on these with more little things that you enjoy regularly.</a:t>
            </a:r>
          </a:p>
          <a:p>
            <a:r>
              <a:rPr lang="en-GB" altLang="en-US"/>
              <a:t>Michelle will go on to describe some stress busting tips.</a:t>
            </a:r>
            <a:endParaRPr lang="en-GB" altLang="en-US">
              <a:cs typeface="Calibri"/>
            </a:endParaRP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0B64-5BB7-4601-B832-CF6E42972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84748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4DDDB72D-4680-4ACF-9719-1E87C26B913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9939" name="Notes Placeholder 2">
            <a:extLst>
              <a:ext uri="{FF2B5EF4-FFF2-40B4-BE49-F238E27FC236}">
                <a16:creationId xmlns:a16="http://schemas.microsoft.com/office/drawing/2014/main" id="{6EF09574-53F2-4F66-BC24-7C40F79B4A6A}"/>
              </a:ext>
            </a:extLst>
          </p:cNvPr>
          <p:cNvSpPr>
            <a:spLocks noGrp="1"/>
          </p:cNvSpPr>
          <p:nvPr>
            <p:ph type="body" idx="1"/>
          </p:nvPr>
        </p:nvSpPr>
        <p:spPr bwMode="auto"/>
        <p:txBody>
          <a:bodyPr wrap="square" numCol="1" anchor="t" anchorCtr="0" compatLnSpc="1">
            <a:prstTxWarp prst="textNoShape">
              <a:avLst/>
            </a:prstTxWarp>
          </a:bodyPr>
          <a:lstStyle/>
          <a:p>
            <a:pPr>
              <a:defRPr/>
            </a:pPr>
            <a:r>
              <a:rPr lang="en-GB" altLang="en-US" dirty="0"/>
              <a:t>MF - There is lots of evidence to show that practicing positivity and gratitude for the little things that give us pleasure every day can greatly improve overall wellbeing.</a:t>
            </a:r>
          </a:p>
          <a:p>
            <a:pPr>
              <a:defRPr/>
            </a:pPr>
            <a:endParaRPr lang="en-GB" altLang="en-US" dirty="0"/>
          </a:p>
          <a:p>
            <a:pPr>
              <a:defRPr/>
            </a:pPr>
            <a:r>
              <a:rPr lang="en-GB" altLang="en-US" u="sng" dirty="0"/>
              <a:t>Three Good Things </a:t>
            </a:r>
            <a:r>
              <a:rPr lang="en-GB" altLang="en-US" dirty="0"/>
              <a:t>- Although big exciting events like holidays are good to look forward to, evidence shows we can actually really benefit from the little pleasures in life such as appreciating family time, walks on the beach, music and hobbies etc and living in the moment.</a:t>
            </a:r>
            <a:endParaRPr lang="en-GB" altLang="en-US" dirty="0">
              <a:cs typeface="Calibri"/>
            </a:endParaRPr>
          </a:p>
          <a:p>
            <a:pPr marL="228600" indent="-228600">
              <a:defRPr/>
            </a:pPr>
            <a:r>
              <a:rPr lang="en-GB" dirty="0"/>
              <a:t>      Consider whether you are likely to focus on the positive or the negative aspects of life.  </a:t>
            </a:r>
            <a:endParaRPr lang="en-GB" dirty="0">
              <a:cs typeface="Calibri"/>
            </a:endParaRPr>
          </a:p>
          <a:p>
            <a:pPr>
              <a:defRPr/>
            </a:pPr>
            <a:endParaRPr lang="en-GB" altLang="en-US" dirty="0">
              <a:cs typeface="Calibri"/>
            </a:endParaRPr>
          </a:p>
        </p:txBody>
      </p:sp>
      <p:sp>
        <p:nvSpPr>
          <p:cNvPr id="36868" name="Slide Number Placeholder 3">
            <a:extLst>
              <a:ext uri="{FF2B5EF4-FFF2-40B4-BE49-F238E27FC236}">
                <a16:creationId xmlns:a16="http://schemas.microsoft.com/office/drawing/2014/main" id="{5F49FC99-02A1-480F-9FD3-60536E57D03E}"/>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8B9986A-F0BB-4EC5-A8F6-F01373B56270}" type="slidenum">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MF</a:t>
            </a:r>
          </a:p>
          <a:p>
            <a:r>
              <a:rPr lang="en-GB" u="sng" dirty="0"/>
              <a:t>Problem solving exercise </a:t>
            </a:r>
            <a:r>
              <a:rPr lang="en-GB" dirty="0"/>
              <a:t>- When we are very stressed, sometimes it is hard to see a way forward (remember cognitive function from shaky person exercise). Try listing the things that make you stressed and write down steps that will help you avoid feeling like this in the future. Schedule time for the steps you will take and chart your progress.</a:t>
            </a:r>
            <a:endParaRPr lang="en-US" dirty="0"/>
          </a:p>
          <a:p>
            <a:r>
              <a:rPr lang="en-GB" dirty="0">
                <a:cs typeface="Calibri"/>
              </a:rPr>
              <a:t>Remember that change doesn't happen overnight – you must be patient and persevere!</a:t>
            </a:r>
          </a:p>
          <a:p>
            <a:endParaRPr lang="en-GB"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0B64-5BB7-4601-B832-CF6E42972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1337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GB" sz="1200" b="0" i="0" u="none" strike="noStrike" kern="1200" cap="none" spc="0" normalizeH="0" baseline="0" noProof="0">
                <a:ln>
                  <a:noFill/>
                </a:ln>
                <a:solidFill>
                  <a:prstClr val="black"/>
                </a:solidFill>
                <a:effectLst/>
                <a:uLnTx/>
                <a:uFillTx/>
                <a:latin typeface="+mn-lt"/>
                <a:ea typeface="+mn-ea"/>
                <a:cs typeface="+mn-cs"/>
              </a:rPr>
              <a:t>EJ Thank you for taking the time to participate in this Parental Learning resource, your feedback and thoughts about learning are important to us. We would appreciate it if </a:t>
            </a:r>
          </a:p>
          <a:p>
            <a:r>
              <a:rPr lang="en-GB"/>
              <a:t>You could complete the survey It should only take 2 minutes to complete Many Thanks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0B64-5BB7-4601-B832-CF6E42972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952069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EJ Should you wish to take part in a virtual catch up session where you will have the opportunity to ask staff questions then please contact Eilidh or Michelle. We hope to have some guest speakers at these sessions.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0B64-5BB7-4601-B832-CF6E42972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42022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EJ Please see additional links. </a:t>
            </a:r>
          </a:p>
          <a:p>
            <a:r>
              <a:rPr lang="en-GB" b="0" i="0" dirty="0">
                <a:solidFill>
                  <a:srgbClr val="222222"/>
                </a:solidFill>
                <a:effectLst/>
                <a:latin typeface="merriweather"/>
              </a:rPr>
              <a:t>Parent Network Scotland have developed a new course The Wellbeing Toolkit it is  intended to help all parents/carers whatever the age of the children, culture, background or beliefs about parenting to try new tools to promote health and wellbeing. The link to further information is available on the slide </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0B64-5BB7-4601-B832-CF6E42972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3288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TBC when consultation finalised.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0B64-5BB7-4601-B832-CF6E42972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582332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a:t>EJ Just to recap Stress is something we all experience, it can be a motivator to get jobs done but it can also cause detrimental effects on both out physical and mental health We discussed Everyday and major stressors in children’s lives.</a:t>
            </a:r>
            <a:r>
              <a:rPr kumimoji="0" lang="en-GB" sz="1200" b="0" i="0" u="none" strike="noStrike" kern="1200" cap="none" spc="0" normalizeH="0" baseline="0" noProof="0">
                <a:ln>
                  <a:noFill/>
                </a:ln>
                <a:solidFill>
                  <a:prstClr val="black"/>
                </a:solidFill>
                <a:effectLst/>
                <a:uLnTx/>
                <a:uFillTx/>
                <a:latin typeface="+mn-lt"/>
                <a:ea typeface="+mn-ea"/>
                <a:cs typeface="+mn-cs"/>
              </a:rPr>
              <a:t>Everyday Stressors are typical situations and challenges that most children and young people face as they develop. They include changes in routine, friendship issues, changing school or when moving into a new session. Whether these everyday events are stressful or not will depend in part on the child’s coping skills and their home and school environment.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Major stressors on the other hand are significant events like family trauma, bereavement, divorce, parental job loss and it </a:t>
            </a:r>
            <a:r>
              <a:rPr kumimoji="0" lang="en-GB" sz="1200" b="0" i="0" u="none" strike="noStrike" kern="1200" cap="none" spc="0" normalizeH="0" baseline="0" noProof="0" err="1">
                <a:ln>
                  <a:noFill/>
                </a:ln>
                <a:solidFill>
                  <a:prstClr val="black"/>
                </a:solidFill>
                <a:effectLst/>
                <a:uLnTx/>
                <a:uFillTx/>
                <a:latin typeface="+mn-lt"/>
                <a:ea typeface="+mn-ea"/>
                <a:cs typeface="+mn-cs"/>
              </a:rPr>
              <a:t>amy</a:t>
            </a:r>
            <a:r>
              <a:rPr kumimoji="0" lang="en-GB" sz="1200" b="0" i="0" u="none" strike="noStrike" kern="1200" cap="none" spc="0" normalizeH="0" baseline="0" noProof="0">
                <a:ln>
                  <a:noFill/>
                </a:ln>
                <a:solidFill>
                  <a:prstClr val="black"/>
                </a:solidFill>
                <a:effectLst/>
                <a:uLnTx/>
                <a:uFillTx/>
                <a:latin typeface="+mn-lt"/>
                <a:ea typeface="+mn-ea"/>
                <a:cs typeface="+mn-cs"/>
              </a:rPr>
              <a:t> be that children and young people will require support to manage these.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Everyday Stressors are to be expected and children ad young people should be able find personal solutions.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0B64-5BB7-4601-B832-CF6E42972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46006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24F64521-E517-4446-8EB5-27330BCFE6DE}"/>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1" name="Notes Placeholder 2">
            <a:extLst>
              <a:ext uri="{FF2B5EF4-FFF2-40B4-BE49-F238E27FC236}">
                <a16:creationId xmlns:a16="http://schemas.microsoft.com/office/drawing/2014/main" id="{A574AB65-4F0A-404B-9C66-03AC87B51811}"/>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GB" altLang="en-US"/>
              <a:t>EJ – On the next slide you will see a shaky person diagram, you can either draw this on a piece of paper or print out the slide. Think about the effects of stress, they can be divided into 4 main categories Physical, Emotional, Cognitive and behavioural. If you have someone you can discuss these effects with then please do.</a:t>
            </a:r>
          </a:p>
          <a:p>
            <a:pPr eaLnBrk="1" hangingPunct="1"/>
            <a:r>
              <a:rPr lang="en-GB" altLang="en-US"/>
              <a:t>Activity – Shaky person (15 minutes)</a:t>
            </a:r>
          </a:p>
          <a:p>
            <a:pPr eaLnBrk="1" hangingPunct="1"/>
            <a:r>
              <a:rPr lang="en-GB" altLang="en-US"/>
              <a:t>Ask what causes stress in the environment.  </a:t>
            </a:r>
          </a:p>
          <a:p>
            <a:pPr eaLnBrk="1" hangingPunct="1"/>
            <a:endParaRPr lang="en-GB" altLang="en-US"/>
          </a:p>
          <a:p>
            <a:pPr eaLnBrk="1" hangingPunct="1"/>
            <a:r>
              <a:rPr lang="en-GB" altLang="en-US"/>
              <a:t>Small group – discuss these together</a:t>
            </a:r>
          </a:p>
          <a:p>
            <a:pPr eaLnBrk="1" hangingPunct="1"/>
            <a:r>
              <a:rPr lang="en-GB" altLang="en-US"/>
              <a:t>Larger group – Split into 4 and allocate a category to each group</a:t>
            </a:r>
          </a:p>
          <a:p>
            <a:pPr eaLnBrk="1" hangingPunct="1"/>
            <a:endParaRPr lang="en-GB" altLang="en-US"/>
          </a:p>
          <a:p>
            <a:pPr eaLnBrk="1" hangingPunct="1"/>
            <a:r>
              <a:rPr lang="en-GB" altLang="en-US"/>
              <a:t>Record on Flipchart and discuss. </a:t>
            </a:r>
          </a:p>
          <a:p>
            <a:pPr eaLnBrk="1" hangingPunct="1"/>
            <a:endParaRPr lang="en-GB" altLang="en-US"/>
          </a:p>
          <a:p>
            <a:pPr eaLnBrk="1" hangingPunct="1"/>
            <a:r>
              <a:rPr lang="en-GB" altLang="en-US" b="1"/>
              <a:t>We can look for these changes in ourselves and others to help detect stress early and prevent symptoms worsening</a:t>
            </a:r>
          </a:p>
          <a:p>
            <a:endParaRPr lang="en-GB" altLang="en-US"/>
          </a:p>
        </p:txBody>
      </p:sp>
      <p:sp>
        <p:nvSpPr>
          <p:cNvPr id="27652" name="Slide Number Placeholder 3">
            <a:extLst>
              <a:ext uri="{FF2B5EF4-FFF2-40B4-BE49-F238E27FC236}">
                <a16:creationId xmlns:a16="http://schemas.microsoft.com/office/drawing/2014/main" id="{E041B28D-4B04-41C4-B17F-1B60052BCAB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20942321-67F1-449B-A877-CC3F8DBAB958}" type="slidenum">
              <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EJ You may have discussed or thought of the some of the ideas here.</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Physical effects , sweaty palms, butterflies in your stomach, nausea, racing heart, headache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Emotional and behavioural changes you may notice – increased anxiety, frustrations, fear, anger short tempered, can’t be bothered,, irritability, difficulty sleeping</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Cognitive effects could include struggling to focus, being forgetful, being pessimistic, </a:t>
            </a:r>
          </a:p>
          <a:p>
            <a:pPr marL="0" marR="0" lvl="0" indent="0" algn="l" defTabSz="914400" rtl="0" eaLnBrk="0" fontAlgn="base" latinLnBrk="0" hangingPunct="0">
              <a:lnSpc>
                <a:spcPct val="100000"/>
              </a:lnSpc>
              <a:spcBef>
                <a:spcPct val="30000"/>
              </a:spcBef>
              <a:spcAft>
                <a:spcPct val="0"/>
              </a:spcAft>
              <a:buClrTx/>
              <a:buSzTx/>
              <a:buFontTx/>
              <a:buNone/>
              <a:tabLst/>
              <a:defRPr/>
            </a:pPr>
            <a:r>
              <a:rPr kumimoji="0" lang="en-GB" sz="1200" b="0" i="0" u="none" strike="noStrike" kern="1200" cap="none" spc="0" normalizeH="0" baseline="0" noProof="0">
                <a:ln>
                  <a:noFill/>
                </a:ln>
                <a:solidFill>
                  <a:prstClr val="black"/>
                </a:solidFill>
                <a:effectLst/>
                <a:uLnTx/>
                <a:uFillTx/>
                <a:latin typeface="+mn-lt"/>
                <a:ea typeface="+mn-ea"/>
                <a:cs typeface="+mn-cs"/>
              </a:rPr>
              <a:t>Other behaviours may include drinking or smoking in children we may see mood swings, difficulties focusing, they may be acting out or refusing to get involved with activities they previously enjoyed.</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0B64-5BB7-4601-B832-CF6E42972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276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MF </a:t>
            </a:r>
          </a:p>
          <a:p>
            <a:r>
              <a:rPr lang="en-US" dirty="0">
                <a:cs typeface="Calibri"/>
              </a:rPr>
              <a:t>Read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0B64-5BB7-4601-B832-CF6E42972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3308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Read slide</a:t>
            </a:r>
          </a:p>
          <a:p>
            <a:r>
              <a:rPr lang="en-US">
                <a:cs typeface="Calibri"/>
              </a:rPr>
              <a:t>It could help to treat the last two slides as a checklist. Note the </a:t>
            </a:r>
            <a:r>
              <a:rPr lang="en-US" err="1">
                <a:cs typeface="Calibri"/>
              </a:rPr>
              <a:t>behaviours</a:t>
            </a:r>
            <a:r>
              <a:rPr lang="en-US">
                <a:cs typeface="Calibri"/>
              </a:rPr>
              <a:t> down as it may help you to have a visual that will remind you that there is no need to stress or worry.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0B64-5BB7-4601-B832-CF6E42972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9497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MF</a:t>
            </a:r>
          </a:p>
          <a:p>
            <a:r>
              <a:rPr lang="en-GB">
                <a:cs typeface="Calibri"/>
              </a:rPr>
              <a:t>Read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0B64-5BB7-4601-B832-CF6E42972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3338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MF</a:t>
            </a:r>
          </a:p>
          <a:p>
            <a:r>
              <a:rPr lang="en-GB">
                <a:cs typeface="Calibri"/>
              </a:rPr>
              <a:t>Read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0B64-5BB7-4601-B832-CF6E42972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8176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How do we as parents and carers know we are mentally fit? </a:t>
            </a:r>
          </a:p>
          <a:p>
            <a:r>
              <a:rPr lang="en-GB" dirty="0"/>
              <a:t>We know we are mentally fit if we feel optimistic, if we rise to challenges and can easily work out solutions to problems.</a:t>
            </a:r>
            <a:endParaRPr lang="en-GB" dirty="0">
              <a:cs typeface="Calibri"/>
            </a:endParaRPr>
          </a:p>
          <a:p>
            <a:r>
              <a:rPr lang="en-GB" b="0" i="0" dirty="0">
                <a:solidFill>
                  <a:srgbClr val="231F20"/>
                </a:solidFill>
                <a:effectLst/>
                <a:latin typeface="Proxima Nova"/>
              </a:rPr>
              <a:t>Mental fitness is important </a:t>
            </a:r>
            <a:r>
              <a:rPr lang="en-GB" dirty="0">
                <a:solidFill>
                  <a:srgbClr val="231F20"/>
                </a:solidFill>
                <a:latin typeface="Proxima Nova"/>
              </a:rPr>
              <a:t>in </a:t>
            </a:r>
            <a:r>
              <a:rPr lang="en-GB" b="0" i="0" dirty="0">
                <a:solidFill>
                  <a:srgbClr val="231F20"/>
                </a:solidFill>
                <a:effectLst/>
                <a:latin typeface="Proxima Nova"/>
              </a:rPr>
              <a:t>maintaining your brain and your body healthy, especially as you age. There are many types of mental dexterity exercises, and you don’t need to go to the gym to do them. They include active ones, such as learning a new song or playing a game, as well as restful ones, such as relaxation and visualization exercises. Schedule a mental fitness break into your calendar right next to your workout schedule. </a:t>
            </a:r>
          </a:p>
          <a:p>
            <a:r>
              <a:rPr lang="en-GB" b="0" i="0" dirty="0">
                <a:solidFill>
                  <a:srgbClr val="231F20"/>
                </a:solidFill>
                <a:effectLst/>
                <a:latin typeface="Proxima Nova"/>
              </a:rPr>
              <a:t>Ideas include reading, playing games like crosswords, sudoku and scrabble. Trying out new ideas like having some different foods. Travel is an excellent way to keep mentally fit and have new experiences, think of ways to do this within the current restrictions maybe take a different route next time you walk or drive to the shops</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970B64-5BB7-4601-B832-CF6E42972C9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21933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472CD63-ED49-4B3B-8043-084AE73E1A4D}" type="datetimeFigureOut">
              <a:rPr lang="en-GB" smtClean="0"/>
              <a:t>09/03/2022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2B2AC1-219A-4FF9-910D-173C4A25093D}" type="slidenum">
              <a:rPr lang="en-GB" smtClean="0"/>
              <a:t>‹#›</a:t>
            </a:fld>
            <a:endParaRPr lang="en-GB"/>
          </a:p>
        </p:txBody>
      </p:sp>
    </p:spTree>
    <p:extLst>
      <p:ext uri="{BB962C8B-B14F-4D97-AF65-F5344CB8AC3E}">
        <p14:creationId xmlns:p14="http://schemas.microsoft.com/office/powerpoint/2010/main" val="27934148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7097270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472CD63-ED49-4B3B-8043-084AE73E1A4D}" type="datetimeFigureOut">
              <a:rPr lang="en-GB" smtClean="0"/>
              <a:t>09/03/2022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42B2AC1-219A-4FF9-910D-173C4A25093D}" type="slidenum">
              <a:rPr lang="en-GB" smtClean="0"/>
              <a:t>‹#›</a:t>
            </a:fld>
            <a:endParaRPr lang="en-GB"/>
          </a:p>
        </p:txBody>
      </p:sp>
    </p:spTree>
    <p:extLst>
      <p:ext uri="{BB962C8B-B14F-4D97-AF65-F5344CB8AC3E}">
        <p14:creationId xmlns:p14="http://schemas.microsoft.com/office/powerpoint/2010/main" val="1137701006"/>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72CD63-ED49-4B3B-8043-084AE73E1A4D}" type="datetimeFigureOut">
              <a:rPr lang="en-GB" smtClean="0"/>
              <a:t>09/03/2022</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42B2AC1-219A-4FF9-910D-173C4A25093D}" type="slidenum">
              <a:rPr lang="en-GB" smtClean="0"/>
              <a:t>‹#›</a:t>
            </a:fld>
            <a:endParaRPr lang="en-GB"/>
          </a:p>
        </p:txBody>
      </p:sp>
    </p:spTree>
    <p:extLst>
      <p:ext uri="{BB962C8B-B14F-4D97-AF65-F5344CB8AC3E}">
        <p14:creationId xmlns:p14="http://schemas.microsoft.com/office/powerpoint/2010/main" val="2628118662"/>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318675"/>
            <a:ext cx="12192000" cy="652272"/>
          </a:xfrm>
          <a:prstGeom prst="rect">
            <a:avLst/>
          </a:prstGeom>
        </p:spPr>
      </p:pic>
    </p:spTree>
    <p:extLst>
      <p:ext uri="{BB962C8B-B14F-4D97-AF65-F5344CB8AC3E}">
        <p14:creationId xmlns:p14="http://schemas.microsoft.com/office/powerpoint/2010/main" val="1839196044"/>
      </p:ext>
    </p:extLst>
  </p:cSld>
  <p:clrMap bg1="lt1" tx1="dk1" bg2="lt2" tx2="dk2" accent1="accent1" accent2="accent2" accent3="accent3" accent4="accent4" accent5="accent5" accent6="accent6" hlink="hlink" folHlink="folHlink"/>
  <p:sldLayoutIdLst>
    <p:sldLayoutId id="2147483663" r:id="rId1"/>
    <p:sldLayoutId id="2147483664" r:id="rId2"/>
  </p:sldLayoutIdLst>
  <p:txStyles>
    <p:titleStyle>
      <a:lvl1pPr algn="l" defTabSz="912813" rtl="0" eaLnBrk="1" fontAlgn="base" hangingPunct="1">
        <a:lnSpc>
          <a:spcPct val="90000"/>
        </a:lnSpc>
        <a:spcBef>
          <a:spcPct val="0"/>
        </a:spcBef>
        <a:spcAft>
          <a:spcPct val="0"/>
        </a:spcAft>
        <a:defRPr sz="4400" kern="1200">
          <a:solidFill>
            <a:srgbClr val="0070C0"/>
          </a:solidFill>
          <a:latin typeface="+mj-lt"/>
          <a:ea typeface="+mj-ea"/>
          <a:cs typeface="+mj-cs"/>
        </a:defRPr>
      </a:lvl1pPr>
      <a:lvl2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2pPr>
      <a:lvl3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3pPr>
      <a:lvl4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4pPr>
      <a:lvl5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5pPr>
      <a:lvl6pPr marL="4572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6pPr>
      <a:lvl7pPr marL="9144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7pPr>
      <a:lvl8pPr marL="13716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8pPr>
      <a:lvl9pPr marL="18288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9pPr>
    </p:titleStyle>
    <p:bodyStyle>
      <a:lvl1pPr marL="227013" indent="-227013" algn="l" defTabSz="912813"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jpeg"/><Relationship Id="rId10" Type="http://schemas.openxmlformats.org/officeDocument/2006/relationships/image" Target="../media/image7.jpeg"/><Relationship Id="rId4" Type="http://schemas.openxmlformats.org/officeDocument/2006/relationships/notesSlide" Target="../notesSlides/notesSlide1.xml"/><Relationship Id="rId9" Type="http://schemas.openxmlformats.org/officeDocument/2006/relationships/image" Target="../media/image6.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9.png"/><Relationship Id="rId5" Type="http://schemas.openxmlformats.org/officeDocument/2006/relationships/image" Target="../media/image3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34.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3.png"/><Relationship Id="rId5" Type="http://schemas.openxmlformats.org/officeDocument/2006/relationships/hyperlink" Target="https://forms.office.com/r/nHcrh83bQ0" TargetMode="External"/><Relationship Id="rId4" Type="http://schemas.openxmlformats.org/officeDocument/2006/relationships/notesSlide" Target="../notesSlides/notesSlide14.xml"/><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slideLayout" Target="../slideLayouts/slideLayout2.xml"/><Relationship Id="rId7" Type="http://schemas.openxmlformats.org/officeDocument/2006/relationships/hyperlink" Target="mailto:louiseking@north-ayrshire.gov.uk" TargetMode="Externa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hyperlink" Target="mailto:eilidhjames@north-ayrshire.gov.uk" TargetMode="External"/><Relationship Id="rId5" Type="http://schemas.openxmlformats.org/officeDocument/2006/relationships/image" Target="../media/image36.png"/><Relationship Id="rId10" Type="http://schemas.openxmlformats.org/officeDocument/2006/relationships/image" Target="../media/image9.png"/><Relationship Id="rId4" Type="http://schemas.openxmlformats.org/officeDocument/2006/relationships/notesSlide" Target="../notesSlides/notesSlide15.xml"/><Relationship Id="rId9" Type="http://schemas.openxmlformats.org/officeDocument/2006/relationships/image" Target="../media/image37.pn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hyperlink" Target="https://www.parentnetworkscotland.com/wellbeing-toolkit-2020" TargetMode="Externa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2.emf"/><Relationship Id="rId3" Type="http://schemas.openxmlformats.org/officeDocument/2006/relationships/slideLayout" Target="../slideLayouts/slideLayout3.xml"/><Relationship Id="rId7" Type="http://schemas.openxmlformats.org/officeDocument/2006/relationships/image" Target="../media/image11.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2.xml"/><Relationship Id="rId9" Type="http://schemas.openxmlformats.org/officeDocument/2006/relationships/image" Target="../media/image9.png"/></Relationships>
</file>

<file path=ppt/slides/_rels/slide3.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3.xml"/><Relationship Id="rId9"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9.png"/><Relationship Id="rId5" Type="http://schemas.openxmlformats.org/officeDocument/2006/relationships/image" Target="../media/image19.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9.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3.xml"/><Relationship Id="rId7" Type="http://schemas.openxmlformats.org/officeDocument/2006/relationships/image" Target="../media/image2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4.png"/><Relationship Id="rId5" Type="http://schemas.openxmlformats.org/officeDocument/2006/relationships/image" Target="../media/image10.png"/><Relationship Id="rId4" Type="http://schemas.openxmlformats.org/officeDocument/2006/relationships/notesSlide" Target="../notesSlides/notesSlide7.xml"/><Relationship Id="rId9"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4.emf"/><Relationship Id="rId5" Type="http://schemas.openxmlformats.org/officeDocument/2006/relationships/image" Target="../media/image11.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Parallelogram 16">
            <a:extLst>
              <a:ext uri="{FF2B5EF4-FFF2-40B4-BE49-F238E27FC236}">
                <a16:creationId xmlns:a16="http://schemas.microsoft.com/office/drawing/2014/main" id="{AB8E1244-3EA3-450E-8B39-5743D7772E5E}"/>
              </a:ext>
            </a:extLst>
          </p:cNvPr>
          <p:cNvSpPr/>
          <p:nvPr/>
        </p:nvSpPr>
        <p:spPr>
          <a:xfrm flipH="1">
            <a:off x="9072071" y="317833"/>
            <a:ext cx="2728837" cy="2851201"/>
          </a:xfrm>
          <a:prstGeom prst="parallelogram">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9466C714-DF7A-41FB-80E7-709DB9E56A0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12517" y="-36449"/>
            <a:ext cx="7532540" cy="4773881"/>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6638" y="5851729"/>
            <a:ext cx="3536581" cy="778933"/>
          </a:xfrm>
          <a:prstGeom prst="rect">
            <a:avLst/>
          </a:prstGeom>
        </p:spPr>
      </p:pic>
      <p:pic>
        <p:nvPicPr>
          <p:cNvPr id="13" name="Picture 12">
            <a:extLst>
              <a:ext uri="{FF2B5EF4-FFF2-40B4-BE49-F238E27FC236}">
                <a16:creationId xmlns:a16="http://schemas.microsoft.com/office/drawing/2014/main" id="{02085174-1A40-4B0B-AFB4-A178D6FAF47B}"/>
              </a:ext>
              <a:ext uri="{C183D7F6-B498-43B3-948B-1728B52AA6E4}">
                <adec:decorative xmlns:adec="http://schemas.microsoft.com/office/drawing/2017/decorative" val="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739761" y="4576382"/>
            <a:ext cx="1857251" cy="1441145"/>
          </a:xfrm>
          <a:prstGeom prst="rect">
            <a:avLst/>
          </a:prstGeom>
        </p:spPr>
      </p:pic>
      <p:sp>
        <p:nvSpPr>
          <p:cNvPr id="14" name="Parallelogram 13"/>
          <p:cNvSpPr/>
          <p:nvPr/>
        </p:nvSpPr>
        <p:spPr>
          <a:xfrm flipH="1">
            <a:off x="5822017" y="795183"/>
            <a:ext cx="2917814" cy="2700715"/>
          </a:xfrm>
          <a:prstGeom prst="parallelogram">
            <a:avLst/>
          </a:prstGeom>
          <a:blipFill>
            <a:blip r:embed="rId9"/>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C6B3541-690A-4645-8BA8-DA6830FEF01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34753" y="4496444"/>
            <a:ext cx="1472941" cy="1601022"/>
          </a:xfrm>
          <a:prstGeom prst="rect">
            <a:avLst/>
          </a:prstGeom>
        </p:spPr>
      </p:pic>
      <p:pic>
        <p:nvPicPr>
          <p:cNvPr id="11" name="Picture 10">
            <a:extLst>
              <a:ext uri="{FF2B5EF4-FFF2-40B4-BE49-F238E27FC236}">
                <a16:creationId xmlns:a16="http://schemas.microsoft.com/office/drawing/2014/main" id="{BE422117-A3D1-4DA9-8132-6C45218D44B5}"/>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405916" y="2971526"/>
            <a:ext cx="2728837" cy="2415166"/>
          </a:xfrm>
          <a:prstGeom prst="rect">
            <a:avLst/>
          </a:prstGeom>
          <a:noFill/>
          <a:ln>
            <a:noFill/>
          </a:ln>
        </p:spPr>
      </p:pic>
      <p:sp>
        <p:nvSpPr>
          <p:cNvPr id="2" name="TextBox 1">
            <a:extLst>
              <a:ext uri="{FF2B5EF4-FFF2-40B4-BE49-F238E27FC236}">
                <a16:creationId xmlns:a16="http://schemas.microsoft.com/office/drawing/2014/main" id="{8EB42773-FDA5-455E-AEB0-B83DB542B5D4}"/>
              </a:ext>
            </a:extLst>
          </p:cNvPr>
          <p:cNvSpPr txBox="1"/>
          <p:nvPr/>
        </p:nvSpPr>
        <p:spPr>
          <a:xfrm>
            <a:off x="1088958" y="364382"/>
            <a:ext cx="3886200"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FFFF"/>
                </a:solidFill>
                <a:effectLst/>
                <a:uLnTx/>
                <a:uFillTx/>
                <a:latin typeface="Arial"/>
                <a:ea typeface="+mn-ea"/>
                <a:cs typeface="+mn-cs"/>
              </a:rPr>
              <a:t>Supporting the Mental Health and Wellbeing of Children and </a:t>
            </a:r>
            <a:endParaRPr kumimoji="0" lang="en-US" sz="28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a:ln>
                  <a:noFill/>
                </a:ln>
                <a:solidFill>
                  <a:srgbClr val="FFFFFF"/>
                </a:solidFill>
                <a:effectLst/>
                <a:uLnTx/>
                <a:uFillTx/>
                <a:latin typeface="Arial"/>
                <a:ea typeface="+mn-ea"/>
                <a:cs typeface="+mn-cs"/>
              </a:rPr>
              <a:t>Young People in Your Care</a:t>
            </a:r>
            <a:r>
              <a:rPr kumimoji="0" lang="en-US" sz="2800" b="0" i="0" u="none" strike="noStrike" kern="1200" cap="none" spc="0" normalizeH="0" baseline="0" noProof="0">
                <a:ln>
                  <a:noFill/>
                </a:ln>
                <a:solidFill>
                  <a:prstClr val="black"/>
                </a:solidFill>
                <a:effectLst/>
                <a:uLnTx/>
                <a:uFillTx/>
                <a:latin typeface="Arial"/>
                <a:ea typeface="+mn-ea"/>
                <a:cs typeface="Arial"/>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white"/>
                </a:solidFill>
                <a:effectLst/>
                <a:uLnTx/>
                <a:uFillTx/>
                <a:latin typeface="Arial"/>
                <a:ea typeface="+mn-ea"/>
                <a:cs typeface="Arial"/>
              </a:rPr>
              <a:t>Part 2</a:t>
            </a:r>
          </a:p>
        </p:txBody>
      </p:sp>
      <p:pic>
        <p:nvPicPr>
          <p:cNvPr id="4" name="Recorded Sound">
            <a:hlinkClick r:id="" action="ppaction://media"/>
            <a:extLst>
              <a:ext uri="{FF2B5EF4-FFF2-40B4-BE49-F238E27FC236}">
                <a16:creationId xmlns:a16="http://schemas.microsoft.com/office/drawing/2014/main" id="{B12C8FAB-8B01-4E81-A5B0-55B1D7822B64}"/>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411617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4B15E14-1942-48D6-9E8F-1B0A1743F730}"/>
              </a:ext>
            </a:extLst>
          </p:cNvPr>
          <p:cNvSpPr>
            <a:spLocks noGrp="1"/>
          </p:cNvSpPr>
          <p:nvPr>
            <p:ph type="subTitle" idx="1"/>
          </p:nvPr>
        </p:nvSpPr>
        <p:spPr>
          <a:xfrm>
            <a:off x="567159" y="1553902"/>
            <a:ext cx="7544403" cy="3934404"/>
          </a:xfrm>
        </p:spPr>
        <p:txBody>
          <a:bodyPr/>
          <a:lstStyle/>
          <a:p>
            <a:pPr algn="l"/>
            <a:r>
              <a:rPr lang="en-GB" sz="3200"/>
              <a:t>Parenting and caregiving can be a stressful job that takes time and sacrifice. </a:t>
            </a:r>
          </a:p>
          <a:p>
            <a:pPr algn="l"/>
            <a:endParaRPr lang="en-GB" sz="3200"/>
          </a:p>
          <a:p>
            <a:pPr algn="l"/>
            <a:r>
              <a:rPr lang="en-GB" sz="3200"/>
              <a:t>It is important to set an example of nurturing for children by nurturing yourself. </a:t>
            </a:r>
          </a:p>
          <a:p>
            <a:pPr algn="l"/>
            <a:endParaRPr lang="en-GB" sz="3200"/>
          </a:p>
          <a:p>
            <a:pPr algn="l"/>
            <a:r>
              <a:rPr lang="en-GB" sz="3200"/>
              <a:t>Set aside time to do something just for you. </a:t>
            </a:r>
          </a:p>
        </p:txBody>
      </p:sp>
      <p:pic>
        <p:nvPicPr>
          <p:cNvPr id="4" name="Picture 3">
            <a:extLst>
              <a:ext uri="{FF2B5EF4-FFF2-40B4-BE49-F238E27FC236}">
                <a16:creationId xmlns:a16="http://schemas.microsoft.com/office/drawing/2014/main" id="{7564AB0F-EF55-4506-A9F0-EF89A0722E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244" y="0"/>
            <a:ext cx="1695126" cy="1074317"/>
          </a:xfrm>
          <a:prstGeom prst="rect">
            <a:avLst/>
          </a:prstGeom>
        </p:spPr>
      </p:pic>
      <p:sp>
        <p:nvSpPr>
          <p:cNvPr id="5" name="Title 1">
            <a:extLst>
              <a:ext uri="{FF2B5EF4-FFF2-40B4-BE49-F238E27FC236}">
                <a16:creationId xmlns:a16="http://schemas.microsoft.com/office/drawing/2014/main" id="{20B631ED-1025-4B95-B9A4-224CD54011A7}"/>
              </a:ext>
            </a:extLst>
          </p:cNvPr>
          <p:cNvSpPr>
            <a:spLocks noGrp="1"/>
          </p:cNvSpPr>
          <p:nvPr>
            <p:ph type="ctrTitle"/>
          </p:nvPr>
        </p:nvSpPr>
        <p:spPr>
          <a:xfrm>
            <a:off x="1723044" y="183591"/>
            <a:ext cx="7960426" cy="833759"/>
          </a:xfrm>
        </p:spPr>
        <p:txBody>
          <a:bodyPr/>
          <a:lstStyle/>
          <a:p>
            <a:pPr algn="l"/>
            <a:r>
              <a:rPr lang="en-GB"/>
              <a:t>Nurture for You </a:t>
            </a:r>
          </a:p>
        </p:txBody>
      </p:sp>
      <p:pic>
        <p:nvPicPr>
          <p:cNvPr id="6" name="Picture 5">
            <a:extLst>
              <a:ext uri="{FF2B5EF4-FFF2-40B4-BE49-F238E27FC236}">
                <a16:creationId xmlns:a16="http://schemas.microsoft.com/office/drawing/2014/main" id="{FCE3BB76-762D-46DD-BA56-46F73945FB4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72000" y="2081212"/>
            <a:ext cx="2714625" cy="2695575"/>
          </a:xfrm>
          <a:prstGeom prst="rect">
            <a:avLst/>
          </a:prstGeom>
        </p:spPr>
      </p:pic>
      <p:pic>
        <p:nvPicPr>
          <p:cNvPr id="2" name="Recorded Sound">
            <a:hlinkClick r:id="" action="ppaction://media"/>
            <a:extLst>
              <a:ext uri="{FF2B5EF4-FFF2-40B4-BE49-F238E27FC236}">
                <a16:creationId xmlns:a16="http://schemas.microsoft.com/office/drawing/2014/main" id="{E7F5157F-C5F7-4CEE-9461-EBE04B5C2CA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672000" y="5231049"/>
            <a:ext cx="609600" cy="609600"/>
          </a:xfrm>
          <a:prstGeom prst="rect">
            <a:avLst/>
          </a:prstGeom>
        </p:spPr>
      </p:pic>
    </p:spTree>
    <p:extLst>
      <p:ext uri="{BB962C8B-B14F-4D97-AF65-F5344CB8AC3E}">
        <p14:creationId xmlns:p14="http://schemas.microsoft.com/office/powerpoint/2010/main" val="2284761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8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69163EC-555C-41D9-B314-0E1C2C9A870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6101" y="0"/>
            <a:ext cx="3413675" cy="2163478"/>
          </a:xfrm>
          <a:prstGeom prst="rect">
            <a:avLst/>
          </a:prstGeom>
        </p:spPr>
      </p:pic>
      <p:pic>
        <p:nvPicPr>
          <p:cNvPr id="4" name="Picture 3">
            <a:extLst>
              <a:ext uri="{FF2B5EF4-FFF2-40B4-BE49-F238E27FC236}">
                <a16:creationId xmlns:a16="http://schemas.microsoft.com/office/drawing/2014/main" id="{535551AC-0330-4342-8CD9-067CCB4CAEB5}"/>
              </a:ext>
            </a:extLst>
          </p:cNvPr>
          <p:cNvPicPr>
            <a:picLocks noChangeAspect="1"/>
          </p:cNvPicPr>
          <p:nvPr/>
        </p:nvPicPr>
        <p:blipFill>
          <a:blip r:embed="rId6"/>
          <a:stretch>
            <a:fillRect/>
          </a:stretch>
        </p:blipFill>
        <p:spPr>
          <a:xfrm>
            <a:off x="2819116" y="2448906"/>
            <a:ext cx="6553768" cy="3743268"/>
          </a:xfrm>
          <a:prstGeom prst="rect">
            <a:avLst/>
          </a:prstGeom>
        </p:spPr>
      </p:pic>
      <p:pic>
        <p:nvPicPr>
          <p:cNvPr id="6" name="Picture 5">
            <a:extLst>
              <a:ext uri="{FF2B5EF4-FFF2-40B4-BE49-F238E27FC236}">
                <a16:creationId xmlns:a16="http://schemas.microsoft.com/office/drawing/2014/main" id="{2FE2FC30-1952-4D93-B950-0004472F50D6}"/>
              </a:ext>
            </a:extLst>
          </p:cNvPr>
          <p:cNvPicPr>
            <a:picLocks noChangeAspect="1"/>
          </p:cNvPicPr>
          <p:nvPr/>
        </p:nvPicPr>
        <p:blipFill>
          <a:blip r:embed="rId7"/>
          <a:stretch>
            <a:fillRect/>
          </a:stretch>
        </p:blipFill>
        <p:spPr>
          <a:xfrm>
            <a:off x="2684992" y="193190"/>
            <a:ext cx="6687892" cy="2255716"/>
          </a:xfrm>
          <a:prstGeom prst="rect">
            <a:avLst/>
          </a:prstGeom>
        </p:spPr>
      </p:pic>
      <p:pic>
        <p:nvPicPr>
          <p:cNvPr id="2" name="Recorded Sound">
            <a:hlinkClick r:id="" action="ppaction://media"/>
            <a:extLst>
              <a:ext uri="{FF2B5EF4-FFF2-40B4-BE49-F238E27FC236}">
                <a16:creationId xmlns:a16="http://schemas.microsoft.com/office/drawing/2014/main" id="{412C643F-05EA-4AD9-8CE0-4BCB44960C89}"/>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049691" y="4431574"/>
            <a:ext cx="609600" cy="609600"/>
          </a:xfrm>
          <a:prstGeom prst="rect">
            <a:avLst/>
          </a:prstGeom>
        </p:spPr>
      </p:pic>
    </p:spTree>
    <p:extLst>
      <p:ext uri="{BB962C8B-B14F-4D97-AF65-F5344CB8AC3E}">
        <p14:creationId xmlns:p14="http://schemas.microsoft.com/office/powerpoint/2010/main" val="1348862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4D2192F4-0B26-4F0D-A6CA-CC4F0321B1BE}"/>
              </a:ext>
            </a:extLst>
          </p:cNvPr>
          <p:cNvSpPr>
            <a:spLocks noGrp="1"/>
          </p:cNvSpPr>
          <p:nvPr>
            <p:ph idx="1"/>
          </p:nvPr>
        </p:nvSpPr>
        <p:spPr>
          <a:xfrm>
            <a:off x="564905" y="1277044"/>
            <a:ext cx="11181007" cy="1943100"/>
          </a:xfrm>
          <a:solidFill>
            <a:srgbClr val="CCCCFF"/>
          </a:solidFill>
          <a:ln w="28575">
            <a:solidFill>
              <a:schemeClr val="tx1">
                <a:lumMod val="50000"/>
                <a:lumOff val="50000"/>
              </a:schemeClr>
            </a:solidFill>
          </a:ln>
        </p:spPr>
        <p:txBody>
          <a:bodyPr lIns="91440" tIns="45720" rIns="91440" bIns="45720" anchor="t"/>
          <a:lstStyle/>
          <a:p>
            <a:pPr marL="0" indent="0">
              <a:buNone/>
              <a:defRPr/>
            </a:pPr>
            <a:r>
              <a:rPr lang="en-GB" sz="2400"/>
              <a:t>Research shows that writing about three things that went </a:t>
            </a:r>
            <a:endParaRPr lang="en-US"/>
          </a:p>
          <a:p>
            <a:pPr marL="0" indent="0">
              <a:buNone/>
              <a:defRPr/>
            </a:pPr>
            <a:r>
              <a:rPr lang="en-GB" sz="2400"/>
              <a:t>well and thinking about why each good thing happened can </a:t>
            </a:r>
            <a:endParaRPr lang="en-US"/>
          </a:p>
          <a:p>
            <a:pPr marL="0" indent="0">
              <a:buNone/>
              <a:defRPr/>
            </a:pPr>
            <a:r>
              <a:rPr lang="en-GB" sz="2400"/>
              <a:t>increase our mood and help us to feel more optimistic. </a:t>
            </a:r>
            <a:endParaRPr lang="en-US">
              <a:cs typeface="Calibri"/>
            </a:endParaRPr>
          </a:p>
          <a:p>
            <a:pPr marL="0" indent="0">
              <a:buNone/>
              <a:defRPr/>
            </a:pPr>
            <a:r>
              <a:rPr lang="en-GB" sz="2400"/>
              <a:t>Try doing this once a week before you go to bed and see if it </a:t>
            </a:r>
            <a:endParaRPr lang="en-GB"/>
          </a:p>
          <a:p>
            <a:pPr marL="0" indent="0">
              <a:buNone/>
              <a:defRPr/>
            </a:pPr>
            <a:r>
              <a:rPr lang="en-GB" sz="2400"/>
              <a:t>makes you feel better.</a:t>
            </a:r>
            <a:endParaRPr lang="en-GB">
              <a:cs typeface="Calibri"/>
            </a:endParaRPr>
          </a:p>
        </p:txBody>
      </p:sp>
      <p:pic>
        <p:nvPicPr>
          <p:cNvPr id="5" name="Picture 4" descr="A picture containing table&#10;&#10;Description automatically generated">
            <a:extLst>
              <a:ext uri="{FF2B5EF4-FFF2-40B4-BE49-F238E27FC236}">
                <a16:creationId xmlns:a16="http://schemas.microsoft.com/office/drawing/2014/main" id="{39FF388B-504A-4FD3-AA21-A7C3724531F6}"/>
              </a:ext>
            </a:extLst>
          </p:cNvPr>
          <p:cNvPicPr>
            <a:picLocks noChangeAspect="1"/>
          </p:cNvPicPr>
          <p:nvPr/>
        </p:nvPicPr>
        <p:blipFill>
          <a:blip r:embed="rId5"/>
          <a:stretch>
            <a:fillRect/>
          </a:stretch>
        </p:blipFill>
        <p:spPr>
          <a:xfrm>
            <a:off x="3777539" y="3052916"/>
            <a:ext cx="5871148" cy="3327944"/>
          </a:xfrm>
          <a:prstGeom prst="rect">
            <a:avLst/>
          </a:prstGeom>
        </p:spPr>
      </p:pic>
      <p:sp>
        <p:nvSpPr>
          <p:cNvPr id="6" name="TextBox 5">
            <a:extLst>
              <a:ext uri="{FF2B5EF4-FFF2-40B4-BE49-F238E27FC236}">
                <a16:creationId xmlns:a16="http://schemas.microsoft.com/office/drawing/2014/main" id="{031E80A1-6E82-4D78-BC57-1E0F855795B8}"/>
              </a:ext>
            </a:extLst>
          </p:cNvPr>
          <p:cNvSpPr txBox="1"/>
          <p:nvPr/>
        </p:nvSpPr>
        <p:spPr>
          <a:xfrm>
            <a:off x="4338034" y="259723"/>
            <a:ext cx="437452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5B9BD5">
                    <a:lumMod val="75000"/>
                  </a:srgbClr>
                </a:solidFill>
                <a:effectLst/>
                <a:uLnTx/>
                <a:uFillTx/>
                <a:latin typeface="Calibri" panose="020F0502020204030204"/>
                <a:ea typeface="+mn-ea"/>
                <a:cs typeface="Calibri"/>
              </a:rPr>
              <a:t>Three Good Things</a:t>
            </a:r>
          </a:p>
        </p:txBody>
      </p:sp>
      <p:pic>
        <p:nvPicPr>
          <p:cNvPr id="7" name="Picture 8" descr="A picture containing diagram&#10;&#10;Description automatically generated">
            <a:extLst>
              <a:ext uri="{FF2B5EF4-FFF2-40B4-BE49-F238E27FC236}">
                <a16:creationId xmlns:a16="http://schemas.microsoft.com/office/drawing/2014/main" id="{16AA5287-4430-4578-90FC-D35B86EA332C}"/>
              </a:ext>
            </a:extLst>
          </p:cNvPr>
          <p:cNvPicPr>
            <a:picLocks noChangeAspect="1"/>
          </p:cNvPicPr>
          <p:nvPr/>
        </p:nvPicPr>
        <p:blipFill>
          <a:blip r:embed="rId6"/>
          <a:stretch>
            <a:fillRect/>
          </a:stretch>
        </p:blipFill>
        <p:spPr>
          <a:xfrm>
            <a:off x="8663190" y="160928"/>
            <a:ext cx="3344214" cy="2490031"/>
          </a:xfrm>
          <a:prstGeom prst="rect">
            <a:avLst/>
          </a:prstGeom>
        </p:spPr>
      </p:pic>
      <p:pic>
        <p:nvPicPr>
          <p:cNvPr id="3" name="38">
            <a:hlinkClick r:id="" action="ppaction://media"/>
            <a:extLst>
              <a:ext uri="{FF2B5EF4-FFF2-40B4-BE49-F238E27FC236}">
                <a16:creationId xmlns:a16="http://schemas.microsoft.com/office/drawing/2014/main" id="{06F601B2-242E-4890-A58E-BB5434A6D51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42712" y="5580956"/>
            <a:ext cx="406400" cy="406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4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3FEF4-E97D-496B-9678-B4C895448A9B}"/>
              </a:ext>
            </a:extLst>
          </p:cNvPr>
          <p:cNvSpPr>
            <a:spLocks noGrp="1"/>
          </p:cNvSpPr>
          <p:nvPr>
            <p:ph type="ctrTitle"/>
          </p:nvPr>
        </p:nvSpPr>
        <p:spPr>
          <a:xfrm>
            <a:off x="1524000" y="338549"/>
            <a:ext cx="9144000" cy="1218024"/>
          </a:xfrm>
        </p:spPr>
        <p:txBody>
          <a:bodyPr lIns="91440" tIns="45720" rIns="91440" bIns="45720" anchor="t"/>
          <a:lstStyle/>
          <a:p>
            <a:pPr algn="ctr"/>
            <a:r>
              <a:rPr lang="en-GB" sz="4400" dirty="0">
                <a:solidFill>
                  <a:schemeClr val="accent1">
                    <a:lumMod val="75000"/>
                  </a:schemeClr>
                </a:solidFill>
                <a:latin typeface="+mn-lt"/>
                <a:cs typeface="Calibri Light"/>
              </a:rPr>
              <a:t>Problem Solving and Tackling Stress</a:t>
            </a:r>
          </a:p>
        </p:txBody>
      </p:sp>
      <p:graphicFrame>
        <p:nvGraphicFramePr>
          <p:cNvPr id="5" name="Table 4">
            <a:extLst>
              <a:ext uri="{FF2B5EF4-FFF2-40B4-BE49-F238E27FC236}">
                <a16:creationId xmlns:a16="http://schemas.microsoft.com/office/drawing/2014/main" id="{91AAB6EE-546D-41F4-A766-C385E8095F1C}"/>
              </a:ext>
            </a:extLst>
          </p:cNvPr>
          <p:cNvGraphicFramePr>
            <a:graphicFrameLocks noGrp="1"/>
          </p:cNvGraphicFramePr>
          <p:nvPr/>
        </p:nvGraphicFramePr>
        <p:xfrm>
          <a:off x="1555654" y="1398366"/>
          <a:ext cx="8861754" cy="4443518"/>
        </p:xfrm>
        <a:graphic>
          <a:graphicData uri="http://schemas.openxmlformats.org/drawingml/2006/table">
            <a:tbl>
              <a:tblPr firstRow="1" firstCol="1" bandRow="1">
                <a:tableStyleId>{5C22544A-7EE6-4342-B048-85BDC9FD1C3A}</a:tableStyleId>
              </a:tblPr>
              <a:tblGrid>
                <a:gridCol w="2212220">
                  <a:extLst>
                    <a:ext uri="{9D8B030D-6E8A-4147-A177-3AD203B41FA5}">
                      <a16:colId xmlns:a16="http://schemas.microsoft.com/office/drawing/2014/main" val="1822617173"/>
                    </a:ext>
                  </a:extLst>
                </a:gridCol>
                <a:gridCol w="3023692">
                  <a:extLst>
                    <a:ext uri="{9D8B030D-6E8A-4147-A177-3AD203B41FA5}">
                      <a16:colId xmlns:a16="http://schemas.microsoft.com/office/drawing/2014/main" val="3444461636"/>
                    </a:ext>
                  </a:extLst>
                </a:gridCol>
                <a:gridCol w="1931495">
                  <a:extLst>
                    <a:ext uri="{9D8B030D-6E8A-4147-A177-3AD203B41FA5}">
                      <a16:colId xmlns:a16="http://schemas.microsoft.com/office/drawing/2014/main" val="4220300542"/>
                    </a:ext>
                  </a:extLst>
                </a:gridCol>
                <a:gridCol w="1694347">
                  <a:extLst>
                    <a:ext uri="{9D8B030D-6E8A-4147-A177-3AD203B41FA5}">
                      <a16:colId xmlns:a16="http://schemas.microsoft.com/office/drawing/2014/main" val="3281250230"/>
                    </a:ext>
                  </a:extLst>
                </a:gridCol>
              </a:tblGrid>
              <a:tr h="561824">
                <a:tc>
                  <a:txBody>
                    <a:bodyPr/>
                    <a:lstStyle/>
                    <a:p>
                      <a:pPr>
                        <a:spcAft>
                          <a:spcPts val="0"/>
                        </a:spcAft>
                      </a:pPr>
                      <a:endParaRPr lang="en-US">
                        <a:effectLst/>
                      </a:endParaRPr>
                    </a:p>
                    <a:p>
                      <a:pPr>
                        <a:spcAft>
                          <a:spcPts val="0"/>
                        </a:spcAft>
                      </a:pPr>
                      <a:r>
                        <a:rPr lang="en-US" sz="1400">
                          <a:effectLst/>
                        </a:rPr>
                        <a:t>Problem</a:t>
                      </a:r>
                      <a:endParaRPr lang="en-US">
                        <a:effectLst/>
                      </a:endParaRPr>
                    </a:p>
                  </a:txBody>
                  <a:tcPr marL="68580" marR="68580" marT="0" marB="0"/>
                </a:tc>
                <a:tc>
                  <a:txBody>
                    <a:bodyPr/>
                    <a:lstStyle/>
                    <a:p>
                      <a:pPr>
                        <a:spcAft>
                          <a:spcPts val="0"/>
                        </a:spcAft>
                      </a:pPr>
                      <a:endParaRPr lang="en-US">
                        <a:effectLst/>
                      </a:endParaRPr>
                    </a:p>
                    <a:p>
                      <a:pPr>
                        <a:spcAft>
                          <a:spcPts val="0"/>
                        </a:spcAft>
                      </a:pPr>
                      <a:r>
                        <a:rPr lang="en-US" sz="1400">
                          <a:effectLst/>
                        </a:rPr>
                        <a:t>Steps I can take</a:t>
                      </a:r>
                      <a:endParaRPr lang="en-US">
                        <a:effectLst/>
                      </a:endParaRPr>
                    </a:p>
                  </a:txBody>
                  <a:tcPr marL="68580" marR="68580" marT="0" marB="0"/>
                </a:tc>
                <a:tc>
                  <a:txBody>
                    <a:bodyPr/>
                    <a:lstStyle/>
                    <a:p>
                      <a:pPr>
                        <a:spcAft>
                          <a:spcPts val="0"/>
                        </a:spcAft>
                      </a:pPr>
                      <a:endParaRPr lang="en-US">
                        <a:effectLst/>
                      </a:endParaRPr>
                    </a:p>
                    <a:p>
                      <a:pPr>
                        <a:spcAft>
                          <a:spcPts val="0"/>
                        </a:spcAft>
                      </a:pPr>
                      <a:r>
                        <a:rPr lang="en-US" sz="1400">
                          <a:effectLst/>
                        </a:rPr>
                        <a:t>When?</a:t>
                      </a:r>
                      <a:endParaRPr lang="en-US">
                        <a:effectLst/>
                      </a:endParaRPr>
                    </a:p>
                  </a:txBody>
                  <a:tcPr marL="68580" marR="68580" marT="0" marB="0"/>
                </a:tc>
                <a:tc>
                  <a:txBody>
                    <a:bodyPr/>
                    <a:lstStyle/>
                    <a:p>
                      <a:pPr>
                        <a:spcAft>
                          <a:spcPts val="0"/>
                        </a:spcAft>
                      </a:pPr>
                      <a:endParaRPr lang="en-US">
                        <a:effectLst/>
                      </a:endParaRPr>
                    </a:p>
                    <a:p>
                      <a:pPr>
                        <a:spcAft>
                          <a:spcPts val="0"/>
                        </a:spcAft>
                      </a:pPr>
                      <a:r>
                        <a:rPr lang="en-US" sz="1400">
                          <a:effectLst/>
                        </a:rPr>
                        <a:t>Progress</a:t>
                      </a:r>
                      <a:endParaRPr lang="en-US">
                        <a:effectLst/>
                      </a:endParaRPr>
                    </a:p>
                  </a:txBody>
                  <a:tcPr marL="68580" marR="68580" marT="0" marB="0"/>
                </a:tc>
                <a:extLst>
                  <a:ext uri="{0D108BD9-81ED-4DB2-BD59-A6C34878D82A}">
                    <a16:rowId xmlns:a16="http://schemas.microsoft.com/office/drawing/2014/main" val="2806526428"/>
                  </a:ext>
                </a:extLst>
              </a:tr>
              <a:tr h="1293898">
                <a:tc>
                  <a:txBody>
                    <a:bodyPr/>
                    <a:lstStyle/>
                    <a:p>
                      <a:pPr>
                        <a:spcAft>
                          <a:spcPts val="0"/>
                        </a:spcAft>
                      </a:pPr>
                      <a:endParaRPr lang="en-US"/>
                    </a:p>
                    <a:p>
                      <a:pPr lvl="0">
                        <a:spcAft>
                          <a:spcPts val="0"/>
                        </a:spcAft>
                        <a:buNone/>
                      </a:pPr>
                      <a:r>
                        <a:rPr lang="en-US" sz="1800">
                          <a:effectLst/>
                        </a:rPr>
                        <a:t>I never make time for myself.</a:t>
                      </a:r>
                    </a:p>
                  </a:txBody>
                  <a:tcPr marL="68580" marR="68580" marT="0" marB="0"/>
                </a:tc>
                <a:tc>
                  <a:txBody>
                    <a:bodyPr/>
                    <a:lstStyle/>
                    <a:p>
                      <a:pPr lvl="0">
                        <a:spcAft>
                          <a:spcPts val="0"/>
                        </a:spcAft>
                        <a:buNone/>
                      </a:pPr>
                      <a:endParaRPr lang="en-US">
                        <a:effectLst/>
                      </a:endParaRPr>
                    </a:p>
                    <a:p>
                      <a:pPr lvl="0">
                        <a:spcAft>
                          <a:spcPts val="0"/>
                        </a:spcAft>
                        <a:buNone/>
                      </a:pPr>
                      <a:r>
                        <a:rPr lang="en-US">
                          <a:effectLst/>
                        </a:rPr>
                        <a:t>Walking or swimming</a:t>
                      </a:r>
                    </a:p>
                  </a:txBody>
                  <a:tcPr marL="68580" marR="68580" marT="0" marB="0"/>
                </a:tc>
                <a:tc>
                  <a:txBody>
                    <a:bodyPr/>
                    <a:lstStyle/>
                    <a:p>
                      <a:pPr>
                        <a:spcAft>
                          <a:spcPts val="0"/>
                        </a:spcAft>
                      </a:pPr>
                      <a:endParaRPr lang="en-US"/>
                    </a:p>
                    <a:p>
                      <a:pPr lvl="0">
                        <a:spcAft>
                          <a:spcPts val="0"/>
                        </a:spcAft>
                        <a:buNone/>
                      </a:pPr>
                      <a:r>
                        <a:rPr lang="en-US" sz="1600">
                          <a:effectLst/>
                        </a:rPr>
                        <a:t>Twice weekly after dinner for 30 – 60 minutes</a:t>
                      </a:r>
                    </a:p>
                  </a:txBody>
                  <a:tcPr marL="68580" marR="68580" marT="0" marB="0"/>
                </a:tc>
                <a:tc>
                  <a:txBody>
                    <a:bodyPr/>
                    <a:lstStyle/>
                    <a:p>
                      <a:pPr>
                        <a:spcAft>
                          <a:spcPts val="0"/>
                        </a:spcAft>
                      </a:pPr>
                      <a:endParaRPr lang="en-US">
                        <a:effectLst/>
                      </a:endParaRPr>
                    </a:p>
                  </a:txBody>
                  <a:tcPr marL="68580" marR="68580" marT="0" marB="0"/>
                </a:tc>
                <a:extLst>
                  <a:ext uri="{0D108BD9-81ED-4DB2-BD59-A6C34878D82A}">
                    <a16:rowId xmlns:a16="http://schemas.microsoft.com/office/drawing/2014/main" val="2602298165"/>
                  </a:ext>
                </a:extLst>
              </a:tr>
              <a:tr h="1293898">
                <a:tc>
                  <a:txBody>
                    <a:bodyPr/>
                    <a:lstStyle/>
                    <a:p>
                      <a:pPr>
                        <a:spcAft>
                          <a:spcPts val="0"/>
                        </a:spcAft>
                      </a:pPr>
                      <a:endParaRPr lang="en-US">
                        <a:effectLst/>
                      </a:endParaRPr>
                    </a:p>
                  </a:txBody>
                  <a:tcPr marL="68580" marR="68580" marT="0" marB="0"/>
                </a:tc>
                <a:tc>
                  <a:txBody>
                    <a:bodyPr/>
                    <a:lstStyle/>
                    <a:p>
                      <a:pPr>
                        <a:spcAft>
                          <a:spcPts val="0"/>
                        </a:spcAft>
                      </a:pPr>
                      <a:endParaRPr lang="en-US">
                        <a:effectLst/>
                      </a:endParaRPr>
                    </a:p>
                  </a:txBody>
                  <a:tcPr marL="68580" marR="68580" marT="0" marB="0"/>
                </a:tc>
                <a:tc>
                  <a:txBody>
                    <a:bodyPr/>
                    <a:lstStyle/>
                    <a:p>
                      <a:pPr>
                        <a:spcAft>
                          <a:spcPts val="0"/>
                        </a:spcAft>
                      </a:pPr>
                      <a:endParaRPr lang="en-US">
                        <a:effectLst/>
                      </a:endParaRPr>
                    </a:p>
                  </a:txBody>
                  <a:tcPr marL="68580" marR="68580" marT="0" marB="0"/>
                </a:tc>
                <a:tc>
                  <a:txBody>
                    <a:bodyPr/>
                    <a:lstStyle/>
                    <a:p>
                      <a:pPr>
                        <a:spcAft>
                          <a:spcPts val="0"/>
                        </a:spcAft>
                      </a:pPr>
                      <a:endParaRPr lang="en-US">
                        <a:effectLst/>
                      </a:endParaRPr>
                    </a:p>
                  </a:txBody>
                  <a:tcPr marL="68580" marR="68580" marT="0" marB="0"/>
                </a:tc>
                <a:extLst>
                  <a:ext uri="{0D108BD9-81ED-4DB2-BD59-A6C34878D82A}">
                    <a16:rowId xmlns:a16="http://schemas.microsoft.com/office/drawing/2014/main" val="2715006725"/>
                  </a:ext>
                </a:extLst>
              </a:tr>
              <a:tr h="1293898">
                <a:tc>
                  <a:txBody>
                    <a:bodyPr/>
                    <a:lstStyle/>
                    <a:p>
                      <a:pPr>
                        <a:spcAft>
                          <a:spcPts val="0"/>
                        </a:spcAft>
                      </a:pPr>
                      <a:endParaRPr lang="en-US">
                        <a:effectLst/>
                      </a:endParaRPr>
                    </a:p>
                  </a:txBody>
                  <a:tcPr marL="68580" marR="68580" marT="0" marB="0"/>
                </a:tc>
                <a:tc>
                  <a:txBody>
                    <a:bodyPr/>
                    <a:lstStyle/>
                    <a:p>
                      <a:pPr>
                        <a:spcAft>
                          <a:spcPts val="0"/>
                        </a:spcAft>
                      </a:pPr>
                      <a:endParaRPr lang="en-US">
                        <a:effectLst/>
                      </a:endParaRPr>
                    </a:p>
                  </a:txBody>
                  <a:tcPr marL="68580" marR="68580" marT="0" marB="0"/>
                </a:tc>
                <a:tc>
                  <a:txBody>
                    <a:bodyPr/>
                    <a:lstStyle/>
                    <a:p>
                      <a:pPr>
                        <a:spcAft>
                          <a:spcPts val="0"/>
                        </a:spcAft>
                      </a:pPr>
                      <a:endParaRPr lang="en-US">
                        <a:effectLst/>
                      </a:endParaRPr>
                    </a:p>
                  </a:txBody>
                  <a:tcPr marL="68580" marR="68580" marT="0" marB="0"/>
                </a:tc>
                <a:tc>
                  <a:txBody>
                    <a:bodyPr/>
                    <a:lstStyle/>
                    <a:p>
                      <a:pPr>
                        <a:spcAft>
                          <a:spcPts val="0"/>
                        </a:spcAft>
                      </a:pPr>
                      <a:endParaRPr lang="en-US">
                        <a:effectLst/>
                      </a:endParaRPr>
                    </a:p>
                  </a:txBody>
                  <a:tcPr marL="68580" marR="68580" marT="0" marB="0"/>
                </a:tc>
                <a:extLst>
                  <a:ext uri="{0D108BD9-81ED-4DB2-BD59-A6C34878D82A}">
                    <a16:rowId xmlns:a16="http://schemas.microsoft.com/office/drawing/2014/main" val="2957482100"/>
                  </a:ext>
                </a:extLst>
              </a:tr>
            </a:tbl>
          </a:graphicData>
        </a:graphic>
      </p:graphicFrame>
      <p:pic>
        <p:nvPicPr>
          <p:cNvPr id="6" name="Picture 6" descr="Diagram&#10;&#10;Description automatically generated">
            <a:extLst>
              <a:ext uri="{FF2B5EF4-FFF2-40B4-BE49-F238E27FC236}">
                <a16:creationId xmlns:a16="http://schemas.microsoft.com/office/drawing/2014/main" id="{7D67FCEB-A010-4809-BCFF-91952A118CD3}"/>
              </a:ext>
            </a:extLst>
          </p:cNvPr>
          <p:cNvPicPr>
            <a:picLocks noChangeAspect="1"/>
          </p:cNvPicPr>
          <p:nvPr/>
        </p:nvPicPr>
        <p:blipFill>
          <a:blip r:embed="rId5"/>
          <a:stretch>
            <a:fillRect/>
          </a:stretch>
        </p:blipFill>
        <p:spPr>
          <a:xfrm>
            <a:off x="6205470" y="4835421"/>
            <a:ext cx="5844861" cy="1684030"/>
          </a:xfrm>
          <a:prstGeom prst="rect">
            <a:avLst/>
          </a:prstGeom>
        </p:spPr>
      </p:pic>
      <p:pic>
        <p:nvPicPr>
          <p:cNvPr id="3" name="39">
            <a:hlinkClick r:id="" action="ppaction://media"/>
            <a:extLst>
              <a:ext uri="{FF2B5EF4-FFF2-40B4-BE49-F238E27FC236}">
                <a16:creationId xmlns:a16="http://schemas.microsoft.com/office/drawing/2014/main" id="{AACC7C42-6100-40E8-A82F-301F5DFDE6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2871" y="4105069"/>
            <a:ext cx="406400" cy="406400"/>
          </a:xfrm>
          <a:prstGeom prst="rect">
            <a:avLst/>
          </a:prstGeom>
        </p:spPr>
      </p:pic>
    </p:spTree>
    <p:extLst>
      <p:ext uri="{BB962C8B-B14F-4D97-AF65-F5344CB8AC3E}">
        <p14:creationId xmlns:p14="http://schemas.microsoft.com/office/powerpoint/2010/main" val="294087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056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7D22307-EF44-4B61-8081-84BF501C6F69}"/>
              </a:ext>
            </a:extLst>
          </p:cNvPr>
          <p:cNvSpPr>
            <a:spLocks noGrp="1"/>
          </p:cNvSpPr>
          <p:nvPr>
            <p:ph type="ctrTitle"/>
          </p:nvPr>
        </p:nvSpPr>
        <p:spPr>
          <a:xfrm>
            <a:off x="2336061" y="827185"/>
            <a:ext cx="9144000" cy="858837"/>
          </a:xfrm>
        </p:spPr>
        <p:txBody>
          <a:bodyPr/>
          <a:lstStyle/>
          <a:p>
            <a:r>
              <a:rPr lang="en-GB"/>
              <a:t>Reflection and Evaluation</a:t>
            </a:r>
          </a:p>
        </p:txBody>
      </p:sp>
      <p:sp>
        <p:nvSpPr>
          <p:cNvPr id="5" name="Subtitle 4">
            <a:extLst>
              <a:ext uri="{FF2B5EF4-FFF2-40B4-BE49-F238E27FC236}">
                <a16:creationId xmlns:a16="http://schemas.microsoft.com/office/drawing/2014/main" id="{918453B3-B424-442D-B31D-F7E106E400CA}"/>
              </a:ext>
            </a:extLst>
          </p:cNvPr>
          <p:cNvSpPr>
            <a:spLocks noGrp="1"/>
          </p:cNvSpPr>
          <p:nvPr>
            <p:ph type="subTitle" idx="1"/>
          </p:nvPr>
        </p:nvSpPr>
        <p:spPr>
          <a:xfrm>
            <a:off x="5463540" y="4009231"/>
            <a:ext cx="4762500" cy="1655762"/>
          </a:xfrm>
        </p:spPr>
        <p:txBody>
          <a:bodyPr lIns="91440" tIns="45720" rIns="91440" bIns="45720" anchor="t"/>
          <a:lstStyle/>
          <a:p>
            <a:r>
              <a:rPr lang="en-GB" dirty="0">
                <a:hlinkClick r:id="rId5"/>
              </a:rPr>
              <a:t>https://forms.office.com/r/nHcrh83bQ0</a:t>
            </a:r>
            <a:endParaRPr lang="en-GB" dirty="0"/>
          </a:p>
          <a:p>
            <a:endParaRPr lang="en-GB" dirty="0"/>
          </a:p>
        </p:txBody>
      </p:sp>
      <p:pic>
        <p:nvPicPr>
          <p:cNvPr id="6" name="Picture 5">
            <a:extLst>
              <a:ext uri="{FF2B5EF4-FFF2-40B4-BE49-F238E27FC236}">
                <a16:creationId xmlns:a16="http://schemas.microsoft.com/office/drawing/2014/main" id="{8071C262-3CBB-49E9-BF80-D164754014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269" y="15480"/>
            <a:ext cx="3413869" cy="2163600"/>
          </a:xfrm>
          <a:prstGeom prst="rect">
            <a:avLst/>
          </a:prstGeom>
        </p:spPr>
      </p:pic>
      <p:pic>
        <p:nvPicPr>
          <p:cNvPr id="2" name="Picture 1">
            <a:extLst>
              <a:ext uri="{FF2B5EF4-FFF2-40B4-BE49-F238E27FC236}">
                <a16:creationId xmlns:a16="http://schemas.microsoft.com/office/drawing/2014/main" id="{AA4AA682-7206-4BA3-A472-17FFF3A5B95E}"/>
              </a:ext>
            </a:extLst>
          </p:cNvPr>
          <p:cNvPicPr>
            <a:picLocks noChangeAspect="1"/>
          </p:cNvPicPr>
          <p:nvPr/>
        </p:nvPicPr>
        <p:blipFill>
          <a:blip r:embed="rId7"/>
          <a:stretch>
            <a:fillRect/>
          </a:stretch>
        </p:blipFill>
        <p:spPr>
          <a:xfrm>
            <a:off x="991664" y="3088083"/>
            <a:ext cx="2688795" cy="2803374"/>
          </a:xfrm>
          <a:prstGeom prst="rect">
            <a:avLst/>
          </a:prstGeom>
        </p:spPr>
      </p:pic>
      <p:pic>
        <p:nvPicPr>
          <p:cNvPr id="3" name="Picture 2">
            <a:extLst>
              <a:ext uri="{FF2B5EF4-FFF2-40B4-BE49-F238E27FC236}">
                <a16:creationId xmlns:a16="http://schemas.microsoft.com/office/drawing/2014/main" id="{A0067291-F747-4D43-BEC2-D8FC0F0553BB}"/>
              </a:ext>
            </a:extLst>
          </p:cNvPr>
          <p:cNvPicPr>
            <a:picLocks noChangeAspect="1"/>
          </p:cNvPicPr>
          <p:nvPr/>
        </p:nvPicPr>
        <p:blipFill>
          <a:blip r:embed="rId8"/>
          <a:stretch>
            <a:fillRect/>
          </a:stretch>
        </p:blipFill>
        <p:spPr>
          <a:xfrm>
            <a:off x="7854221" y="2063945"/>
            <a:ext cx="3925550" cy="2032729"/>
          </a:xfrm>
          <a:prstGeom prst="rect">
            <a:avLst/>
          </a:prstGeom>
        </p:spPr>
      </p:pic>
      <p:pic>
        <p:nvPicPr>
          <p:cNvPr id="7" name="Recorded Sound">
            <a:hlinkClick r:id="" action="ppaction://media"/>
            <a:extLst>
              <a:ext uri="{FF2B5EF4-FFF2-40B4-BE49-F238E27FC236}">
                <a16:creationId xmlns:a16="http://schemas.microsoft.com/office/drawing/2014/main" id="{57590536-9ABB-4BD3-85C9-AC8FFB486D7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5791200" y="3124200"/>
            <a:ext cx="609600" cy="609600"/>
          </a:xfrm>
          <a:prstGeom prst="rect">
            <a:avLst/>
          </a:prstGeom>
        </p:spPr>
      </p:pic>
    </p:spTree>
    <p:extLst>
      <p:ext uri="{BB962C8B-B14F-4D97-AF65-F5344CB8AC3E}">
        <p14:creationId xmlns:p14="http://schemas.microsoft.com/office/powerpoint/2010/main" val="517553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86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1A9AF2D-09A1-4065-835C-DC0B88626917}"/>
              </a:ext>
            </a:extLst>
          </p:cNvPr>
          <p:cNvSpPr>
            <a:spLocks noGrp="1"/>
          </p:cNvSpPr>
          <p:nvPr>
            <p:ph type="ctrTitle"/>
          </p:nvPr>
        </p:nvSpPr>
        <p:spPr>
          <a:xfrm>
            <a:off x="1524000" y="1122363"/>
            <a:ext cx="9144000" cy="884237"/>
          </a:xfrm>
        </p:spPr>
        <p:txBody>
          <a:bodyPr/>
          <a:lstStyle/>
          <a:p>
            <a:r>
              <a:rPr lang="en-GB"/>
              <a:t>Next Steps…</a:t>
            </a:r>
          </a:p>
        </p:txBody>
      </p:sp>
      <p:pic>
        <p:nvPicPr>
          <p:cNvPr id="2" name="Picture 1">
            <a:extLst>
              <a:ext uri="{FF2B5EF4-FFF2-40B4-BE49-F238E27FC236}">
                <a16:creationId xmlns:a16="http://schemas.microsoft.com/office/drawing/2014/main" id="{C8329A9D-147B-4B20-A8CF-CD8D5DB767EB}"/>
              </a:ext>
            </a:extLst>
          </p:cNvPr>
          <p:cNvPicPr>
            <a:picLocks noChangeAspect="1"/>
          </p:cNvPicPr>
          <p:nvPr/>
        </p:nvPicPr>
        <p:blipFill>
          <a:blip r:embed="rId5"/>
          <a:stretch>
            <a:fillRect/>
          </a:stretch>
        </p:blipFill>
        <p:spPr>
          <a:xfrm>
            <a:off x="9486900" y="298800"/>
            <a:ext cx="2362200" cy="1943100"/>
          </a:xfrm>
          <a:prstGeom prst="rect">
            <a:avLst/>
          </a:prstGeom>
        </p:spPr>
      </p:pic>
      <p:sp>
        <p:nvSpPr>
          <p:cNvPr id="5" name="Subtitle 4">
            <a:extLst>
              <a:ext uri="{FF2B5EF4-FFF2-40B4-BE49-F238E27FC236}">
                <a16:creationId xmlns:a16="http://schemas.microsoft.com/office/drawing/2014/main" id="{572DE3DE-01F4-499F-BA01-71E25ADFDC5E}"/>
              </a:ext>
            </a:extLst>
          </p:cNvPr>
          <p:cNvSpPr>
            <a:spLocks noGrp="1"/>
          </p:cNvSpPr>
          <p:nvPr>
            <p:ph type="subTitle" idx="1"/>
          </p:nvPr>
        </p:nvSpPr>
        <p:spPr>
          <a:xfrm>
            <a:off x="1524000" y="2163478"/>
            <a:ext cx="9144000" cy="3825842"/>
          </a:xfrm>
        </p:spPr>
        <p:txBody>
          <a:bodyPr/>
          <a:lstStyle/>
          <a:p>
            <a:r>
              <a:rPr lang="en-GB" dirty="0"/>
              <a:t>Eilidh and Michelle will offer a virtual catch up session where they will answer any questions you may have, and you will have the opportunity to discuss your learning</a:t>
            </a:r>
          </a:p>
          <a:p>
            <a:r>
              <a:rPr lang="en-GB" dirty="0"/>
              <a:t>Please email any questions to </a:t>
            </a:r>
          </a:p>
          <a:p>
            <a:r>
              <a:rPr lang="en-GB" dirty="0">
                <a:hlinkClick r:id="rId6"/>
              </a:rPr>
              <a:t>eilidhjames@north-ayrshire.gov.uk</a:t>
            </a:r>
            <a:endParaRPr lang="en-GB" dirty="0"/>
          </a:p>
          <a:p>
            <a:r>
              <a:rPr lang="en-GB" dirty="0"/>
              <a:t>Or </a:t>
            </a:r>
            <a:r>
              <a:rPr lang="en-GB" dirty="0">
                <a:hlinkClick r:id="rId7"/>
              </a:rPr>
              <a:t>louiseking@north-ayrshire.gov.uk</a:t>
            </a:r>
            <a:endParaRPr lang="en-GB" dirty="0"/>
          </a:p>
          <a:p>
            <a:endParaRPr lang="en-GB" dirty="0"/>
          </a:p>
          <a:p>
            <a:r>
              <a:rPr lang="en-GB" dirty="0"/>
              <a:t>Please email Eilidh or Louise if you are interested in attending a follow up session with them. </a:t>
            </a:r>
          </a:p>
        </p:txBody>
      </p:sp>
      <p:pic>
        <p:nvPicPr>
          <p:cNvPr id="6" name="Picture 5">
            <a:extLst>
              <a:ext uri="{FF2B5EF4-FFF2-40B4-BE49-F238E27FC236}">
                <a16:creationId xmlns:a16="http://schemas.microsoft.com/office/drawing/2014/main" id="{0AE5EB89-0863-47BF-BB01-766C2F99D8C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6101" y="0"/>
            <a:ext cx="3413675" cy="2163478"/>
          </a:xfrm>
          <a:prstGeom prst="rect">
            <a:avLst/>
          </a:prstGeom>
        </p:spPr>
      </p:pic>
      <p:pic>
        <p:nvPicPr>
          <p:cNvPr id="7" name="Picture 6">
            <a:extLst>
              <a:ext uri="{FF2B5EF4-FFF2-40B4-BE49-F238E27FC236}">
                <a16:creationId xmlns:a16="http://schemas.microsoft.com/office/drawing/2014/main" id="{6B33C23D-D26E-414D-8328-E7B72B1970F1}"/>
              </a:ext>
            </a:extLst>
          </p:cNvPr>
          <p:cNvPicPr>
            <a:picLocks noChangeAspect="1"/>
          </p:cNvPicPr>
          <p:nvPr/>
        </p:nvPicPr>
        <p:blipFill>
          <a:blip r:embed="rId9"/>
          <a:stretch>
            <a:fillRect/>
          </a:stretch>
        </p:blipFill>
        <p:spPr>
          <a:xfrm>
            <a:off x="-53340" y="2987041"/>
            <a:ext cx="2125980" cy="2125980"/>
          </a:xfrm>
          <a:prstGeom prst="rect">
            <a:avLst/>
          </a:prstGeom>
        </p:spPr>
      </p:pic>
      <p:pic>
        <p:nvPicPr>
          <p:cNvPr id="3" name="Recorded Sound">
            <a:hlinkClick r:id="" action="ppaction://media"/>
            <a:extLst>
              <a:ext uri="{FF2B5EF4-FFF2-40B4-BE49-F238E27FC236}">
                <a16:creationId xmlns:a16="http://schemas.microsoft.com/office/drawing/2014/main" id="{493A7814-37D4-4CEC-BA58-69FB7E3E26A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239500" y="4311301"/>
            <a:ext cx="609600" cy="609600"/>
          </a:xfrm>
          <a:prstGeom prst="rect">
            <a:avLst/>
          </a:prstGeom>
        </p:spPr>
      </p:pic>
    </p:spTree>
    <p:extLst>
      <p:ext uri="{BB962C8B-B14F-4D97-AF65-F5344CB8AC3E}">
        <p14:creationId xmlns:p14="http://schemas.microsoft.com/office/powerpoint/2010/main" val="3309737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89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2FE871-46C4-4B9C-B874-0AB5CB7297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9750" t="19337" r="24625" b="48029"/>
          <a:stretch>
            <a:fillRect/>
          </a:stretch>
        </p:blipFill>
        <p:spPr bwMode="auto">
          <a:xfrm>
            <a:off x="1152173" y="442392"/>
            <a:ext cx="7129462"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883D0930-DE8D-42F8-9050-285ED98C270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6767" t="37202" r="22289" b="16531"/>
          <a:stretch>
            <a:fillRect/>
          </a:stretch>
        </p:blipFill>
        <p:spPr bwMode="auto">
          <a:xfrm>
            <a:off x="5017750" y="3429000"/>
            <a:ext cx="576103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50AD076F-EFD9-4C86-A6F4-A17856259630}"/>
              </a:ext>
            </a:extLst>
          </p:cNvPr>
          <p:cNvSpPr txBox="1"/>
          <p:nvPr/>
        </p:nvSpPr>
        <p:spPr>
          <a:xfrm>
            <a:off x="526473" y="4073236"/>
            <a:ext cx="4491277"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rPr>
              <a:t>Parent Network Scotland Wellbeing Toolkit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7"/>
              </a:rPr>
              <a:t>https://www.parentnetworkscotland.com/wellbeing-toolkit-2020</a:t>
            </a: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Recorded Sound">
            <a:hlinkClick r:id="" action="ppaction://media"/>
            <a:extLst>
              <a:ext uri="{FF2B5EF4-FFF2-40B4-BE49-F238E27FC236}">
                <a16:creationId xmlns:a16="http://schemas.microsoft.com/office/drawing/2014/main" id="{D9972F34-8665-4374-9414-655A376532B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107304" y="5356225"/>
            <a:ext cx="609600" cy="609600"/>
          </a:xfrm>
          <a:prstGeom prst="rect">
            <a:avLst/>
          </a:prstGeom>
        </p:spPr>
      </p:pic>
    </p:spTree>
    <p:extLst>
      <p:ext uri="{BB962C8B-B14F-4D97-AF65-F5344CB8AC3E}">
        <p14:creationId xmlns:p14="http://schemas.microsoft.com/office/powerpoint/2010/main" val="358908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52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8EC1F-BB31-4A87-AE9B-05572E015786}"/>
              </a:ext>
            </a:extLst>
          </p:cNvPr>
          <p:cNvSpPr>
            <a:spLocks noGrp="1"/>
          </p:cNvSpPr>
          <p:nvPr>
            <p:ph type="ctrTitle"/>
          </p:nvPr>
        </p:nvSpPr>
        <p:spPr>
          <a:xfrm>
            <a:off x="999345" y="1229192"/>
            <a:ext cx="9144000" cy="1636193"/>
          </a:xfrm>
        </p:spPr>
        <p:txBody>
          <a:bodyPr>
            <a:normAutofit fontScale="90000"/>
          </a:bodyPr>
          <a:lstStyle/>
          <a:p>
            <a:pPr algn="l"/>
            <a:br>
              <a:rPr lang="en-GB"/>
            </a:br>
            <a:br>
              <a:rPr lang="en-GB"/>
            </a:br>
            <a:br>
              <a:rPr lang="en-GB"/>
            </a:br>
            <a:br>
              <a:rPr lang="en-GB"/>
            </a:br>
            <a:br>
              <a:rPr lang="en-GB"/>
            </a:br>
            <a:r>
              <a:rPr lang="en-GB"/>
              <a:t>Additional Thanks...</a:t>
            </a:r>
            <a:br>
              <a:rPr lang="en-GB"/>
            </a:br>
            <a:br>
              <a:rPr lang="en-GB"/>
            </a:br>
            <a:r>
              <a:rPr lang="en-GB" sz="4000"/>
              <a:t>NHS Ayrshire and Arran</a:t>
            </a:r>
            <a:br>
              <a:rPr lang="en-GB" sz="4000"/>
            </a:br>
            <a:r>
              <a:rPr lang="en-GB" sz="4000"/>
              <a:t>North Ayrshire Council Educational Psychology</a:t>
            </a:r>
          </a:p>
        </p:txBody>
      </p:sp>
    </p:spTree>
    <p:extLst>
      <p:ext uri="{BB962C8B-B14F-4D97-AF65-F5344CB8AC3E}">
        <p14:creationId xmlns:p14="http://schemas.microsoft.com/office/powerpoint/2010/main" val="2032763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 y="6370002"/>
            <a:ext cx="12191999" cy="581474"/>
            <a:chOff x="1" y="6359611"/>
            <a:chExt cx="12191999" cy="581474"/>
          </a:xfrm>
        </p:grpSpPr>
        <p:sp>
          <p:nvSpPr>
            <p:cNvPr id="14" name="Footer Placeholder 9"/>
            <p:cNvSpPr txBox="1">
              <a:spLocks/>
            </p:cNvSpPr>
            <p:nvPr/>
          </p:nvSpPr>
          <p:spPr>
            <a:xfrm>
              <a:off x="1614616" y="6359611"/>
              <a:ext cx="10577384" cy="498389"/>
            </a:xfrm>
            <a:prstGeom prst="rect">
              <a:avLst/>
            </a:prstGeom>
            <a:solidFill>
              <a:srgbClr val="0070C0"/>
            </a:solidFill>
          </p:spPr>
          <p:txBody>
            <a:bodyPr vert="horz" lIns="91440" tIns="45720" rIns="91440" bIns="45720" rtlCol="0" anchor="ctr"/>
            <a:lstStyle>
              <a:defPPr>
                <a:defRPr lang="en-US"/>
              </a:defPPr>
              <a:lvl1pPr marL="0" algn="l" defTabSz="914400" rtl="0" eaLnBrk="1" latinLnBrk="0" hangingPunct="1">
                <a:defRPr sz="8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North Ayrshire Council</a:t>
              </a:r>
            </a:p>
          </p:txBody>
        </p:sp>
        <p:sp>
          <p:nvSpPr>
            <p:cNvPr id="15" name="Rectangle 14"/>
            <p:cNvSpPr/>
            <p:nvPr/>
          </p:nvSpPr>
          <p:spPr>
            <a:xfrm>
              <a:off x="1" y="6359611"/>
              <a:ext cx="1524000" cy="498389"/>
            </a:xfrm>
            <a:prstGeom prst="rect">
              <a:avLst/>
            </a:prstGeom>
            <a:solidFill>
              <a:srgbClr val="92D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orbel" panose="020B0503020204020204"/>
                <a:ea typeface="+mn-ea"/>
                <a:cs typeface="+mn-cs"/>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589" y="6445613"/>
              <a:ext cx="3790196" cy="420625"/>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b="45705"/>
            <a:stretch/>
          </p:blipFill>
          <p:spPr>
            <a:xfrm>
              <a:off x="4773779" y="6529839"/>
              <a:ext cx="3438950" cy="411246"/>
            </a:xfrm>
            <a:prstGeom prst="rect">
              <a:avLst/>
            </a:prstGeom>
          </p:spPr>
        </p:pic>
      </p:grpSp>
      <p:sp>
        <p:nvSpPr>
          <p:cNvPr id="10" name="Title 1">
            <a:extLst>
              <a:ext uri="{FF2B5EF4-FFF2-40B4-BE49-F238E27FC236}">
                <a16:creationId xmlns:a16="http://schemas.microsoft.com/office/drawing/2014/main" id="{C5949DBA-AF76-433B-9F5C-3407437ED605}"/>
              </a:ext>
            </a:extLst>
          </p:cNvPr>
          <p:cNvSpPr txBox="1">
            <a:spLocks/>
          </p:cNvSpPr>
          <p:nvPr/>
        </p:nvSpPr>
        <p:spPr>
          <a:xfrm>
            <a:off x="1524000" y="172676"/>
            <a:ext cx="9144000" cy="924604"/>
          </a:xfrm>
        </p:spPr>
        <p:txBody>
          <a:bodyPr/>
          <a:lstStyle>
            <a:lvl1pPr algn="l" defTabSz="912813" rtl="0" eaLnBrk="1" fontAlgn="base" hangingPunct="1">
              <a:lnSpc>
                <a:spcPct val="90000"/>
              </a:lnSpc>
              <a:spcBef>
                <a:spcPct val="0"/>
              </a:spcBef>
              <a:spcAft>
                <a:spcPct val="0"/>
              </a:spcAft>
              <a:defRPr sz="4400" kern="1200">
                <a:solidFill>
                  <a:srgbClr val="0070C0"/>
                </a:solidFill>
                <a:latin typeface="+mj-lt"/>
                <a:ea typeface="+mj-ea"/>
                <a:cs typeface="+mj-cs"/>
              </a:defRPr>
            </a:lvl1pPr>
            <a:lvl2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2pPr>
            <a:lvl3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3pPr>
            <a:lvl4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4pPr>
            <a:lvl5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5pPr>
            <a:lvl6pPr marL="4572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6pPr>
            <a:lvl7pPr marL="9144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7pPr>
            <a:lvl8pPr marL="13716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8pPr>
            <a:lvl9pPr marL="18288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9pPr>
          </a:lstStyle>
          <a:p>
            <a:pPr marL="0" marR="0" lvl="0" indent="0" algn="ctr" defTabSz="912813" rtl="0" eaLnBrk="1" fontAlgn="base" latinLnBrk="0" hangingPunct="1">
              <a:lnSpc>
                <a:spcPct val="90000"/>
              </a:lnSpc>
              <a:spcBef>
                <a:spcPct val="0"/>
              </a:spcBef>
              <a:spcAft>
                <a:spcPct val="0"/>
              </a:spcAft>
              <a:buClrTx/>
              <a:buSzTx/>
              <a:buFontTx/>
              <a:buNone/>
              <a:tabLst/>
              <a:defRPr/>
            </a:pPr>
            <a:r>
              <a:rPr kumimoji="0" lang="en-GB" sz="4400" b="0"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rPr>
              <a:t>Recap/ Stressors…</a:t>
            </a:r>
          </a:p>
        </p:txBody>
      </p:sp>
      <p:sp>
        <p:nvSpPr>
          <p:cNvPr id="11" name="Subtitle 2">
            <a:extLst>
              <a:ext uri="{FF2B5EF4-FFF2-40B4-BE49-F238E27FC236}">
                <a16:creationId xmlns:a16="http://schemas.microsoft.com/office/drawing/2014/main" id="{F0C23441-3265-4BBA-8818-01D4EE2081FD}"/>
              </a:ext>
            </a:extLst>
          </p:cNvPr>
          <p:cNvSpPr txBox="1">
            <a:spLocks/>
          </p:cNvSpPr>
          <p:nvPr/>
        </p:nvSpPr>
        <p:spPr>
          <a:xfrm>
            <a:off x="569343" y="2601119"/>
            <a:ext cx="11335109" cy="1655762"/>
          </a:xfrm>
        </p:spPr>
        <p:txBody>
          <a:bodyPr/>
          <a:lstStyle>
            <a:lvl1pPr marL="227013" indent="-227013" algn="l" defTabSz="912813"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2813"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GB"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Stress…</a:t>
            </a:r>
          </a:p>
          <a:p>
            <a:pPr marL="0" marR="0" lvl="0" indent="0" algn="l" defTabSz="912813" rtl="0" eaLnBrk="1" fontAlgn="base" latinLnBrk="0" hangingPunct="1">
              <a:lnSpc>
                <a:spcPct val="90000"/>
              </a:lnSpc>
              <a:spcBef>
                <a:spcPts val="1000"/>
              </a:spcBef>
              <a:spcAft>
                <a:spcPct val="0"/>
              </a:spcAft>
              <a:buClrTx/>
              <a:buSzTx/>
              <a:buFont typeface="Arial" panose="020B0604020202020204" pitchFamily="34" charset="0"/>
              <a:buNone/>
              <a:tabLst/>
              <a:defRPr/>
            </a:pPr>
            <a:r>
              <a:rPr kumimoji="0" lang="en-GB" sz="2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Major stressors…</a:t>
            </a:r>
          </a:p>
        </p:txBody>
      </p:sp>
      <p:pic>
        <p:nvPicPr>
          <p:cNvPr id="3" name="Picture 2">
            <a:extLst>
              <a:ext uri="{FF2B5EF4-FFF2-40B4-BE49-F238E27FC236}">
                <a16:creationId xmlns:a16="http://schemas.microsoft.com/office/drawing/2014/main" id="{23808783-6589-4BD1-874F-DD6F3A4D8A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2000" y="0"/>
            <a:ext cx="3412800" cy="2247609"/>
          </a:xfrm>
          <a:prstGeom prst="rect">
            <a:avLst/>
          </a:prstGeom>
        </p:spPr>
      </p:pic>
      <p:pic>
        <p:nvPicPr>
          <p:cNvPr id="2" name="Picture 1">
            <a:extLst>
              <a:ext uri="{FF2B5EF4-FFF2-40B4-BE49-F238E27FC236}">
                <a16:creationId xmlns:a16="http://schemas.microsoft.com/office/drawing/2014/main" id="{9371ACFE-1FE6-445A-8103-D6DD65E5BE82}"/>
              </a:ext>
            </a:extLst>
          </p:cNvPr>
          <p:cNvPicPr>
            <a:picLocks noChangeAspect="1"/>
          </p:cNvPicPr>
          <p:nvPr/>
        </p:nvPicPr>
        <p:blipFill>
          <a:blip r:embed="rId8"/>
          <a:stretch>
            <a:fillRect/>
          </a:stretch>
        </p:blipFill>
        <p:spPr>
          <a:xfrm>
            <a:off x="4018940" y="1406929"/>
            <a:ext cx="7125919" cy="4044141"/>
          </a:xfrm>
          <a:prstGeom prst="rect">
            <a:avLst/>
          </a:prstGeom>
        </p:spPr>
      </p:pic>
      <p:pic>
        <p:nvPicPr>
          <p:cNvPr id="4" name="Recorded Sound">
            <a:hlinkClick r:id="" action="ppaction://media"/>
            <a:extLst>
              <a:ext uri="{FF2B5EF4-FFF2-40B4-BE49-F238E27FC236}">
                <a16:creationId xmlns:a16="http://schemas.microsoft.com/office/drawing/2014/main" id="{06719959-A262-4713-8C6B-DA28A8BAC966}"/>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893548" y="4055930"/>
            <a:ext cx="609600" cy="609600"/>
          </a:xfrm>
          <a:prstGeom prst="rect">
            <a:avLst/>
          </a:prstGeom>
        </p:spPr>
      </p:pic>
    </p:spTree>
    <p:extLst>
      <p:ext uri="{BB962C8B-B14F-4D97-AF65-F5344CB8AC3E}">
        <p14:creationId xmlns:p14="http://schemas.microsoft.com/office/powerpoint/2010/main" val="1127740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9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E9B53579-8861-4630-BAD7-C288682E288D}"/>
              </a:ext>
            </a:extLst>
          </p:cNvPr>
          <p:cNvSpPr>
            <a:spLocks noGrp="1"/>
          </p:cNvSpPr>
          <p:nvPr>
            <p:ph type="subTitle" idx="1"/>
          </p:nvPr>
        </p:nvSpPr>
        <p:spPr>
          <a:xfrm>
            <a:off x="1359108" y="319192"/>
            <a:ext cx="9144000" cy="760100"/>
          </a:xfrm>
        </p:spPr>
        <p:txBody>
          <a:bodyPr/>
          <a:lstStyle/>
          <a:p>
            <a:r>
              <a:rPr lang="en-GB" sz="3600"/>
              <a:t>Activity – Shaky Person</a:t>
            </a:r>
          </a:p>
        </p:txBody>
      </p:sp>
      <p:graphicFrame>
        <p:nvGraphicFramePr>
          <p:cNvPr id="5" name="Content Placeholder 4">
            <a:extLst>
              <a:ext uri="{FF2B5EF4-FFF2-40B4-BE49-F238E27FC236}">
                <a16:creationId xmlns:a16="http://schemas.microsoft.com/office/drawing/2014/main" id="{85A169C1-A2A1-4BEE-B1C4-FB974DD1E2CA}"/>
              </a:ext>
            </a:extLst>
          </p:cNvPr>
          <p:cNvGraphicFramePr>
            <a:graphicFrameLocks noGrp="1"/>
          </p:cNvGraphicFramePr>
          <p:nvPr>
            <p:ph idx="4294967295"/>
          </p:nvPr>
        </p:nvGraphicFramePr>
        <p:xfrm>
          <a:off x="1816308" y="1214490"/>
          <a:ext cx="8229600" cy="3657600"/>
        </p:xfrm>
        <a:graphic>
          <a:graphicData uri="http://schemas.openxmlformats.org/drawingml/2006/table">
            <a:tbl>
              <a:tblPr firstRow="1" bandRow="1">
                <a:tableStyleId>{5C22544A-7EE6-4342-B048-85BDC9FD1C3A}</a:tableStyleId>
              </a:tblPr>
              <a:tblGrid>
                <a:gridCol w="8229600">
                  <a:extLst>
                    <a:ext uri="{9D8B030D-6E8A-4147-A177-3AD203B41FA5}">
                      <a16:colId xmlns:a16="http://schemas.microsoft.com/office/drawing/2014/main" val="20000"/>
                    </a:ext>
                  </a:extLst>
                </a:gridCol>
              </a:tblGrid>
              <a:tr h="109727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a:t>Use the shaky person diagram to consider the effects</a:t>
                      </a:r>
                      <a:r>
                        <a:rPr lang="en-GB" sz="2400" baseline="0"/>
                        <a:t> of stress.  Symptoms can fall under the following categories;</a:t>
                      </a:r>
                    </a:p>
                    <a:p>
                      <a:endParaRPr lang="en-GB" sz="1800"/>
                    </a:p>
                  </a:txBody>
                  <a:tcPr marT="45712" marB="45712"/>
                </a:tc>
                <a:extLst>
                  <a:ext uri="{0D108BD9-81ED-4DB2-BD59-A6C34878D82A}">
                    <a16:rowId xmlns:a16="http://schemas.microsoft.com/office/drawing/2014/main" val="10000"/>
                  </a:ext>
                </a:extLst>
              </a:tr>
              <a:tr h="2560326">
                <a:tc>
                  <a:txBody>
                    <a:bodyPr/>
                    <a:lstStyle/>
                    <a:p>
                      <a:pPr algn="l"/>
                      <a:endParaRPr lang="en-GB" sz="1800" dirty="0"/>
                    </a:p>
                    <a:p>
                      <a:pPr marL="2246313" indent="0" algn="l">
                        <a:buFont typeface="Wingdings" pitchFamily="2" charset="2"/>
                        <a:buNone/>
                      </a:pPr>
                      <a:r>
                        <a:rPr lang="en-GB" sz="1800" b="1" baseline="0" dirty="0"/>
                        <a:t>Physical</a:t>
                      </a:r>
                      <a:r>
                        <a:rPr lang="en-GB" sz="1800" baseline="0" dirty="0"/>
                        <a:t> – What happens to your body?</a:t>
                      </a:r>
                    </a:p>
                    <a:p>
                      <a:pPr marL="2246313" indent="0" algn="l">
                        <a:buFont typeface="Wingdings" pitchFamily="2" charset="2"/>
                        <a:buNone/>
                      </a:pPr>
                      <a:endParaRPr lang="en-GB" sz="1800" baseline="0" dirty="0"/>
                    </a:p>
                    <a:p>
                      <a:pPr marL="2246313" indent="0" algn="l">
                        <a:buFont typeface="Wingdings" pitchFamily="2" charset="2"/>
                        <a:buNone/>
                      </a:pPr>
                      <a:r>
                        <a:rPr lang="en-GB" sz="1800" b="1" baseline="0" dirty="0"/>
                        <a:t>Emotional</a:t>
                      </a:r>
                      <a:r>
                        <a:rPr lang="en-GB" sz="1800" baseline="0" dirty="0"/>
                        <a:t> – How do you feel?</a:t>
                      </a:r>
                    </a:p>
                    <a:p>
                      <a:pPr marL="2246313" indent="0" algn="l">
                        <a:buFont typeface="Wingdings" pitchFamily="2" charset="2"/>
                        <a:buNone/>
                      </a:pPr>
                      <a:endParaRPr lang="en-GB" sz="1800" baseline="0" dirty="0"/>
                    </a:p>
                    <a:p>
                      <a:pPr marL="2246313" indent="0" algn="l">
                        <a:buFont typeface="Wingdings" pitchFamily="2" charset="2"/>
                        <a:buNone/>
                      </a:pPr>
                      <a:r>
                        <a:rPr lang="en-GB" sz="1800" b="1" baseline="0" dirty="0"/>
                        <a:t>Cognitive</a:t>
                      </a:r>
                      <a:r>
                        <a:rPr lang="en-GB" sz="1800" baseline="0" dirty="0"/>
                        <a:t> – How is your brain working?</a:t>
                      </a:r>
                    </a:p>
                    <a:p>
                      <a:pPr marL="2246313" indent="0" algn="l">
                        <a:buFont typeface="Wingdings" pitchFamily="2" charset="2"/>
                        <a:buNone/>
                      </a:pPr>
                      <a:endParaRPr lang="en-GB" sz="1800" baseline="0" dirty="0"/>
                    </a:p>
                    <a:p>
                      <a:pPr marL="2246313" indent="0" algn="l">
                        <a:buFont typeface="Wingdings" pitchFamily="2" charset="2"/>
                        <a:buNone/>
                      </a:pPr>
                      <a:r>
                        <a:rPr lang="en-GB" sz="1800" b="1" baseline="0" dirty="0"/>
                        <a:t>Behavioural</a:t>
                      </a:r>
                      <a:r>
                        <a:rPr lang="en-GB" sz="1800" baseline="0" dirty="0"/>
                        <a:t> – What do you do?</a:t>
                      </a:r>
                      <a:endParaRPr lang="en-GB" sz="1800" dirty="0"/>
                    </a:p>
                    <a:p>
                      <a:pPr algn="ctr"/>
                      <a:endParaRPr lang="en-GB" sz="1800" dirty="0"/>
                    </a:p>
                  </a:txBody>
                  <a:tcPr marT="45712" marB="45712"/>
                </a:tc>
                <a:extLst>
                  <a:ext uri="{0D108BD9-81ED-4DB2-BD59-A6C34878D82A}">
                    <a16:rowId xmlns:a16="http://schemas.microsoft.com/office/drawing/2014/main" val="10001"/>
                  </a:ext>
                </a:extLst>
              </a:tr>
            </a:tbl>
          </a:graphicData>
        </a:graphic>
      </p:graphicFrame>
      <p:pic>
        <p:nvPicPr>
          <p:cNvPr id="26635" name="Picture 2" descr="C:\Users\lthompson\AppData\Local\Microsoft\Windows\Temporary Internet Files\Content.IE5\7D92AQU6\nicubunu-Stickman-02[1].png">
            <a:extLst>
              <a:ext uri="{FF2B5EF4-FFF2-40B4-BE49-F238E27FC236}">
                <a16:creationId xmlns:a16="http://schemas.microsoft.com/office/drawing/2014/main" id="{AD372E92-4A34-4DEA-91F2-9058E47FDE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83113" y="5373688"/>
            <a:ext cx="908050" cy="969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6" name="Picture 3" descr="C:\Users\lthompson\AppData\Local\Microsoft\Windows\Temporary Internet Files\Content.IE5\NHM5QI6B\large-stick-man-figure-running-33.3-11595[1].gif">
            <a:extLst>
              <a:ext uri="{FF2B5EF4-FFF2-40B4-BE49-F238E27FC236}">
                <a16:creationId xmlns:a16="http://schemas.microsoft.com/office/drawing/2014/main" id="{1B1D534C-8843-43CE-9814-63440759A1E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72263" y="5373688"/>
            <a:ext cx="792162"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7" name="Picture 4" descr="C:\Users\lthompson\AppData\Local\Microsoft\Windows\Temporary Internet Files\Content.IE5\7ZGJ75LE\large-stickman-waving-and-happy-0-11584[1].gif">
            <a:extLst>
              <a:ext uri="{FF2B5EF4-FFF2-40B4-BE49-F238E27FC236}">
                <a16:creationId xmlns:a16="http://schemas.microsoft.com/office/drawing/2014/main" id="{7FAB3F28-E14A-47E0-9EBD-A8C625D041E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9826" y="5373688"/>
            <a:ext cx="792163" cy="9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38" name="Picture 5" descr="C:\Users\lthompson\AppData\Local\Microsoft\Windows\Temporary Internet Files\Content.IE5\VL5QPVNL\large-stickman-figure-running-166.6-11588[1].gif">
            <a:extLst>
              <a:ext uri="{FF2B5EF4-FFF2-40B4-BE49-F238E27FC236}">
                <a16:creationId xmlns:a16="http://schemas.microsoft.com/office/drawing/2014/main" id="{E49EE0A7-9647-491B-850A-900EB293D8B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566988" y="5373688"/>
            <a:ext cx="792162"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Recorded Sound">
            <a:hlinkClick r:id="" action="ppaction://media"/>
            <a:extLst>
              <a:ext uri="{FF2B5EF4-FFF2-40B4-BE49-F238E27FC236}">
                <a16:creationId xmlns:a16="http://schemas.microsoft.com/office/drawing/2014/main" id="{586EB8E9-A0EC-4613-87A5-3E6C1BDBF21E}"/>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0503108" y="4321273"/>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ubtitle 3">
            <a:extLst>
              <a:ext uri="{FF2B5EF4-FFF2-40B4-BE49-F238E27FC236}">
                <a16:creationId xmlns:a16="http://schemas.microsoft.com/office/drawing/2014/main" id="{FAFAFF52-25A8-4AA3-81B2-516A084F798D}"/>
              </a:ext>
            </a:extLst>
          </p:cNvPr>
          <p:cNvSpPr>
            <a:spLocks noGrp="1"/>
          </p:cNvSpPr>
          <p:nvPr>
            <p:ph type="subTitle" idx="1"/>
          </p:nvPr>
        </p:nvSpPr>
        <p:spPr>
          <a:xfrm>
            <a:off x="1224197" y="440532"/>
            <a:ext cx="9144000" cy="1655762"/>
          </a:xfrm>
        </p:spPr>
        <p:txBody>
          <a:bodyPr/>
          <a:lstStyle/>
          <a:p>
            <a:pPr algn="l"/>
            <a:r>
              <a:rPr lang="en-GB" sz="4400"/>
              <a:t>Stress</a:t>
            </a:r>
          </a:p>
        </p:txBody>
      </p:sp>
      <p:pic>
        <p:nvPicPr>
          <p:cNvPr id="28675" name="Picture 2">
            <a:extLst>
              <a:ext uri="{FF2B5EF4-FFF2-40B4-BE49-F238E27FC236}">
                <a16:creationId xmlns:a16="http://schemas.microsoft.com/office/drawing/2014/main" id="{9EB73307-503D-4068-9BD1-F897C615067C}"/>
              </a:ext>
            </a:extLst>
          </p:cNvPr>
          <p:cNvPicPr>
            <a:picLocks noGrp="1" noChangeAspect="1" noChangeArrowheads="1"/>
          </p:cNvPicPr>
          <p:nvPr>
            <p:ph idx="4294967295"/>
          </p:nvPr>
        </p:nvPicPr>
        <p:blipFill>
          <a:blip r:embed="rId5">
            <a:extLst>
              <a:ext uri="{28A0092B-C50C-407E-A947-70E740481C1C}">
                <a14:useLocalDpi xmlns:a14="http://schemas.microsoft.com/office/drawing/2010/main" val="0"/>
              </a:ext>
            </a:extLst>
          </a:blip>
          <a:srcRect l="22231" t="35634" r="58063" b="15045"/>
          <a:stretch>
            <a:fillRect/>
          </a:stretch>
        </p:blipFill>
        <p:spPr>
          <a:xfrm>
            <a:off x="8878888" y="1268413"/>
            <a:ext cx="3313112" cy="4667250"/>
          </a:xfrm>
          <a:noFill/>
        </p:spPr>
      </p:pic>
      <p:pic>
        <p:nvPicPr>
          <p:cNvPr id="2" name="Picture 1">
            <a:extLst>
              <a:ext uri="{FF2B5EF4-FFF2-40B4-BE49-F238E27FC236}">
                <a16:creationId xmlns:a16="http://schemas.microsoft.com/office/drawing/2014/main" id="{CEBA66EB-EF6D-4731-830C-85A62E4C5DBD}"/>
              </a:ext>
            </a:extLst>
          </p:cNvPr>
          <p:cNvPicPr>
            <a:picLocks noChangeAspect="1"/>
          </p:cNvPicPr>
          <p:nvPr/>
        </p:nvPicPr>
        <p:blipFill>
          <a:blip r:embed="rId6"/>
          <a:stretch>
            <a:fillRect/>
          </a:stretch>
        </p:blipFill>
        <p:spPr>
          <a:xfrm>
            <a:off x="4437744" y="1094029"/>
            <a:ext cx="3316511" cy="4669941"/>
          </a:xfrm>
          <a:prstGeom prst="rect">
            <a:avLst/>
          </a:prstGeom>
        </p:spPr>
      </p:pic>
      <p:pic>
        <p:nvPicPr>
          <p:cNvPr id="3" name="Recorded Sound">
            <a:hlinkClick r:id="" action="ppaction://media"/>
            <a:extLst>
              <a:ext uri="{FF2B5EF4-FFF2-40B4-BE49-F238E27FC236}">
                <a16:creationId xmlns:a16="http://schemas.microsoft.com/office/drawing/2014/main" id="{A8A56731-FDD3-4827-8D7A-B178161DB4E2}"/>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758597" y="4456907"/>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15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89623-ECE1-413B-9D4D-555E99B3EF77}"/>
              </a:ext>
            </a:extLst>
          </p:cNvPr>
          <p:cNvSpPr>
            <a:spLocks noGrp="1"/>
          </p:cNvSpPr>
          <p:nvPr>
            <p:ph type="ctrTitle"/>
          </p:nvPr>
        </p:nvSpPr>
        <p:spPr>
          <a:xfrm>
            <a:off x="1342571" y="405720"/>
            <a:ext cx="9515928" cy="881743"/>
          </a:xfrm>
        </p:spPr>
        <p:txBody>
          <a:bodyPr lIns="91440" tIns="45720" rIns="91440" bIns="45720" anchor="b"/>
          <a:lstStyle/>
          <a:p>
            <a:r>
              <a:rPr lang="en-US" sz="4800">
                <a:cs typeface="Calibri Light"/>
              </a:rPr>
              <a:t>So what's normal teenage </a:t>
            </a:r>
            <a:r>
              <a:rPr lang="en-US" sz="4800" err="1">
                <a:cs typeface="Calibri Light"/>
              </a:rPr>
              <a:t>behaviour</a:t>
            </a:r>
            <a:r>
              <a:rPr lang="en-US" sz="4800">
                <a:cs typeface="Calibri Light"/>
              </a:rPr>
              <a:t>?</a:t>
            </a:r>
          </a:p>
        </p:txBody>
      </p:sp>
      <p:sp>
        <p:nvSpPr>
          <p:cNvPr id="3" name="Subtitle 2">
            <a:extLst>
              <a:ext uri="{FF2B5EF4-FFF2-40B4-BE49-F238E27FC236}">
                <a16:creationId xmlns:a16="http://schemas.microsoft.com/office/drawing/2014/main" id="{63BC8668-B2FE-4BAB-B06B-1ED6725B545B}"/>
              </a:ext>
            </a:extLst>
          </p:cNvPr>
          <p:cNvSpPr>
            <a:spLocks noGrp="1"/>
          </p:cNvSpPr>
          <p:nvPr>
            <p:ph type="subTitle" idx="1"/>
          </p:nvPr>
        </p:nvSpPr>
        <p:spPr>
          <a:xfrm>
            <a:off x="804689" y="1424896"/>
            <a:ext cx="10653020" cy="4486046"/>
          </a:xfrm>
        </p:spPr>
        <p:txBody>
          <a:bodyPr lIns="91440" tIns="45720" rIns="91440" bIns="45720" anchor="t"/>
          <a:lstStyle/>
          <a:p>
            <a:pPr algn="l"/>
            <a:r>
              <a:rPr lang="en-US" dirty="0">
                <a:cs typeface="Calibri" panose="020F0502020204030204"/>
              </a:rPr>
              <a:t>Before we continue let's consider the changes that occur as a child moves towards the teenage years.</a:t>
            </a:r>
          </a:p>
          <a:p>
            <a:pPr marL="342900" indent="-342900" algn="l">
              <a:buChar char="•"/>
            </a:pPr>
            <a:r>
              <a:rPr lang="en-US" dirty="0">
                <a:cs typeface="Calibri" panose="020F0502020204030204"/>
              </a:rPr>
              <a:t>Change is to be expected</a:t>
            </a:r>
            <a:endParaRPr lang="en-US" dirty="0"/>
          </a:p>
          <a:p>
            <a:pPr marL="342900" indent="-342900" algn="l">
              <a:buChar char="•"/>
            </a:pPr>
            <a:r>
              <a:rPr lang="en-US" dirty="0">
                <a:cs typeface="Calibri" panose="020F0502020204030204"/>
              </a:rPr>
              <a:t>Everyone is different and experiences change in their own way</a:t>
            </a:r>
          </a:p>
          <a:p>
            <a:pPr marL="342900" indent="-342900" algn="l">
              <a:buChar char="•"/>
            </a:pPr>
            <a:r>
              <a:rPr lang="en-US" dirty="0">
                <a:cs typeface="Calibri" panose="020F0502020204030204"/>
              </a:rPr>
              <a:t>Exploring identity/ trying new things</a:t>
            </a:r>
          </a:p>
          <a:p>
            <a:pPr marL="342900" indent="-342900" algn="l">
              <a:buChar char="•"/>
            </a:pPr>
            <a:r>
              <a:rPr lang="en-US" dirty="0">
                <a:cs typeface="Calibri" panose="020F0502020204030204"/>
              </a:rPr>
              <a:t>Feeling awkward about oneself/ uncomfortable about </a:t>
            </a:r>
          </a:p>
          <a:p>
            <a:pPr algn="l"/>
            <a:r>
              <a:rPr lang="en-US" dirty="0">
                <a:cs typeface="Calibri" panose="020F0502020204030204"/>
              </a:rPr>
              <a:t>     own body</a:t>
            </a:r>
          </a:p>
          <a:p>
            <a:pPr marL="342900" indent="-342900" algn="l">
              <a:buChar char="•"/>
            </a:pPr>
            <a:r>
              <a:rPr lang="en-US" dirty="0">
                <a:cs typeface="Calibri" panose="020F0502020204030204"/>
              </a:rPr>
              <a:t>Moodiness/ short temper</a:t>
            </a:r>
          </a:p>
          <a:p>
            <a:pPr marL="342900" indent="-342900" algn="l">
              <a:buChar char="•"/>
            </a:pPr>
            <a:r>
              <a:rPr lang="en-US" dirty="0">
                <a:cs typeface="Calibri" panose="020F0502020204030204"/>
              </a:rPr>
              <a:t>Less affectionate towards parents</a:t>
            </a:r>
          </a:p>
          <a:p>
            <a:pPr marL="342900" indent="-342900" algn="l">
              <a:buChar char="•"/>
            </a:pPr>
            <a:r>
              <a:rPr lang="en-US" dirty="0">
                <a:cs typeface="Calibri" panose="020F0502020204030204"/>
              </a:rPr>
              <a:t>Ill-mannered or rude</a:t>
            </a:r>
          </a:p>
          <a:p>
            <a:pPr algn="l"/>
            <a:endParaRPr lang="en-US" dirty="0">
              <a:cs typeface="Calibri" panose="020F0502020204030204"/>
            </a:endParaRPr>
          </a:p>
          <a:p>
            <a:pPr algn="l"/>
            <a:endParaRPr lang="en-US" dirty="0">
              <a:cs typeface="Calibri" panose="020F0502020204030204"/>
            </a:endParaRPr>
          </a:p>
          <a:p>
            <a:pPr algn="l"/>
            <a:endParaRPr lang="en-US" dirty="0">
              <a:cs typeface="Calibri" panose="020F0502020204030204"/>
            </a:endParaRPr>
          </a:p>
          <a:p>
            <a:pPr algn="l"/>
            <a:endParaRPr lang="en-US" dirty="0">
              <a:cs typeface="Calibri" panose="020F0502020204030204"/>
            </a:endParaRPr>
          </a:p>
        </p:txBody>
      </p:sp>
      <p:pic>
        <p:nvPicPr>
          <p:cNvPr id="4" name="Picture 4" descr="A person holding a sign&#10;&#10;Description automatically generated">
            <a:extLst>
              <a:ext uri="{FF2B5EF4-FFF2-40B4-BE49-F238E27FC236}">
                <a16:creationId xmlns:a16="http://schemas.microsoft.com/office/drawing/2014/main" id="{C5C44D97-1775-42FC-9F09-34D3940116C6}"/>
              </a:ext>
            </a:extLst>
          </p:cNvPr>
          <p:cNvPicPr>
            <a:picLocks noChangeAspect="1"/>
          </p:cNvPicPr>
          <p:nvPr/>
        </p:nvPicPr>
        <p:blipFill>
          <a:blip r:embed="rId5"/>
          <a:stretch>
            <a:fillRect/>
          </a:stretch>
        </p:blipFill>
        <p:spPr>
          <a:xfrm>
            <a:off x="9173135" y="2639876"/>
            <a:ext cx="2743200" cy="3550485"/>
          </a:xfrm>
          <a:prstGeom prst="rect">
            <a:avLst/>
          </a:prstGeom>
        </p:spPr>
      </p:pic>
      <p:pic>
        <p:nvPicPr>
          <p:cNvPr id="5" name="31">
            <a:hlinkClick r:id="" action="ppaction://media"/>
            <a:extLst>
              <a:ext uri="{FF2B5EF4-FFF2-40B4-BE49-F238E27FC236}">
                <a16:creationId xmlns:a16="http://schemas.microsoft.com/office/drawing/2014/main" id="{62A18474-C586-435F-885E-D473CAF195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184217" y="1829186"/>
            <a:ext cx="406400" cy="406400"/>
          </a:xfrm>
          <a:prstGeom prst="rect">
            <a:avLst/>
          </a:prstGeom>
        </p:spPr>
      </p:pic>
    </p:spTree>
    <p:extLst>
      <p:ext uri="{BB962C8B-B14F-4D97-AF65-F5344CB8AC3E}">
        <p14:creationId xmlns:p14="http://schemas.microsoft.com/office/powerpoint/2010/main" val="512185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236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5E29BC06-57A7-482A-BF98-A4486D57EA35}"/>
              </a:ext>
            </a:extLst>
          </p:cNvPr>
          <p:cNvSpPr>
            <a:spLocks noGrp="1"/>
          </p:cNvSpPr>
          <p:nvPr>
            <p:ph type="subTitle" idx="1"/>
          </p:nvPr>
        </p:nvSpPr>
        <p:spPr>
          <a:xfrm>
            <a:off x="1133928" y="626609"/>
            <a:ext cx="9688285" cy="4958828"/>
          </a:xfrm>
        </p:spPr>
        <p:txBody>
          <a:bodyPr lIns="91440" tIns="45720" rIns="91440" bIns="45720" anchor="t"/>
          <a:lstStyle/>
          <a:p>
            <a:pPr marL="342900" indent="-342900" algn="l">
              <a:buChar char="•"/>
            </a:pPr>
            <a:r>
              <a:rPr lang="en-US" dirty="0">
                <a:cs typeface="Calibri" panose="020F0502020204030204"/>
              </a:rPr>
              <a:t>Pushing boundaries</a:t>
            </a:r>
            <a:endParaRPr lang="en-US" dirty="0"/>
          </a:p>
          <a:p>
            <a:pPr marL="342900" indent="-342900" algn="l">
              <a:buChar char="•"/>
            </a:pPr>
            <a:r>
              <a:rPr lang="en-US" dirty="0">
                <a:cs typeface="Calibri" panose="020F0502020204030204"/>
              </a:rPr>
              <a:t>Rebellious tendencies</a:t>
            </a:r>
          </a:p>
          <a:p>
            <a:pPr marL="342900" indent="-342900" algn="l">
              <a:buChar char="•"/>
            </a:pPr>
            <a:r>
              <a:rPr lang="en-US" dirty="0">
                <a:cs typeface="Calibri" panose="020F0502020204030204"/>
              </a:rPr>
              <a:t>Changing relationships/ social butterfly</a:t>
            </a:r>
          </a:p>
          <a:p>
            <a:pPr marL="342900" indent="-342900" algn="l">
              <a:buChar char="•"/>
            </a:pPr>
            <a:r>
              <a:rPr lang="en-US" dirty="0">
                <a:cs typeface="Calibri" panose="020F0502020204030204"/>
              </a:rPr>
              <a:t>Interest in sex</a:t>
            </a:r>
          </a:p>
          <a:p>
            <a:pPr marL="342900" indent="-342900" algn="l">
              <a:buFont typeface="Arial,Sans-Serif" panose="020B0604020202020204" pitchFamily="34" charset="0"/>
              <a:buChar char="•"/>
            </a:pPr>
            <a:r>
              <a:rPr lang="en-US" dirty="0">
                <a:ea typeface="+mn-lt"/>
                <a:cs typeface="+mn-lt"/>
              </a:rPr>
              <a:t>Little thought for the future/ lives in the moment</a:t>
            </a:r>
          </a:p>
          <a:p>
            <a:pPr marL="342900" indent="-342900" algn="l">
              <a:buFont typeface="Arial,Sans-Serif" panose="020B0604020202020204" pitchFamily="34" charset="0"/>
              <a:buChar char="•"/>
            </a:pPr>
            <a:r>
              <a:rPr lang="en-US" dirty="0">
                <a:ea typeface="+mn-lt"/>
                <a:cs typeface="+mn-lt"/>
              </a:rPr>
              <a:t>Childish actions</a:t>
            </a:r>
          </a:p>
          <a:p>
            <a:pPr algn="l"/>
            <a:endParaRPr lang="en-US" dirty="0">
              <a:cs typeface="Calibri" panose="020F0502020204030204"/>
            </a:endParaRPr>
          </a:p>
          <a:p>
            <a:pPr algn="l"/>
            <a:r>
              <a:rPr lang="en-US" dirty="0">
                <a:cs typeface="Calibri" panose="020F0502020204030204"/>
              </a:rPr>
              <a:t>Bear in mind that it is okay to ask your child if they are okay! You know them best and if you are likely to worry then having a conversation or checking in is absolutely fine – just don’t press or you may be met with a sulky teenager storming to their room!</a:t>
            </a:r>
          </a:p>
          <a:p>
            <a:pPr algn="l"/>
            <a:endParaRPr lang="en-US" dirty="0">
              <a:cs typeface="Calibri" panose="020F0502020204030204"/>
            </a:endParaRPr>
          </a:p>
          <a:p>
            <a:pPr marL="342900" indent="-342900" algn="l">
              <a:buChar char="•"/>
            </a:pPr>
            <a:endParaRPr lang="en-US" dirty="0">
              <a:cs typeface="Calibri" panose="020F0502020204030204"/>
            </a:endParaRPr>
          </a:p>
          <a:p>
            <a:pPr algn="l"/>
            <a:endParaRPr lang="en-US" dirty="0">
              <a:cs typeface="Calibri" panose="020F0502020204030204"/>
            </a:endParaRPr>
          </a:p>
        </p:txBody>
      </p:sp>
      <p:pic>
        <p:nvPicPr>
          <p:cNvPr id="2" name="32">
            <a:hlinkClick r:id="" action="ppaction://media"/>
            <a:extLst>
              <a:ext uri="{FF2B5EF4-FFF2-40B4-BE49-F238E27FC236}">
                <a16:creationId xmlns:a16="http://schemas.microsoft.com/office/drawing/2014/main" id="{A6526A36-610C-4926-A6C4-AA5362D8201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77172" y="5585437"/>
            <a:ext cx="406400" cy="406400"/>
          </a:xfrm>
          <a:prstGeom prst="rect">
            <a:avLst/>
          </a:prstGeom>
        </p:spPr>
      </p:pic>
    </p:spTree>
    <p:extLst>
      <p:ext uri="{BB962C8B-B14F-4D97-AF65-F5344CB8AC3E}">
        <p14:creationId xmlns:p14="http://schemas.microsoft.com/office/powerpoint/2010/main" val="2364381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999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 y="6370002"/>
            <a:ext cx="12191999" cy="581474"/>
            <a:chOff x="1" y="6359611"/>
            <a:chExt cx="12191999" cy="581474"/>
          </a:xfrm>
        </p:grpSpPr>
        <p:sp>
          <p:nvSpPr>
            <p:cNvPr id="14" name="Footer Placeholder 9"/>
            <p:cNvSpPr txBox="1">
              <a:spLocks/>
            </p:cNvSpPr>
            <p:nvPr/>
          </p:nvSpPr>
          <p:spPr>
            <a:xfrm>
              <a:off x="1614616" y="6359611"/>
              <a:ext cx="10577384" cy="498389"/>
            </a:xfrm>
            <a:prstGeom prst="rect">
              <a:avLst/>
            </a:prstGeom>
            <a:solidFill>
              <a:srgbClr val="0070C0"/>
            </a:solidFill>
          </p:spPr>
          <p:txBody>
            <a:bodyPr vert="horz" lIns="91440" tIns="45720" rIns="91440" bIns="45720" rtlCol="0" anchor="ctr"/>
            <a:lstStyle>
              <a:defPPr>
                <a:defRPr lang="en-US"/>
              </a:defPPr>
              <a:lvl1pPr marL="0" algn="l" defTabSz="914400" rtl="0" eaLnBrk="1" latinLnBrk="0" hangingPunct="1">
                <a:defRPr sz="800" kern="1200">
                  <a:solidFill>
                    <a:schemeClr val="accent1">
                      <a:lumMod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North Ayrshire Council</a:t>
              </a:r>
            </a:p>
          </p:txBody>
        </p:sp>
        <p:sp>
          <p:nvSpPr>
            <p:cNvPr id="15" name="Rectangle 14"/>
            <p:cNvSpPr/>
            <p:nvPr/>
          </p:nvSpPr>
          <p:spPr>
            <a:xfrm>
              <a:off x="1" y="6359611"/>
              <a:ext cx="1524000" cy="498389"/>
            </a:xfrm>
            <a:prstGeom prst="rect">
              <a:avLst/>
            </a:prstGeom>
            <a:solidFill>
              <a:srgbClr val="92D050"/>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a:ln>
                  <a:noFill/>
                </a:ln>
                <a:solidFill>
                  <a:prstClr val="white"/>
                </a:solidFill>
                <a:effectLst/>
                <a:uLnTx/>
                <a:uFillTx/>
                <a:latin typeface="Corbel" panose="020B0503020204020204"/>
                <a:ea typeface="+mn-ea"/>
                <a:cs typeface="+mn-cs"/>
              </a:endParaRPr>
            </a:p>
          </p:txBody>
        </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38589" y="6445613"/>
              <a:ext cx="3790196" cy="420625"/>
            </a:xfrm>
            <a:prstGeom prst="rect">
              <a:avLst/>
            </a:prstGeom>
          </p:spPr>
        </p:pic>
        <p:pic>
          <p:nvPicPr>
            <p:cNvPr id="17" name="Picture 16"/>
            <p:cNvPicPr>
              <a:picLocks noChangeAspect="1"/>
            </p:cNvPicPr>
            <p:nvPr/>
          </p:nvPicPr>
          <p:blipFill rotWithShape="1">
            <a:blip r:embed="rId6" cstate="print">
              <a:extLst>
                <a:ext uri="{28A0092B-C50C-407E-A947-70E740481C1C}">
                  <a14:useLocalDpi xmlns:a14="http://schemas.microsoft.com/office/drawing/2010/main" val="0"/>
                </a:ext>
              </a:extLst>
            </a:blip>
            <a:srcRect b="45705"/>
            <a:stretch/>
          </p:blipFill>
          <p:spPr>
            <a:xfrm>
              <a:off x="4773779" y="6529839"/>
              <a:ext cx="3438950" cy="411246"/>
            </a:xfrm>
            <a:prstGeom prst="rect">
              <a:avLst/>
            </a:prstGeom>
          </p:spPr>
        </p:pic>
      </p:grpSp>
      <p:sp>
        <p:nvSpPr>
          <p:cNvPr id="10" name="Title 1">
            <a:extLst>
              <a:ext uri="{FF2B5EF4-FFF2-40B4-BE49-F238E27FC236}">
                <a16:creationId xmlns:a16="http://schemas.microsoft.com/office/drawing/2014/main" id="{C5949DBA-AF76-433B-9F5C-3407437ED605}"/>
              </a:ext>
            </a:extLst>
          </p:cNvPr>
          <p:cNvSpPr txBox="1">
            <a:spLocks/>
          </p:cNvSpPr>
          <p:nvPr/>
        </p:nvSpPr>
        <p:spPr>
          <a:xfrm>
            <a:off x="1524000" y="172676"/>
            <a:ext cx="9144000" cy="924604"/>
          </a:xfrm>
        </p:spPr>
        <p:txBody>
          <a:bodyPr/>
          <a:lstStyle>
            <a:lvl1pPr algn="l" defTabSz="912813" rtl="0" eaLnBrk="1" fontAlgn="base" hangingPunct="1">
              <a:lnSpc>
                <a:spcPct val="90000"/>
              </a:lnSpc>
              <a:spcBef>
                <a:spcPct val="0"/>
              </a:spcBef>
              <a:spcAft>
                <a:spcPct val="0"/>
              </a:spcAft>
              <a:defRPr sz="4400" kern="1200">
                <a:solidFill>
                  <a:srgbClr val="0070C0"/>
                </a:solidFill>
                <a:latin typeface="+mj-lt"/>
                <a:ea typeface="+mj-ea"/>
                <a:cs typeface="+mj-cs"/>
              </a:defRPr>
            </a:lvl1pPr>
            <a:lvl2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2pPr>
            <a:lvl3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3pPr>
            <a:lvl4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4pPr>
            <a:lvl5pPr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5pPr>
            <a:lvl6pPr marL="4572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6pPr>
            <a:lvl7pPr marL="9144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7pPr>
            <a:lvl8pPr marL="13716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8pPr>
            <a:lvl9pPr marL="1828800" algn="l" defTabSz="912813" rtl="0" eaLnBrk="1" fontAlgn="base" hangingPunct="1">
              <a:lnSpc>
                <a:spcPct val="90000"/>
              </a:lnSpc>
              <a:spcBef>
                <a:spcPct val="0"/>
              </a:spcBef>
              <a:spcAft>
                <a:spcPct val="0"/>
              </a:spcAft>
              <a:defRPr sz="4400">
                <a:solidFill>
                  <a:srgbClr val="0070C0"/>
                </a:solidFill>
                <a:latin typeface="Calibri Light" panose="020F0302020204030204" pitchFamily="34" charset="0"/>
              </a:defRPr>
            </a:lvl9pPr>
          </a:lstStyle>
          <a:p>
            <a:pPr marL="0" marR="0" lvl="0" indent="0" algn="ctr" defTabSz="912813" rtl="0" eaLnBrk="1" fontAlgn="base" latinLnBrk="0" hangingPunct="1">
              <a:lnSpc>
                <a:spcPct val="90000"/>
              </a:lnSpc>
              <a:spcBef>
                <a:spcPct val="0"/>
              </a:spcBef>
              <a:spcAft>
                <a:spcPct val="0"/>
              </a:spcAft>
              <a:buClrTx/>
              <a:buSzTx/>
              <a:buFontTx/>
              <a:buNone/>
              <a:tabLst/>
              <a:defRPr/>
            </a:pPr>
            <a:r>
              <a:rPr kumimoji="0" lang="en-GB" sz="4400" b="0"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rPr>
              <a:t>Spotting the Signs </a:t>
            </a:r>
          </a:p>
          <a:p>
            <a:pPr marL="0" marR="0" lvl="0" indent="0" algn="ctr" defTabSz="912813" rtl="0" eaLnBrk="1" fontAlgn="base" latinLnBrk="0" hangingPunct="1">
              <a:lnSpc>
                <a:spcPct val="90000"/>
              </a:lnSpc>
              <a:spcBef>
                <a:spcPct val="0"/>
              </a:spcBef>
              <a:spcAft>
                <a:spcPct val="0"/>
              </a:spcAft>
              <a:buClrTx/>
              <a:buSzTx/>
              <a:buFontTx/>
              <a:buNone/>
              <a:tabLst/>
              <a:defRPr/>
            </a:pPr>
            <a:r>
              <a:rPr kumimoji="0" lang="en-GB" sz="4400" b="0" i="0" u="none" strike="noStrike" kern="1200" cap="none" spc="0" normalizeH="0" baseline="0" noProof="0">
                <a:ln>
                  <a:noFill/>
                </a:ln>
                <a:solidFill>
                  <a:srgbClr val="0070C0"/>
                </a:solidFill>
                <a:effectLst/>
                <a:uLnTx/>
                <a:uFillTx/>
                <a:latin typeface="Arial" panose="020B0604020202020204" pitchFamily="34" charset="0"/>
                <a:ea typeface="+mj-ea"/>
                <a:cs typeface="Arial" panose="020B0604020202020204" pitchFamily="34" charset="0"/>
              </a:rPr>
              <a:t>When to Worry…</a:t>
            </a:r>
          </a:p>
        </p:txBody>
      </p:sp>
      <p:sp>
        <p:nvSpPr>
          <p:cNvPr id="11" name="Subtitle 2">
            <a:extLst>
              <a:ext uri="{FF2B5EF4-FFF2-40B4-BE49-F238E27FC236}">
                <a16:creationId xmlns:a16="http://schemas.microsoft.com/office/drawing/2014/main" id="{F0C23441-3265-4BBA-8818-01D4EE2081FD}"/>
              </a:ext>
            </a:extLst>
          </p:cNvPr>
          <p:cNvSpPr txBox="1">
            <a:spLocks/>
          </p:cNvSpPr>
          <p:nvPr/>
        </p:nvSpPr>
        <p:spPr>
          <a:xfrm>
            <a:off x="569343" y="2601119"/>
            <a:ext cx="11335109" cy="1655762"/>
          </a:xfrm>
        </p:spPr>
        <p:txBody>
          <a:bodyPr lIns="91440" tIns="45720" rIns="91440" bIns="45720" anchor="t"/>
          <a:lstStyle>
            <a:lvl1pPr marL="227013" indent="-227013" algn="l" defTabSz="912813"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1" indent="0" algn="l" defTabSz="912813" rtl="0" eaLnBrk="1" fontAlgn="base" latinLnBrk="0" hangingPunct="1">
              <a:lnSpc>
                <a:spcPct val="90000"/>
              </a:lnSpc>
              <a:spcBef>
                <a:spcPts val="500"/>
              </a:spcBef>
              <a:spcAft>
                <a:spcPct val="0"/>
              </a:spcAft>
              <a:buClrTx/>
              <a:buSzTx/>
              <a:buFont typeface="Arial" panose="020B0604020202020204" pitchFamily="34" charset="0"/>
              <a:buNone/>
              <a:tabLst/>
              <a:defRPr/>
            </a:pP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00DC71CB-C6A9-4F49-83F5-F1805DB2CB6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3397" y="-5061"/>
            <a:ext cx="2200040" cy="1464146"/>
          </a:xfrm>
          <a:prstGeom prst="rect">
            <a:avLst/>
          </a:prstGeom>
        </p:spPr>
      </p:pic>
      <p:pic>
        <p:nvPicPr>
          <p:cNvPr id="2" name="Picture 3" descr="A picture containing room&#10;&#10;Description automatically generated">
            <a:extLst>
              <a:ext uri="{FF2B5EF4-FFF2-40B4-BE49-F238E27FC236}">
                <a16:creationId xmlns:a16="http://schemas.microsoft.com/office/drawing/2014/main" id="{F95EE681-F145-4934-B148-F8FD54726675}"/>
              </a:ext>
            </a:extLst>
          </p:cNvPr>
          <p:cNvPicPr>
            <a:picLocks noChangeAspect="1"/>
          </p:cNvPicPr>
          <p:nvPr/>
        </p:nvPicPr>
        <p:blipFill>
          <a:blip r:embed="rId8"/>
          <a:stretch>
            <a:fillRect/>
          </a:stretch>
        </p:blipFill>
        <p:spPr>
          <a:xfrm>
            <a:off x="9194845" y="3815970"/>
            <a:ext cx="2495550" cy="2295525"/>
          </a:xfrm>
          <a:prstGeom prst="rect">
            <a:avLst/>
          </a:prstGeom>
        </p:spPr>
      </p:pic>
      <p:sp>
        <p:nvSpPr>
          <p:cNvPr id="4" name="TextBox 3">
            <a:extLst>
              <a:ext uri="{FF2B5EF4-FFF2-40B4-BE49-F238E27FC236}">
                <a16:creationId xmlns:a16="http://schemas.microsoft.com/office/drawing/2014/main" id="{DF0497D8-D212-42E8-B8A1-EB75DFDCBEE6}"/>
              </a:ext>
            </a:extLst>
          </p:cNvPr>
          <p:cNvSpPr txBox="1"/>
          <p:nvPr/>
        </p:nvSpPr>
        <p:spPr>
          <a:xfrm>
            <a:off x="1236371" y="1670396"/>
            <a:ext cx="9987566"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Now let's look at the things we might see that are worth being concerned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endParaRP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Severe and regular mood swings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Strong worries/ anxieties that start affecting day to day life</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Concentrating is very challenging and school performance slips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Sleeping/ eating habits change</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Repeated risk taking (sexual; alcohol; drugs)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Regular outbursts of anger </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Strange thoughts or feelings</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Claims of feeling suicidal</a:t>
            </a:r>
          </a:p>
          <a:p>
            <a:pPr marL="342900" marR="0" lvl="0" indent="-342900" algn="l" defTabSz="914400" rtl="0" eaLnBrk="1" fontAlgn="auto" latinLnBrk="0" hangingPunct="1">
              <a:lnSpc>
                <a:spcPct val="100000"/>
              </a:lnSpc>
              <a:spcBef>
                <a:spcPts val="0"/>
              </a:spcBef>
              <a:spcAft>
                <a:spcPts val="0"/>
              </a:spcAft>
              <a:buClrTx/>
              <a:buSzTx/>
              <a:buFont typeface="Arial"/>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Calibri"/>
              </a:rPr>
              <a:t>Wish to self-harm</a:t>
            </a:r>
          </a:p>
        </p:txBody>
      </p:sp>
      <p:pic>
        <p:nvPicPr>
          <p:cNvPr id="5" name="33">
            <a:hlinkClick r:id="" action="ppaction://media"/>
            <a:extLst>
              <a:ext uri="{FF2B5EF4-FFF2-40B4-BE49-F238E27FC236}">
                <a16:creationId xmlns:a16="http://schemas.microsoft.com/office/drawing/2014/main" id="{73AAF4F8-4C73-4C9B-BC6E-E9BF0351D80F}"/>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19457" y="3326485"/>
            <a:ext cx="406400" cy="406400"/>
          </a:xfrm>
          <a:prstGeom prst="rect">
            <a:avLst/>
          </a:prstGeom>
        </p:spPr>
      </p:pic>
    </p:spTree>
    <p:extLst>
      <p:ext uri="{BB962C8B-B14F-4D97-AF65-F5344CB8AC3E}">
        <p14:creationId xmlns:p14="http://schemas.microsoft.com/office/powerpoint/2010/main" val="3475516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535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85236-2150-4032-8408-A3D442A9B012}"/>
              </a:ext>
            </a:extLst>
          </p:cNvPr>
          <p:cNvSpPr>
            <a:spLocks noGrp="1"/>
          </p:cNvSpPr>
          <p:nvPr>
            <p:ph type="ctrTitle"/>
          </p:nvPr>
        </p:nvSpPr>
        <p:spPr>
          <a:xfrm>
            <a:off x="1727916" y="575010"/>
            <a:ext cx="9653603" cy="575682"/>
          </a:xfrm>
        </p:spPr>
        <p:txBody>
          <a:bodyPr lIns="91440" tIns="45720" rIns="91440" bIns="45720" anchor="b"/>
          <a:lstStyle/>
          <a:p>
            <a:r>
              <a:rPr lang="en-GB" sz="3600">
                <a:latin typeface="Calibri"/>
                <a:cs typeface="Calibri"/>
              </a:rPr>
              <a:t>How can you support your child or young person?</a:t>
            </a:r>
          </a:p>
        </p:txBody>
      </p:sp>
      <p:sp>
        <p:nvSpPr>
          <p:cNvPr id="3" name="Subtitle 2">
            <a:extLst>
              <a:ext uri="{FF2B5EF4-FFF2-40B4-BE49-F238E27FC236}">
                <a16:creationId xmlns:a16="http://schemas.microsoft.com/office/drawing/2014/main" id="{794AA1CC-390D-4D11-8F06-792B7E28B561}"/>
              </a:ext>
            </a:extLst>
          </p:cNvPr>
          <p:cNvSpPr>
            <a:spLocks noGrp="1"/>
          </p:cNvSpPr>
          <p:nvPr>
            <p:ph type="subTitle" idx="1"/>
          </p:nvPr>
        </p:nvSpPr>
        <p:spPr>
          <a:xfrm>
            <a:off x="662572" y="1257577"/>
            <a:ext cx="10720551" cy="2540000"/>
          </a:xfrm>
        </p:spPr>
        <p:txBody>
          <a:bodyPr lIns="91440" tIns="45720" rIns="91440" bIns="45720" anchor="t"/>
          <a:lstStyle/>
          <a:p>
            <a:pPr marL="342900" indent="-342900" algn="l">
              <a:buChar char="•"/>
            </a:pPr>
            <a:r>
              <a:rPr lang="en-GB" dirty="0">
                <a:cs typeface="Calibri"/>
              </a:rPr>
              <a:t>Talk openly about mental health just as you would physical exercise or eating healthily. Make it part of your everyday vocabulary.</a:t>
            </a:r>
            <a:endParaRPr lang="en-US" dirty="0"/>
          </a:p>
          <a:p>
            <a:pPr marL="342900" indent="-342900" algn="l">
              <a:buChar char="•"/>
            </a:pPr>
            <a:r>
              <a:rPr lang="en-GB" dirty="0">
                <a:cs typeface="Calibri"/>
              </a:rPr>
              <a:t>Show them how you take care of your own mental health; lead by example.</a:t>
            </a:r>
          </a:p>
          <a:p>
            <a:pPr marL="342900" indent="-342900" algn="l">
              <a:buChar char="•"/>
            </a:pPr>
            <a:r>
              <a:rPr lang="en-GB" dirty="0">
                <a:cs typeface="Calibri"/>
              </a:rPr>
              <a:t>Bear in mind the importance of technology and social media by reinforcing the impact it has on our sleep.</a:t>
            </a:r>
          </a:p>
          <a:p>
            <a:pPr marL="342900" indent="-342900" algn="l">
              <a:buChar char="•"/>
            </a:pPr>
            <a:r>
              <a:rPr lang="en-GB" dirty="0">
                <a:cs typeface="Calibri"/>
              </a:rPr>
              <a:t>Be watchful and pay attention to any changes in behaviour.</a:t>
            </a:r>
          </a:p>
          <a:p>
            <a:pPr marL="342900" indent="-342900" algn="l">
              <a:buChar char="•"/>
            </a:pPr>
            <a:r>
              <a:rPr lang="en-GB" dirty="0">
                <a:cs typeface="Calibri"/>
              </a:rPr>
              <a:t>Talking is a powerful tool. Use it to explore how a child is feeling or what they are thinking: 'How did your day go today?...Tell me more.'</a:t>
            </a:r>
          </a:p>
          <a:p>
            <a:pPr marL="342900" indent="-342900" algn="l">
              <a:buChar char="•"/>
            </a:pPr>
            <a:r>
              <a:rPr lang="en-GB" dirty="0">
                <a:cs typeface="Calibri"/>
              </a:rPr>
              <a:t>Understand a situation without judgement and don't press </a:t>
            </a:r>
          </a:p>
          <a:p>
            <a:pPr algn="l"/>
            <a:r>
              <a:rPr lang="en-GB" dirty="0">
                <a:cs typeface="Calibri"/>
              </a:rPr>
              <a:t>your child for a response.</a:t>
            </a:r>
          </a:p>
          <a:p>
            <a:pPr marL="342900" indent="-342900" algn="l">
              <a:buChar char="•"/>
            </a:pPr>
            <a:r>
              <a:rPr lang="en-GB" dirty="0">
                <a:cs typeface="Calibri"/>
              </a:rPr>
              <a:t>Make talking a regular occurrence.</a:t>
            </a:r>
          </a:p>
          <a:p>
            <a:pPr marL="342900" indent="-342900" algn="l">
              <a:buChar char="•"/>
            </a:pPr>
            <a:r>
              <a:rPr lang="en-GB" dirty="0">
                <a:cs typeface="Calibri"/>
              </a:rPr>
              <a:t>Be patient and remain calm.</a:t>
            </a:r>
          </a:p>
        </p:txBody>
      </p:sp>
      <p:pic>
        <p:nvPicPr>
          <p:cNvPr id="4" name="Picture 3">
            <a:extLst>
              <a:ext uri="{FF2B5EF4-FFF2-40B4-BE49-F238E27FC236}">
                <a16:creationId xmlns:a16="http://schemas.microsoft.com/office/drawing/2014/main" id="{D8755902-2726-4FF8-A8F9-EB368B62DA4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5269" y="-152907"/>
            <a:ext cx="1893449" cy="1189544"/>
          </a:xfrm>
          <a:prstGeom prst="rect">
            <a:avLst/>
          </a:prstGeom>
        </p:spPr>
      </p:pic>
      <p:pic>
        <p:nvPicPr>
          <p:cNvPr id="5" name="Picture 5" descr="A large brown teddy bear sitting on top of a stuffed animal&#10;&#10;Description automatically generated">
            <a:extLst>
              <a:ext uri="{FF2B5EF4-FFF2-40B4-BE49-F238E27FC236}">
                <a16:creationId xmlns:a16="http://schemas.microsoft.com/office/drawing/2014/main" id="{16B581FE-4E32-4DFC-8E82-9716D35A2CDA}"/>
              </a:ext>
            </a:extLst>
          </p:cNvPr>
          <p:cNvPicPr>
            <a:picLocks noChangeAspect="1"/>
          </p:cNvPicPr>
          <p:nvPr/>
        </p:nvPicPr>
        <p:blipFill>
          <a:blip r:embed="rId6"/>
          <a:stretch>
            <a:fillRect/>
          </a:stretch>
        </p:blipFill>
        <p:spPr>
          <a:xfrm>
            <a:off x="8816155" y="4246947"/>
            <a:ext cx="2968580" cy="1991653"/>
          </a:xfrm>
          <a:prstGeom prst="rect">
            <a:avLst/>
          </a:prstGeom>
        </p:spPr>
      </p:pic>
      <p:pic>
        <p:nvPicPr>
          <p:cNvPr id="7" name="34">
            <a:hlinkClick r:id="" action="ppaction://media"/>
            <a:extLst>
              <a:ext uri="{FF2B5EF4-FFF2-40B4-BE49-F238E27FC236}">
                <a16:creationId xmlns:a16="http://schemas.microsoft.com/office/drawing/2014/main" id="{971B13ED-9887-413B-B4E1-76345C25486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94375" y="3615862"/>
            <a:ext cx="406400" cy="406400"/>
          </a:xfrm>
          <a:prstGeom prst="rect">
            <a:avLst/>
          </a:prstGeom>
        </p:spPr>
      </p:pic>
    </p:spTree>
    <p:extLst>
      <p:ext uri="{BB962C8B-B14F-4D97-AF65-F5344CB8AC3E}">
        <p14:creationId xmlns:p14="http://schemas.microsoft.com/office/powerpoint/2010/main" val="547137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607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2984A87C-841E-4F46-8288-A1F70E152FC7}"/>
              </a:ext>
            </a:extLst>
          </p:cNvPr>
          <p:cNvSpPr>
            <a:spLocks noGrp="1"/>
          </p:cNvSpPr>
          <p:nvPr>
            <p:ph type="ctrTitle"/>
          </p:nvPr>
        </p:nvSpPr>
        <p:spPr>
          <a:xfrm>
            <a:off x="1524000" y="1122363"/>
            <a:ext cx="9144000" cy="935037"/>
          </a:xfrm>
        </p:spPr>
        <p:txBody>
          <a:bodyPr>
            <a:normAutofit fontScale="90000"/>
          </a:bodyPr>
          <a:lstStyle/>
          <a:p>
            <a:r>
              <a:rPr lang="en-GB"/>
              <a:t>Exploring our own mental fitness…</a:t>
            </a:r>
          </a:p>
        </p:txBody>
      </p:sp>
      <p:pic>
        <p:nvPicPr>
          <p:cNvPr id="8" name="Picture 7">
            <a:extLst>
              <a:ext uri="{FF2B5EF4-FFF2-40B4-BE49-F238E27FC236}">
                <a16:creationId xmlns:a16="http://schemas.microsoft.com/office/drawing/2014/main" id="{7EBD2CF5-14A0-4F0A-ABEA-685441A3603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0" y="0"/>
            <a:ext cx="3412800" cy="2247609"/>
          </a:xfrm>
          <a:prstGeom prst="rect">
            <a:avLst/>
          </a:prstGeom>
        </p:spPr>
      </p:pic>
      <p:pic>
        <p:nvPicPr>
          <p:cNvPr id="2" name="Picture 1">
            <a:extLst>
              <a:ext uri="{FF2B5EF4-FFF2-40B4-BE49-F238E27FC236}">
                <a16:creationId xmlns:a16="http://schemas.microsoft.com/office/drawing/2014/main" id="{FCBB5BE5-0E51-49ED-82E1-D8867D76B977}"/>
              </a:ext>
            </a:extLst>
          </p:cNvPr>
          <p:cNvPicPr>
            <a:picLocks noChangeAspect="1"/>
          </p:cNvPicPr>
          <p:nvPr/>
        </p:nvPicPr>
        <p:blipFill>
          <a:blip r:embed="rId6"/>
          <a:stretch>
            <a:fillRect/>
          </a:stretch>
        </p:blipFill>
        <p:spPr>
          <a:xfrm>
            <a:off x="3294153" y="2391497"/>
            <a:ext cx="5603693" cy="3311438"/>
          </a:xfrm>
          <a:prstGeom prst="rect">
            <a:avLst/>
          </a:prstGeom>
        </p:spPr>
      </p:pic>
      <p:pic>
        <p:nvPicPr>
          <p:cNvPr id="3" name="Recorded Sound">
            <a:hlinkClick r:id="" action="ppaction://media"/>
            <a:extLst>
              <a:ext uri="{FF2B5EF4-FFF2-40B4-BE49-F238E27FC236}">
                <a16:creationId xmlns:a16="http://schemas.microsoft.com/office/drawing/2014/main" id="{4D121C5D-940E-41B3-80A6-8B17EC198C9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058400" y="4495801"/>
            <a:ext cx="609600" cy="609600"/>
          </a:xfrm>
          <a:prstGeom prst="rect">
            <a:avLst/>
          </a:prstGeom>
        </p:spPr>
      </p:pic>
    </p:spTree>
    <p:extLst>
      <p:ext uri="{BB962C8B-B14F-4D97-AF65-F5344CB8AC3E}">
        <p14:creationId xmlns:p14="http://schemas.microsoft.com/office/powerpoint/2010/main" val="2951075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4476"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Corporate PPT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orporate PPT THEME" id="{2A3D8CF3-833D-4018-B3B1-477F8CC0ADD3}" vid="{8499895B-4E86-4E52-82D4-3FADC83F044F}"/>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81CDAB90-48F2-4D27-9C44-D709E2705E65}" vid="{0B79A92E-89E7-463E-873F-5FECEFA66173}"/>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6954DCF7A50DC4E92835BCDF3A6A589" ma:contentTypeVersion="4" ma:contentTypeDescription="Create a new document." ma:contentTypeScope="" ma:versionID="2c6b25a1b521cc7794dbcb268f7c565c">
  <xsd:schema xmlns:xsd="http://www.w3.org/2001/XMLSchema" xmlns:xs="http://www.w3.org/2001/XMLSchema" xmlns:p="http://schemas.microsoft.com/office/2006/metadata/properties" xmlns:ns2="8acd32bd-fdff-43ba-97da-66b7b0d1e724" targetNamespace="http://schemas.microsoft.com/office/2006/metadata/properties" ma:root="true" ma:fieldsID="7682758aa11dc777c80e64584c1142b1" ns2:_="">
    <xsd:import namespace="8acd32bd-fdff-43ba-97da-66b7b0d1e72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cd32bd-fdff-43ba-97da-66b7b0d1e72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D8FEB5-C50B-474B-8537-93D831B9221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cd32bd-fdff-43ba-97da-66b7b0d1e72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6BFB0E9-CEA7-4262-9A18-E1F27F7B04FF}">
  <ds:schemaRefs>
    <ds:schemaRef ds:uri="http://schemas.microsoft.com/office/2006/metadata/properties"/>
    <ds:schemaRef ds:uri="http://purl.org/dc/terms/"/>
    <ds:schemaRef ds:uri="http://schemas.openxmlformats.org/package/2006/metadata/core-properties"/>
    <ds:schemaRef ds:uri="8acd32bd-fdff-43ba-97da-66b7b0d1e724"/>
    <ds:schemaRef ds:uri="http://schemas.microsoft.com/office/2006/documentManagement/types"/>
    <ds:schemaRef ds:uri="http://schemas.microsoft.com/office/infopath/2007/PartnerControls"/>
    <ds:schemaRef ds:uri="http://purl.org/dc/elements/1.1/"/>
    <ds:schemaRef ds:uri="http://www.w3.org/XML/1998/namespace"/>
    <ds:schemaRef ds:uri="http://purl.org/dc/dcmitype/"/>
  </ds:schemaRefs>
</ds:datastoreItem>
</file>

<file path=customXml/itemProps3.xml><?xml version="1.0" encoding="utf-8"?>
<ds:datastoreItem xmlns:ds="http://schemas.openxmlformats.org/officeDocument/2006/customXml" ds:itemID="{5A017A59-0FAD-4F79-BDDE-9DDE5E3684D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TotalTime>
  <Words>1951</Words>
  <Application>Microsoft Office PowerPoint</Application>
  <PresentationFormat>Widescreen</PresentationFormat>
  <Paragraphs>174</Paragraphs>
  <Slides>17</Slides>
  <Notes>17</Notes>
  <HiddenSlides>0</HiddenSlides>
  <MMClips>16</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17</vt:i4>
      </vt:variant>
    </vt:vector>
  </HeadingPairs>
  <TitlesOfParts>
    <vt:vector size="27" baseType="lpstr">
      <vt:lpstr>Arial</vt:lpstr>
      <vt:lpstr>Arial,Sans-Serif</vt:lpstr>
      <vt:lpstr>Calibri</vt:lpstr>
      <vt:lpstr>Calibri Light</vt:lpstr>
      <vt:lpstr>Corbel</vt:lpstr>
      <vt:lpstr>merriweather</vt:lpstr>
      <vt:lpstr>Proxima Nova</vt:lpstr>
      <vt:lpstr>Wingdings</vt:lpstr>
      <vt:lpstr>Corporate PPT THEME</vt:lpstr>
      <vt:lpstr>1_Office Theme</vt:lpstr>
      <vt:lpstr>PowerPoint Presentation</vt:lpstr>
      <vt:lpstr>PowerPoint Presentation</vt:lpstr>
      <vt:lpstr>PowerPoint Presentation</vt:lpstr>
      <vt:lpstr>PowerPoint Presentation</vt:lpstr>
      <vt:lpstr>So what's normal teenage behaviour?</vt:lpstr>
      <vt:lpstr>PowerPoint Presentation</vt:lpstr>
      <vt:lpstr>PowerPoint Presentation</vt:lpstr>
      <vt:lpstr>How can you support your child or young person?</vt:lpstr>
      <vt:lpstr>Exploring our own mental fitness…</vt:lpstr>
      <vt:lpstr>Nurture for You </vt:lpstr>
      <vt:lpstr>PowerPoint Presentation</vt:lpstr>
      <vt:lpstr>PowerPoint Presentation</vt:lpstr>
      <vt:lpstr>Problem Solving and Tackling Stress</vt:lpstr>
      <vt:lpstr>Reflection and Evaluation</vt:lpstr>
      <vt:lpstr>Next Steps…</vt:lpstr>
      <vt:lpstr>PowerPoint Presentation</vt:lpstr>
      <vt:lpstr>     Additional Thanks...  NHS Ayrshire and Arran North Ayrshire Council Educational Psychology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Eilidh James ( MHWB Operational Lead / Headquarters Teachers )</dc:creator>
  <cp:lastModifiedBy>Louise King ( MHWB Operational Lead / Headquarters Teachers )</cp:lastModifiedBy>
  <cp:revision>3</cp:revision>
  <dcterms:created xsi:type="dcterms:W3CDTF">2021-03-02T10:55:20Z</dcterms:created>
  <dcterms:modified xsi:type="dcterms:W3CDTF">2022-03-09T15:07:06Z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0x010100E6954DCF7A50DC4E92835BCDF3A6A589</vt:lpwstr>
  </property>
</Properties>
</file>