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7" r:id="rId10"/>
    <p:sldId id="264" r:id="rId11"/>
    <p:sldId id="266" r:id="rId12"/>
    <p:sldId id="265" r:id="rId1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56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9CA3675F-4A5A-435A-92F9-AEFFB612ED43}" type="datetimeFigureOut">
              <a:rPr lang="de-DE" smtClean="0"/>
              <a:pPr/>
              <a:t>21.05.2017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9469E16-C66E-4C2A-A95F-E81A55297271}" type="slidenum">
              <a:rPr lang="de-DE" smtClean="0"/>
              <a:pPr/>
              <a:t>‹#›</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CA3675F-4A5A-435A-92F9-AEFFB612ED43}" type="datetimeFigureOut">
              <a:rPr lang="de-DE" smtClean="0"/>
              <a:pPr/>
              <a:t>21.05.2017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9469E16-C66E-4C2A-A95F-E81A55297271}" type="slidenum">
              <a:rPr lang="de-DE" smtClean="0"/>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CA3675F-4A5A-435A-92F9-AEFFB612ED43}" type="datetimeFigureOut">
              <a:rPr lang="de-DE" smtClean="0"/>
              <a:pPr/>
              <a:t>21.05.2017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9469E16-C66E-4C2A-A95F-E81A55297271}" type="slidenum">
              <a:rPr lang="de-DE" smtClean="0"/>
              <a:pPr/>
              <a:t>‹#›</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Date Placeholder 3"/>
          <p:cNvSpPr>
            <a:spLocks noGrp="1"/>
          </p:cNvSpPr>
          <p:nvPr>
            <p:ph type="dt" sz="half" idx="10"/>
          </p:nvPr>
        </p:nvSpPr>
        <p:spPr/>
        <p:txBody>
          <a:bodyPr/>
          <a:lstStyle>
            <a:lvl1pPr>
              <a:defRPr/>
            </a:lvl1pPr>
          </a:lstStyle>
          <a:p>
            <a:pPr>
              <a:defRPr/>
            </a:pPr>
            <a:fld id="{11F158C4-086E-4EE9-B192-C787C10AFB87}" type="datetimeFigureOut">
              <a:rPr lang="en-US"/>
              <a:pPr>
                <a:defRPr/>
              </a:pPr>
              <a:t>5/21/2017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5BA08FB-DB73-4A52-AA18-82A01D0BA089}"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CA3675F-4A5A-435A-92F9-AEFFB612ED43}" type="datetimeFigureOut">
              <a:rPr lang="de-DE" smtClean="0"/>
              <a:pPr/>
              <a:t>21.05.2017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9469E16-C66E-4C2A-A95F-E81A55297271}" type="slidenum">
              <a:rPr lang="de-DE" smtClean="0"/>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p>
            <a:fld id="{9CA3675F-4A5A-435A-92F9-AEFFB612ED43}" type="datetimeFigureOut">
              <a:rPr lang="de-DE" smtClean="0"/>
              <a:pPr/>
              <a:t>21.05.2017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9469E16-C66E-4C2A-A95F-E81A55297271}" type="slidenum">
              <a:rPr lang="de-DE" smtClean="0"/>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9CA3675F-4A5A-435A-92F9-AEFFB612ED43}" type="datetimeFigureOut">
              <a:rPr lang="de-DE" smtClean="0"/>
              <a:pPr/>
              <a:t>21.05.2017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9469E16-C66E-4C2A-A95F-E81A55297271}" type="slidenum">
              <a:rPr lang="de-DE" smtClean="0"/>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9CA3675F-4A5A-435A-92F9-AEFFB612ED43}" type="datetimeFigureOut">
              <a:rPr lang="de-DE" smtClean="0"/>
              <a:pPr/>
              <a:t>21.05.2017</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9469E16-C66E-4C2A-A95F-E81A55297271}" type="slidenum">
              <a:rPr lang="de-DE" smtClean="0"/>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9CA3675F-4A5A-435A-92F9-AEFFB612ED43}" type="datetimeFigureOut">
              <a:rPr lang="de-DE" smtClean="0"/>
              <a:pPr/>
              <a:t>21.05.2017</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9469E16-C66E-4C2A-A95F-E81A55297271}" type="slidenum">
              <a:rPr lang="de-DE" smtClean="0"/>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CA3675F-4A5A-435A-92F9-AEFFB612ED43}" type="datetimeFigureOut">
              <a:rPr lang="de-DE" smtClean="0"/>
              <a:pPr/>
              <a:t>21.05.2017</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9469E16-C66E-4C2A-A95F-E81A55297271}" type="slidenum">
              <a:rPr lang="de-DE" smtClean="0"/>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9CA3675F-4A5A-435A-92F9-AEFFB612ED43}" type="datetimeFigureOut">
              <a:rPr lang="de-DE" smtClean="0"/>
              <a:pPr/>
              <a:t>21.05.2017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9469E16-C66E-4C2A-A95F-E81A55297271}" type="slidenum">
              <a:rPr lang="de-DE" smtClean="0"/>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9CA3675F-4A5A-435A-92F9-AEFFB612ED43}" type="datetimeFigureOut">
              <a:rPr lang="de-DE" smtClean="0"/>
              <a:pPr/>
              <a:t>21.05.2017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9469E16-C66E-4C2A-A95F-E81A55297271}" type="slidenum">
              <a:rPr lang="de-DE" smtClean="0"/>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A3675F-4A5A-435A-92F9-AEFFB612ED43}" type="datetimeFigureOut">
              <a:rPr lang="de-DE" smtClean="0"/>
              <a:pPr/>
              <a:t>21.05.2017</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469E16-C66E-4C2A-A95F-E81A55297271}" type="slidenum">
              <a:rPr lang="de-DE" smtClean="0"/>
              <a:pPr/>
              <a:t>‹#›</a:t>
            </a:fld>
            <a:endParaRPr lang="de-DE"/>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e-DE" sz="7200" b="1" dirty="0"/>
              <a:t>Stadt oder Dorf?</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7"/>
          <p:cNvSpPr>
            <a:spLocks noGrp="1"/>
          </p:cNvSpPr>
          <p:nvPr>
            <p:ph type="title"/>
          </p:nvPr>
        </p:nvSpPr>
        <p:spPr>
          <a:xfrm>
            <a:off x="457200" y="260648"/>
            <a:ext cx="10667528" cy="1156990"/>
          </a:xfrm>
        </p:spPr>
        <p:txBody>
          <a:bodyPr/>
          <a:lstStyle/>
          <a:p>
            <a:r>
              <a:rPr lang="de-DE" b="1" dirty="0">
                <a:solidFill>
                  <a:srgbClr val="FF3300"/>
                </a:solidFill>
              </a:rPr>
              <a:t>Now build your own sentences :</a:t>
            </a:r>
          </a:p>
        </p:txBody>
      </p:sp>
      <p:graphicFrame>
        <p:nvGraphicFramePr>
          <p:cNvPr id="45098" name="Group 42"/>
          <p:cNvGraphicFramePr>
            <a:graphicFrameLocks noGrp="1"/>
          </p:cNvGraphicFramePr>
          <p:nvPr>
            <p:ph idx="1"/>
          </p:nvPr>
        </p:nvGraphicFramePr>
        <p:xfrm>
          <a:off x="-1980728" y="-743716"/>
          <a:ext cx="12348863" cy="7601716"/>
        </p:xfrm>
        <a:graphic>
          <a:graphicData uri="http://schemas.openxmlformats.org/drawingml/2006/table">
            <a:tbl>
              <a:tblPr>
                <a:effectLst>
                  <a:innerShdw blurRad="63500" dist="50800" dir="16200000">
                    <a:prstClr val="black">
                      <a:alpha val="50000"/>
                    </a:prstClr>
                  </a:innerShdw>
                </a:effectLst>
                <a:tableStyleId>{3C2FFA5D-87B4-456A-9821-1D502468CF0F}</a:tableStyleId>
              </a:tblPr>
              <a:tblGrid>
                <a:gridCol w="2826686">
                  <a:extLst>
                    <a:ext uri="{9D8B030D-6E8A-4147-A177-3AD203B41FA5}">
                      <a16:colId xmlns:a16="http://schemas.microsoft.com/office/drawing/2014/main" val="20000"/>
                    </a:ext>
                  </a:extLst>
                </a:gridCol>
                <a:gridCol w="1538937">
                  <a:extLst>
                    <a:ext uri="{9D8B030D-6E8A-4147-A177-3AD203B41FA5}">
                      <a16:colId xmlns:a16="http://schemas.microsoft.com/office/drawing/2014/main" val="20001"/>
                    </a:ext>
                  </a:extLst>
                </a:gridCol>
                <a:gridCol w="1538937">
                  <a:extLst>
                    <a:ext uri="{9D8B030D-6E8A-4147-A177-3AD203B41FA5}">
                      <a16:colId xmlns:a16="http://schemas.microsoft.com/office/drawing/2014/main" val="20002"/>
                    </a:ext>
                  </a:extLst>
                </a:gridCol>
                <a:gridCol w="1154203">
                  <a:extLst>
                    <a:ext uri="{9D8B030D-6E8A-4147-A177-3AD203B41FA5}">
                      <a16:colId xmlns:a16="http://schemas.microsoft.com/office/drawing/2014/main" val="20003"/>
                    </a:ext>
                  </a:extLst>
                </a:gridCol>
                <a:gridCol w="5081820">
                  <a:extLst>
                    <a:ext uri="{9D8B030D-6E8A-4147-A177-3AD203B41FA5}">
                      <a16:colId xmlns:a16="http://schemas.microsoft.com/office/drawing/2014/main" val="20004"/>
                    </a:ext>
                  </a:extLst>
                </a:gridCol>
                <a:gridCol w="208280">
                  <a:extLst>
                    <a:ext uri="{9D8B030D-6E8A-4147-A177-3AD203B41FA5}">
                      <a16:colId xmlns:a16="http://schemas.microsoft.com/office/drawing/2014/main" val="20005"/>
                    </a:ext>
                  </a:extLst>
                </a:gridCol>
              </a:tblGrid>
              <a:tr h="6984776">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de-DE" sz="2800" u="none" strike="noStrike" cap="none" normalizeH="0" baseline="0" dirty="0">
                        <a:ln>
                          <a:noFill/>
                        </a:ln>
                        <a:effectLst/>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de-DE" sz="2800" u="none" strike="noStrike" cap="none" normalizeH="0" baseline="0" dirty="0">
                        <a:ln>
                          <a:noFill/>
                        </a:ln>
                        <a:effectLst/>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de-DE" sz="2800" u="none" strike="noStrike" cap="none" normalizeH="0" baseline="0" dirty="0">
                        <a:ln>
                          <a:noFill/>
                        </a:ln>
                        <a:effectLst/>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de-DE" sz="2800" u="none" strike="noStrike" cap="none" normalizeH="0" baseline="0" dirty="0">
                        <a:ln>
                          <a:noFill/>
                        </a:ln>
                        <a:effectLst/>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de-DE" sz="2800" u="none" strike="noStrike" cap="none" normalizeH="0" baseline="0" dirty="0">
                          <a:ln>
                            <a:noFill/>
                          </a:ln>
                          <a:effectLst/>
                        </a:rPr>
                        <a:t>Es gefällt mir</a:t>
                      </a:r>
                      <a:endParaRPr kumimoji="0" lang="de-DE" sz="2800" b="1" i="0" u="none" strike="noStrike" cap="none" normalizeH="0" baseline="0" dirty="0">
                        <a:ln>
                          <a:noFill/>
                        </a:ln>
                        <a:solidFill>
                          <a:schemeClr val="hlink"/>
                        </a:solidFill>
                        <a:effectLst/>
                        <a:latin typeface="Calibri" pitchFamily="34" charset="0"/>
                      </a:endParaRPr>
                    </a:p>
                  </a:txBody>
                  <a:tcPr marT="45722" marB="45722"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de-DE" sz="2800" u="none" strike="noStrike" cap="none" normalizeH="0" baseline="0" dirty="0">
                        <a:ln>
                          <a:noFill/>
                        </a:ln>
                        <a:effectLst/>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de-DE" sz="2800" u="none" strike="noStrike" cap="none" normalizeH="0" baseline="0" dirty="0">
                        <a:ln>
                          <a:noFill/>
                        </a:ln>
                        <a:effectLst/>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de-DE" sz="2800" u="none" strike="noStrike" cap="none" normalizeH="0" baseline="0" dirty="0">
                        <a:ln>
                          <a:noFill/>
                        </a:ln>
                        <a:effectLst/>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de-DE" sz="2800" u="none" strike="noStrike" cap="none" normalizeH="0" baseline="0" dirty="0">
                        <a:ln>
                          <a:noFill/>
                        </a:ln>
                        <a:effectLst/>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de-DE" sz="2800" u="none" strike="noStrike" cap="none" normalizeH="0" baseline="0" dirty="0">
                          <a:ln>
                            <a:noFill/>
                          </a:ln>
                          <a:effectLst/>
                        </a:rPr>
                        <a:t>(nicht)</a:t>
                      </a:r>
                      <a:endParaRPr kumimoji="0" lang="de-DE" sz="2800" b="0" i="0" u="none" strike="noStrike" cap="none" normalizeH="0" baseline="0" dirty="0">
                        <a:ln>
                          <a:noFill/>
                        </a:ln>
                        <a:solidFill>
                          <a:schemeClr val="hlink"/>
                        </a:solidFill>
                        <a:effectLst/>
                        <a:latin typeface="Calibri" pitchFamily="34" charset="0"/>
                      </a:endParaRPr>
                    </a:p>
                  </a:txBody>
                  <a:tcPr marT="45722" marB="45722"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de-DE" sz="2800" u="none" strike="noStrike" cap="none" normalizeH="0" baseline="0" dirty="0">
                        <a:ln>
                          <a:noFill/>
                        </a:ln>
                        <a:effectLst/>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de-DE" sz="2800" u="none" strike="noStrike" cap="none" normalizeH="0" baseline="0" dirty="0">
                        <a:ln>
                          <a:noFill/>
                        </a:ln>
                        <a:effectLst/>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de-DE" sz="2800" u="none" strike="noStrike" cap="none" normalizeH="0" baseline="0" dirty="0">
                        <a:ln>
                          <a:noFill/>
                        </a:ln>
                        <a:effectLst/>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de-DE" sz="2800" u="none" strike="noStrike" cap="none" normalizeH="0" baseline="0" dirty="0">
                        <a:ln>
                          <a:noFill/>
                        </a:ln>
                        <a:effectLst/>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de-DE" sz="2800" u="none" strike="noStrike" cap="none" normalizeH="0" baseline="0" dirty="0">
                          <a:ln>
                            <a:noFill/>
                          </a:ln>
                          <a:effectLst/>
                        </a:rPr>
                        <a:t>, </a:t>
                      </a:r>
                      <a:r>
                        <a:rPr kumimoji="0" lang="de-DE" sz="3200" u="none" strike="noStrike" cap="none" normalizeH="0" baseline="0" dirty="0">
                          <a:ln>
                            <a:noFill/>
                          </a:ln>
                          <a:effectLst/>
                        </a:rPr>
                        <a:t>weil</a:t>
                      </a:r>
                      <a:endParaRPr kumimoji="0" lang="de-DE" sz="3200" b="1" i="0" u="none" strike="noStrike" cap="none" normalizeH="0" baseline="0" dirty="0">
                        <a:ln>
                          <a:noFill/>
                        </a:ln>
                        <a:solidFill>
                          <a:schemeClr val="bg1"/>
                        </a:solidFill>
                        <a:effectLst/>
                        <a:latin typeface="Calibri" pitchFamily="34" charset="0"/>
                      </a:endParaRPr>
                    </a:p>
                  </a:txBody>
                  <a:tcPr marT="45722" marB="45722"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de-DE" sz="2800" b="0" i="0" u="none" strike="noStrike" cap="none" normalizeH="0" baseline="0" dirty="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de-DE" sz="2800" b="0" i="0" u="none" strike="noStrike" cap="none" normalizeH="0" baseline="0" dirty="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de-DE" sz="2800" b="0" i="0" u="none" strike="noStrike" cap="none" normalizeH="0" baseline="0" dirty="0">
                        <a:ln>
                          <a:noFill/>
                        </a:ln>
                        <a:solidFill>
                          <a:schemeClr val="tx1"/>
                        </a:solidFill>
                        <a:effectLst/>
                        <a:latin typeface="Calibri" pitchFamily="34" charset="0"/>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de-DE" sz="2800" b="0" i="0" u="none" strike="noStrike" cap="none" normalizeH="0" baseline="0" dirty="0">
                          <a:ln>
                            <a:noFill/>
                          </a:ln>
                          <a:solidFill>
                            <a:schemeClr val="bg1"/>
                          </a:solidFill>
                          <a:effectLst/>
                          <a:latin typeface="Calibri" pitchFamily="34" charset="0"/>
                        </a:rPr>
                        <a:t>(es)</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de-DE" sz="2800" b="0" i="0" u="none" strike="noStrike" cap="none" normalizeH="0" baseline="0" dirty="0">
                          <a:ln>
                            <a:noFill/>
                          </a:ln>
                          <a:solidFill>
                            <a:schemeClr val="bg1"/>
                          </a:solidFill>
                          <a:effectLst/>
                          <a:latin typeface="Calibri" pitchFamily="34" charset="0"/>
                        </a:rPr>
                        <a:t>(ich)</a:t>
                      </a:r>
                    </a:p>
                  </a:txBody>
                  <a:tcPr marT="45722" marB="45722"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de-DE" sz="2800" u="none" strike="noStrike" cap="none" normalizeH="0" baseline="0" dirty="0">
                          <a:ln>
                            <a:noFill/>
                          </a:ln>
                          <a:effectLst/>
                        </a:rPr>
                        <a:t>gute Verkehrsbindungen gibt </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de-DE" sz="2800" u="none" strike="noStrike" cap="none" normalizeH="0" baseline="0" dirty="0">
                          <a:ln>
                            <a:noFill/>
                          </a:ln>
                          <a:effectLst/>
                        </a:rPr>
                        <a:t>viele Geschäfte gibt</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de-DE" sz="2800" u="none" strike="noStrike" cap="none" normalizeH="0" baseline="0" dirty="0">
                          <a:ln>
                            <a:noFill/>
                          </a:ln>
                          <a:effectLst/>
                        </a:rPr>
                        <a:t>viel los ist</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de-DE" sz="2800" u="none" strike="noStrike" cap="none" normalizeH="0" baseline="0" dirty="0">
                          <a:ln>
                            <a:noFill/>
                          </a:ln>
                          <a:effectLst/>
                        </a:rPr>
                        <a:t>die Luft sauber ist</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de-DE" sz="2800" u="none" strike="noStrike" cap="none" normalizeH="0" baseline="0" dirty="0">
                          <a:ln>
                            <a:noFill/>
                          </a:ln>
                          <a:effectLst/>
                        </a:rPr>
                        <a:t>die Leute freundlich sind</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de-DE" sz="2800" u="none" strike="noStrike" cap="none" normalizeH="0" baseline="0" dirty="0">
                          <a:ln>
                            <a:noFill/>
                          </a:ln>
                          <a:effectLst/>
                        </a:rPr>
                        <a:t>alle meine Freunde hier sind</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de-DE" sz="2800" u="none" strike="noStrike" cap="none" normalizeH="0" baseline="0" dirty="0">
                          <a:ln>
                            <a:noFill/>
                          </a:ln>
                          <a:effectLst/>
                        </a:rPr>
                        <a:t>keine Sportmöglichkeiten gibt</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de-DE" sz="2800" u="none" strike="noStrike" cap="none" normalizeH="0" baseline="0" dirty="0">
                          <a:ln>
                            <a:noFill/>
                          </a:ln>
                          <a:effectLst/>
                        </a:rPr>
                        <a:t>Keine Unterhaltungsmoglichkeiten gibt</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de-DE" sz="2800" u="none" strike="noStrike" cap="none" normalizeH="0" baseline="0" dirty="0">
                          <a:ln>
                            <a:noFill/>
                          </a:ln>
                          <a:effectLst/>
                        </a:rPr>
                        <a:t>keine Cafés gibt</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de-DE" sz="2800" u="none" strike="noStrike" cap="none" normalizeH="0" baseline="0" dirty="0">
                          <a:ln>
                            <a:noFill/>
                          </a:ln>
                          <a:effectLst/>
                        </a:rPr>
                        <a:t>nichts los ist</a:t>
                      </a:r>
                    </a:p>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0" lang="de-DE" sz="2800" u="none" strike="noStrike" cap="none" normalizeH="0" baseline="0" dirty="0">
                          <a:ln>
                            <a:noFill/>
                          </a:ln>
                          <a:effectLst/>
                        </a:rPr>
                        <a:t>die Luft schmutzig ist</a:t>
                      </a:r>
                    </a:p>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0" lang="de-DE" sz="2800" u="none" strike="noStrike" cap="none" normalizeH="0" baseline="0" dirty="0">
                          <a:ln>
                            <a:noFill/>
                          </a:ln>
                          <a:effectLst/>
                        </a:rPr>
                        <a:t>zuviel Arbeitslosigkeit  gibt</a:t>
                      </a:r>
                    </a:p>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0" lang="de-DE" sz="2800" u="none" strike="noStrike" cap="none" normalizeH="0" baseline="0" dirty="0">
                          <a:ln>
                            <a:noFill/>
                          </a:ln>
                          <a:effectLst/>
                        </a:rPr>
                        <a:t>zuviel Verkehr gibt</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de-DE" sz="2800" u="none" strike="noStrike" cap="none" normalizeH="0" baseline="0" dirty="0">
                        <a:ln>
                          <a:noFill/>
                        </a:ln>
                        <a:effectLst/>
                      </a:endParaRPr>
                    </a:p>
                  </a:txBody>
                  <a:tcPr marT="45722" marB="45722"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de-DE" sz="2800" u="none" strike="noStrike" cap="none" normalizeH="0" baseline="0" dirty="0">
                        <a:ln>
                          <a:noFill/>
                        </a:ln>
                        <a:effectLst/>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de-DE" sz="2800" u="none" strike="noStrike" cap="none" normalizeH="0" baseline="0" dirty="0">
                        <a:ln>
                          <a:noFill/>
                        </a:ln>
                        <a:effectLst/>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de-DE" sz="2800" u="none" strike="noStrike" cap="none" normalizeH="0" baseline="0" dirty="0">
                        <a:ln>
                          <a:noFill/>
                        </a:ln>
                        <a:effectLst/>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de-DE" sz="2800" b="1" i="0" u="none" strike="noStrike" cap="none" normalizeH="0" baseline="0" dirty="0">
                        <a:ln>
                          <a:noFill/>
                        </a:ln>
                        <a:solidFill>
                          <a:schemeClr val="tx1"/>
                        </a:solidFill>
                        <a:effectLst/>
                        <a:latin typeface="Calibri" pitchFamily="34" charset="0"/>
                      </a:endParaRPr>
                    </a:p>
                  </a:txBody>
                  <a:tcPr marT="45722" marB="45722" horzOverflow="overflow"/>
                </a:tc>
                <a:extLst>
                  <a:ext uri="{0D108BD9-81ED-4DB2-BD59-A6C34878D82A}">
                    <a16:rowId xmlns:a16="http://schemas.microsoft.com/office/drawing/2014/main" val="10000"/>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251520" y="0"/>
            <a:ext cx="3168352" cy="646331"/>
          </a:xfrm>
          <a:prstGeom prst="rect">
            <a:avLst/>
          </a:prstGeom>
          <a:noFill/>
        </p:spPr>
        <p:txBody>
          <a:bodyPr wrap="square" rtlCol="0">
            <a:spAutoFit/>
          </a:bodyPr>
          <a:lstStyle/>
          <a:p>
            <a:r>
              <a:rPr lang="de-DE" sz="3600" dirty="0"/>
              <a:t>Ein Bauernhof</a:t>
            </a:r>
          </a:p>
        </p:txBody>
      </p:sp>
      <p:sp>
        <p:nvSpPr>
          <p:cNvPr id="5" name="Textfeld 4"/>
          <p:cNvSpPr txBox="1"/>
          <p:nvPr/>
        </p:nvSpPr>
        <p:spPr>
          <a:xfrm>
            <a:off x="5975648" y="4581128"/>
            <a:ext cx="3168352" cy="646331"/>
          </a:xfrm>
          <a:prstGeom prst="rect">
            <a:avLst/>
          </a:prstGeom>
          <a:noFill/>
        </p:spPr>
        <p:txBody>
          <a:bodyPr wrap="square" rtlCol="0">
            <a:spAutoFit/>
          </a:bodyPr>
          <a:lstStyle/>
          <a:p>
            <a:r>
              <a:rPr lang="de-DE" sz="3600" dirty="0" err="1">
                <a:solidFill>
                  <a:schemeClr val="accent6">
                    <a:lumMod val="60000"/>
                    <a:lumOff val="40000"/>
                  </a:schemeClr>
                </a:solidFill>
              </a:rPr>
              <a:t>the</a:t>
            </a:r>
            <a:r>
              <a:rPr lang="de-DE" sz="3600" dirty="0">
                <a:solidFill>
                  <a:schemeClr val="accent6">
                    <a:lumMod val="60000"/>
                    <a:lumOff val="40000"/>
                  </a:schemeClr>
                </a:solidFill>
              </a:rPr>
              <a:t> </a:t>
            </a:r>
            <a:r>
              <a:rPr lang="de-DE" sz="3600" dirty="0" err="1">
                <a:solidFill>
                  <a:schemeClr val="accent6">
                    <a:lumMod val="60000"/>
                    <a:lumOff val="40000"/>
                  </a:schemeClr>
                </a:solidFill>
              </a:rPr>
              <a:t>traffic</a:t>
            </a:r>
            <a:endParaRPr lang="de-DE" sz="3600" dirty="0">
              <a:solidFill>
                <a:schemeClr val="accent6">
                  <a:lumMod val="60000"/>
                  <a:lumOff val="40000"/>
                </a:schemeClr>
              </a:solidFill>
            </a:endParaRPr>
          </a:p>
        </p:txBody>
      </p:sp>
      <p:sp>
        <p:nvSpPr>
          <p:cNvPr id="6" name="Textfeld 5"/>
          <p:cNvSpPr txBox="1"/>
          <p:nvPr/>
        </p:nvSpPr>
        <p:spPr>
          <a:xfrm>
            <a:off x="395536" y="2348880"/>
            <a:ext cx="3168352" cy="646331"/>
          </a:xfrm>
          <a:prstGeom prst="rect">
            <a:avLst/>
          </a:prstGeom>
          <a:noFill/>
        </p:spPr>
        <p:txBody>
          <a:bodyPr wrap="square" rtlCol="0">
            <a:spAutoFit/>
          </a:bodyPr>
          <a:lstStyle/>
          <a:p>
            <a:r>
              <a:rPr lang="de-DE" sz="3600" dirty="0"/>
              <a:t>Der Verkehr</a:t>
            </a:r>
          </a:p>
        </p:txBody>
      </p:sp>
      <p:sp>
        <p:nvSpPr>
          <p:cNvPr id="7" name="Textfeld 6"/>
          <p:cNvSpPr txBox="1"/>
          <p:nvPr/>
        </p:nvSpPr>
        <p:spPr>
          <a:xfrm>
            <a:off x="6732240" y="1628800"/>
            <a:ext cx="2160240" cy="646331"/>
          </a:xfrm>
          <a:prstGeom prst="rect">
            <a:avLst/>
          </a:prstGeom>
          <a:noFill/>
        </p:spPr>
        <p:txBody>
          <a:bodyPr wrap="square" rtlCol="0">
            <a:spAutoFit/>
          </a:bodyPr>
          <a:lstStyle/>
          <a:p>
            <a:r>
              <a:rPr lang="de-DE" sz="3600" dirty="0" err="1">
                <a:solidFill>
                  <a:schemeClr val="accent6">
                    <a:lumMod val="60000"/>
                    <a:lumOff val="40000"/>
                  </a:schemeClr>
                </a:solidFill>
              </a:rPr>
              <a:t>shops</a:t>
            </a:r>
            <a:endParaRPr lang="de-DE" sz="3600" dirty="0">
              <a:solidFill>
                <a:schemeClr val="accent6">
                  <a:lumMod val="60000"/>
                  <a:lumOff val="40000"/>
                </a:schemeClr>
              </a:solidFill>
            </a:endParaRPr>
          </a:p>
        </p:txBody>
      </p:sp>
      <p:sp>
        <p:nvSpPr>
          <p:cNvPr id="8" name="Textfeld 7"/>
          <p:cNvSpPr txBox="1"/>
          <p:nvPr/>
        </p:nvSpPr>
        <p:spPr>
          <a:xfrm>
            <a:off x="395536" y="1772816"/>
            <a:ext cx="3168352" cy="646331"/>
          </a:xfrm>
          <a:prstGeom prst="rect">
            <a:avLst/>
          </a:prstGeom>
          <a:noFill/>
        </p:spPr>
        <p:txBody>
          <a:bodyPr wrap="square" rtlCol="0">
            <a:spAutoFit/>
          </a:bodyPr>
          <a:lstStyle/>
          <a:p>
            <a:r>
              <a:rPr lang="de-DE" sz="3600" dirty="0"/>
              <a:t>Geschäfte</a:t>
            </a:r>
          </a:p>
        </p:txBody>
      </p:sp>
      <p:sp>
        <p:nvSpPr>
          <p:cNvPr id="9" name="Textfeld 8"/>
          <p:cNvSpPr txBox="1"/>
          <p:nvPr/>
        </p:nvSpPr>
        <p:spPr>
          <a:xfrm>
            <a:off x="467544" y="3861048"/>
            <a:ext cx="3168352" cy="646331"/>
          </a:xfrm>
          <a:prstGeom prst="rect">
            <a:avLst/>
          </a:prstGeom>
          <a:noFill/>
        </p:spPr>
        <p:txBody>
          <a:bodyPr wrap="square" rtlCol="0">
            <a:spAutoFit/>
          </a:bodyPr>
          <a:lstStyle/>
          <a:p>
            <a:r>
              <a:rPr lang="de-DE" sz="3600" dirty="0"/>
              <a:t>schmutzig</a:t>
            </a:r>
          </a:p>
        </p:txBody>
      </p:sp>
      <p:sp>
        <p:nvSpPr>
          <p:cNvPr id="10" name="Textfeld 9"/>
          <p:cNvSpPr txBox="1"/>
          <p:nvPr/>
        </p:nvSpPr>
        <p:spPr>
          <a:xfrm>
            <a:off x="611560" y="4581128"/>
            <a:ext cx="2160240" cy="646331"/>
          </a:xfrm>
          <a:prstGeom prst="rect">
            <a:avLst/>
          </a:prstGeom>
          <a:noFill/>
        </p:spPr>
        <p:txBody>
          <a:bodyPr wrap="square" rtlCol="0">
            <a:spAutoFit/>
          </a:bodyPr>
          <a:lstStyle/>
          <a:p>
            <a:r>
              <a:rPr lang="de-DE" sz="3600" dirty="0"/>
              <a:t>sauber</a:t>
            </a:r>
          </a:p>
        </p:txBody>
      </p:sp>
      <p:sp>
        <p:nvSpPr>
          <p:cNvPr id="11" name="Textfeld 10"/>
          <p:cNvSpPr txBox="1"/>
          <p:nvPr/>
        </p:nvSpPr>
        <p:spPr>
          <a:xfrm>
            <a:off x="6588224" y="5229200"/>
            <a:ext cx="2088232" cy="646331"/>
          </a:xfrm>
          <a:prstGeom prst="rect">
            <a:avLst/>
          </a:prstGeom>
          <a:noFill/>
        </p:spPr>
        <p:txBody>
          <a:bodyPr wrap="square" rtlCol="0">
            <a:spAutoFit/>
          </a:bodyPr>
          <a:lstStyle/>
          <a:p>
            <a:r>
              <a:rPr lang="de-DE" sz="3600" dirty="0">
                <a:solidFill>
                  <a:schemeClr val="accent6">
                    <a:lumMod val="60000"/>
                    <a:lumOff val="40000"/>
                  </a:schemeClr>
                </a:solidFill>
              </a:rPr>
              <a:t>a </a:t>
            </a:r>
            <a:r>
              <a:rPr lang="de-DE" sz="3600" dirty="0" err="1">
                <a:solidFill>
                  <a:schemeClr val="accent6">
                    <a:lumMod val="60000"/>
                    <a:lumOff val="40000"/>
                  </a:schemeClr>
                </a:solidFill>
              </a:rPr>
              <a:t>farm</a:t>
            </a:r>
            <a:endParaRPr lang="de-DE" sz="3600" dirty="0">
              <a:solidFill>
                <a:schemeClr val="accent6">
                  <a:lumMod val="60000"/>
                  <a:lumOff val="40000"/>
                </a:schemeClr>
              </a:solidFill>
            </a:endParaRPr>
          </a:p>
        </p:txBody>
      </p:sp>
      <p:sp>
        <p:nvSpPr>
          <p:cNvPr id="12" name="Textfeld 11"/>
          <p:cNvSpPr txBox="1"/>
          <p:nvPr/>
        </p:nvSpPr>
        <p:spPr>
          <a:xfrm>
            <a:off x="395536" y="3068960"/>
            <a:ext cx="4032448" cy="646331"/>
          </a:xfrm>
          <a:prstGeom prst="rect">
            <a:avLst/>
          </a:prstGeom>
          <a:noFill/>
        </p:spPr>
        <p:txBody>
          <a:bodyPr wrap="square" rtlCol="0">
            <a:spAutoFit/>
          </a:bodyPr>
          <a:lstStyle/>
          <a:p>
            <a:r>
              <a:rPr lang="de-DE" sz="3600" dirty="0"/>
              <a:t>Die Verschmutzung</a:t>
            </a:r>
          </a:p>
        </p:txBody>
      </p:sp>
      <p:sp>
        <p:nvSpPr>
          <p:cNvPr id="13" name="Textfeld 12"/>
          <p:cNvSpPr txBox="1"/>
          <p:nvPr/>
        </p:nvSpPr>
        <p:spPr>
          <a:xfrm>
            <a:off x="7380312" y="1196752"/>
            <a:ext cx="1296144" cy="646331"/>
          </a:xfrm>
          <a:prstGeom prst="rect">
            <a:avLst/>
          </a:prstGeom>
          <a:noFill/>
        </p:spPr>
        <p:txBody>
          <a:bodyPr wrap="square" rtlCol="0">
            <a:spAutoFit/>
          </a:bodyPr>
          <a:lstStyle/>
          <a:p>
            <a:r>
              <a:rPr lang="de-DE" sz="3600" dirty="0" err="1">
                <a:solidFill>
                  <a:schemeClr val="accent6">
                    <a:lumMod val="60000"/>
                    <a:lumOff val="40000"/>
                  </a:schemeClr>
                </a:solidFill>
              </a:rPr>
              <a:t>dirty</a:t>
            </a:r>
            <a:endParaRPr lang="de-DE" sz="3600" dirty="0">
              <a:solidFill>
                <a:schemeClr val="accent6">
                  <a:lumMod val="60000"/>
                  <a:lumOff val="40000"/>
                </a:schemeClr>
              </a:solidFill>
            </a:endParaRPr>
          </a:p>
        </p:txBody>
      </p:sp>
      <p:sp>
        <p:nvSpPr>
          <p:cNvPr id="14" name="Textfeld 13"/>
          <p:cNvSpPr txBox="1"/>
          <p:nvPr/>
        </p:nvSpPr>
        <p:spPr>
          <a:xfrm>
            <a:off x="6983760" y="2708920"/>
            <a:ext cx="2160240" cy="646331"/>
          </a:xfrm>
          <a:prstGeom prst="rect">
            <a:avLst/>
          </a:prstGeom>
          <a:noFill/>
        </p:spPr>
        <p:txBody>
          <a:bodyPr wrap="square" rtlCol="0">
            <a:spAutoFit/>
          </a:bodyPr>
          <a:lstStyle/>
          <a:p>
            <a:r>
              <a:rPr lang="de-DE" sz="3600" dirty="0">
                <a:solidFill>
                  <a:schemeClr val="accent6">
                    <a:lumMod val="60000"/>
                    <a:lumOff val="40000"/>
                  </a:schemeClr>
                </a:solidFill>
              </a:rPr>
              <a:t>clean</a:t>
            </a:r>
          </a:p>
        </p:txBody>
      </p:sp>
      <p:sp>
        <p:nvSpPr>
          <p:cNvPr id="15" name="Textfeld 14"/>
          <p:cNvSpPr txBox="1"/>
          <p:nvPr/>
        </p:nvSpPr>
        <p:spPr>
          <a:xfrm>
            <a:off x="5831632" y="620688"/>
            <a:ext cx="3312368" cy="646331"/>
          </a:xfrm>
          <a:prstGeom prst="rect">
            <a:avLst/>
          </a:prstGeom>
          <a:noFill/>
        </p:spPr>
        <p:txBody>
          <a:bodyPr wrap="square" rtlCol="0">
            <a:spAutoFit/>
          </a:bodyPr>
          <a:lstStyle/>
          <a:p>
            <a:r>
              <a:rPr lang="de-DE" sz="3600" dirty="0" err="1">
                <a:solidFill>
                  <a:schemeClr val="accent6">
                    <a:lumMod val="60000"/>
                    <a:lumOff val="40000"/>
                  </a:schemeClr>
                </a:solidFill>
              </a:rPr>
              <a:t>transport</a:t>
            </a:r>
            <a:r>
              <a:rPr lang="de-DE" sz="3600" dirty="0">
                <a:solidFill>
                  <a:schemeClr val="accent6">
                    <a:lumMod val="60000"/>
                    <a:lumOff val="40000"/>
                  </a:schemeClr>
                </a:solidFill>
              </a:rPr>
              <a:t> links</a:t>
            </a:r>
          </a:p>
        </p:txBody>
      </p:sp>
      <p:sp>
        <p:nvSpPr>
          <p:cNvPr id="16" name="Textfeld 15"/>
          <p:cNvSpPr txBox="1"/>
          <p:nvPr/>
        </p:nvSpPr>
        <p:spPr>
          <a:xfrm>
            <a:off x="6263680" y="3284984"/>
            <a:ext cx="2880320" cy="646331"/>
          </a:xfrm>
          <a:prstGeom prst="rect">
            <a:avLst/>
          </a:prstGeom>
          <a:noFill/>
        </p:spPr>
        <p:txBody>
          <a:bodyPr wrap="square" rtlCol="0">
            <a:spAutoFit/>
          </a:bodyPr>
          <a:lstStyle/>
          <a:p>
            <a:r>
              <a:rPr lang="de-DE" sz="3600" dirty="0" err="1">
                <a:solidFill>
                  <a:schemeClr val="accent6">
                    <a:lumMod val="60000"/>
                    <a:lumOff val="40000"/>
                  </a:schemeClr>
                </a:solidFill>
              </a:rPr>
              <a:t>the</a:t>
            </a:r>
            <a:r>
              <a:rPr lang="de-DE" sz="3600" dirty="0">
                <a:solidFill>
                  <a:schemeClr val="accent6">
                    <a:lumMod val="60000"/>
                    <a:lumOff val="40000"/>
                  </a:schemeClr>
                </a:solidFill>
              </a:rPr>
              <a:t> </a:t>
            </a:r>
            <a:r>
              <a:rPr lang="de-DE" sz="3600" dirty="0" err="1">
                <a:solidFill>
                  <a:schemeClr val="accent6">
                    <a:lumMod val="60000"/>
                    <a:lumOff val="40000"/>
                  </a:schemeClr>
                </a:solidFill>
              </a:rPr>
              <a:t>pollution</a:t>
            </a:r>
            <a:endParaRPr lang="de-DE" sz="3600" dirty="0">
              <a:solidFill>
                <a:schemeClr val="accent6">
                  <a:lumMod val="60000"/>
                  <a:lumOff val="40000"/>
                </a:schemeClr>
              </a:solidFill>
            </a:endParaRPr>
          </a:p>
        </p:txBody>
      </p:sp>
      <p:sp>
        <p:nvSpPr>
          <p:cNvPr id="17" name="Textfeld 16"/>
          <p:cNvSpPr txBox="1"/>
          <p:nvPr/>
        </p:nvSpPr>
        <p:spPr>
          <a:xfrm>
            <a:off x="467544" y="1124744"/>
            <a:ext cx="4896544" cy="646331"/>
          </a:xfrm>
          <a:prstGeom prst="rect">
            <a:avLst/>
          </a:prstGeom>
          <a:noFill/>
        </p:spPr>
        <p:txBody>
          <a:bodyPr wrap="square" rtlCol="0">
            <a:spAutoFit/>
          </a:bodyPr>
          <a:lstStyle/>
          <a:p>
            <a:r>
              <a:rPr lang="de-DE" sz="3600" dirty="0"/>
              <a:t>Verkehrsverbindungen</a:t>
            </a:r>
          </a:p>
        </p:txBody>
      </p:sp>
      <p:sp>
        <p:nvSpPr>
          <p:cNvPr id="18" name="Textfeld 17"/>
          <p:cNvSpPr txBox="1"/>
          <p:nvPr/>
        </p:nvSpPr>
        <p:spPr>
          <a:xfrm>
            <a:off x="539552" y="548680"/>
            <a:ext cx="2664296" cy="646331"/>
          </a:xfrm>
          <a:prstGeom prst="rect">
            <a:avLst/>
          </a:prstGeom>
          <a:noFill/>
        </p:spPr>
        <p:txBody>
          <a:bodyPr wrap="square" rtlCol="0">
            <a:spAutoFit/>
          </a:bodyPr>
          <a:lstStyle/>
          <a:p>
            <a:r>
              <a:rPr lang="de-DE" sz="3600" dirty="0"/>
              <a:t>frische Luft</a:t>
            </a:r>
          </a:p>
        </p:txBody>
      </p:sp>
      <p:sp>
        <p:nvSpPr>
          <p:cNvPr id="19" name="Textfeld 18"/>
          <p:cNvSpPr txBox="1"/>
          <p:nvPr/>
        </p:nvSpPr>
        <p:spPr>
          <a:xfrm>
            <a:off x="6479704" y="4005064"/>
            <a:ext cx="2664296" cy="646331"/>
          </a:xfrm>
          <a:prstGeom prst="rect">
            <a:avLst/>
          </a:prstGeom>
          <a:noFill/>
        </p:spPr>
        <p:txBody>
          <a:bodyPr wrap="square" rtlCol="0">
            <a:spAutoFit/>
          </a:bodyPr>
          <a:lstStyle/>
          <a:p>
            <a:r>
              <a:rPr lang="de-DE" sz="3600" dirty="0" err="1">
                <a:solidFill>
                  <a:schemeClr val="accent6">
                    <a:lumMod val="60000"/>
                    <a:lumOff val="40000"/>
                  </a:schemeClr>
                </a:solidFill>
              </a:rPr>
              <a:t>fresh</a:t>
            </a:r>
            <a:r>
              <a:rPr lang="de-DE" sz="3600" dirty="0">
                <a:solidFill>
                  <a:schemeClr val="accent6">
                    <a:lumMod val="60000"/>
                    <a:lumOff val="40000"/>
                  </a:schemeClr>
                </a:solidFill>
              </a:rPr>
              <a:t> </a:t>
            </a:r>
            <a:r>
              <a:rPr lang="de-DE" sz="3600" dirty="0" err="1">
                <a:solidFill>
                  <a:schemeClr val="accent6">
                    <a:lumMod val="60000"/>
                    <a:lumOff val="40000"/>
                  </a:schemeClr>
                </a:solidFill>
              </a:rPr>
              <a:t>air</a:t>
            </a:r>
            <a:endParaRPr lang="de-DE" sz="3600" dirty="0">
              <a:solidFill>
                <a:schemeClr val="accent6">
                  <a:lumMod val="60000"/>
                  <a:lumOff val="40000"/>
                </a:schemeClr>
              </a:solidFill>
            </a:endParaRPr>
          </a:p>
        </p:txBody>
      </p:sp>
      <p:sp>
        <p:nvSpPr>
          <p:cNvPr id="20" name="Textfeld 19"/>
          <p:cNvSpPr txBox="1"/>
          <p:nvPr/>
        </p:nvSpPr>
        <p:spPr>
          <a:xfrm>
            <a:off x="395536" y="5157192"/>
            <a:ext cx="2664296" cy="646331"/>
          </a:xfrm>
          <a:prstGeom prst="rect">
            <a:avLst/>
          </a:prstGeom>
          <a:noFill/>
        </p:spPr>
        <p:txBody>
          <a:bodyPr wrap="square" rtlCol="0">
            <a:spAutoFit/>
          </a:bodyPr>
          <a:lstStyle/>
          <a:p>
            <a:r>
              <a:rPr lang="de-DE" sz="3600" dirty="0"/>
              <a:t>ein Dorf</a:t>
            </a:r>
          </a:p>
        </p:txBody>
      </p:sp>
      <p:sp>
        <p:nvSpPr>
          <p:cNvPr id="21" name="Textfeld 20"/>
          <p:cNvSpPr txBox="1"/>
          <p:nvPr/>
        </p:nvSpPr>
        <p:spPr>
          <a:xfrm>
            <a:off x="6732240" y="2204864"/>
            <a:ext cx="2664296" cy="646331"/>
          </a:xfrm>
          <a:prstGeom prst="rect">
            <a:avLst/>
          </a:prstGeom>
          <a:noFill/>
        </p:spPr>
        <p:txBody>
          <a:bodyPr wrap="square" rtlCol="0">
            <a:spAutoFit/>
          </a:bodyPr>
          <a:lstStyle/>
          <a:p>
            <a:r>
              <a:rPr lang="de-DE" sz="3600" dirty="0">
                <a:solidFill>
                  <a:schemeClr val="accent6">
                    <a:lumMod val="60000"/>
                    <a:lumOff val="40000"/>
                  </a:schemeClr>
                </a:solidFill>
              </a:rPr>
              <a:t>a </a:t>
            </a:r>
            <a:r>
              <a:rPr lang="de-DE" sz="3600" dirty="0" err="1">
                <a:solidFill>
                  <a:schemeClr val="accent6">
                    <a:lumMod val="60000"/>
                    <a:lumOff val="40000"/>
                  </a:schemeClr>
                </a:solidFill>
              </a:rPr>
              <a:t>village</a:t>
            </a:r>
            <a:endParaRPr lang="de-DE" sz="3600" dirty="0">
              <a:solidFill>
                <a:schemeClr val="accent6">
                  <a:lumMod val="60000"/>
                  <a:lumOff val="40000"/>
                </a:schemeClr>
              </a:solidFill>
            </a:endParaRPr>
          </a:p>
        </p:txBody>
      </p:sp>
      <p:sp>
        <p:nvSpPr>
          <p:cNvPr id="22" name="Textfeld 21"/>
          <p:cNvSpPr txBox="1"/>
          <p:nvPr/>
        </p:nvSpPr>
        <p:spPr>
          <a:xfrm>
            <a:off x="251520" y="5661248"/>
            <a:ext cx="2664296" cy="646331"/>
          </a:xfrm>
          <a:prstGeom prst="rect">
            <a:avLst/>
          </a:prstGeom>
          <a:noFill/>
        </p:spPr>
        <p:txBody>
          <a:bodyPr wrap="square" rtlCol="0">
            <a:spAutoFit/>
          </a:bodyPr>
          <a:lstStyle/>
          <a:p>
            <a:r>
              <a:rPr lang="de-DE" sz="3600" dirty="0"/>
              <a:t>viele Leute</a:t>
            </a:r>
          </a:p>
        </p:txBody>
      </p:sp>
      <p:sp>
        <p:nvSpPr>
          <p:cNvPr id="23" name="Textfeld 22"/>
          <p:cNvSpPr txBox="1"/>
          <p:nvPr/>
        </p:nvSpPr>
        <p:spPr>
          <a:xfrm>
            <a:off x="6119664" y="0"/>
            <a:ext cx="3024336" cy="646331"/>
          </a:xfrm>
          <a:prstGeom prst="rect">
            <a:avLst/>
          </a:prstGeom>
          <a:noFill/>
        </p:spPr>
        <p:txBody>
          <a:bodyPr wrap="square" rtlCol="0">
            <a:spAutoFit/>
          </a:bodyPr>
          <a:lstStyle/>
          <a:p>
            <a:r>
              <a:rPr lang="de-DE" sz="3600" dirty="0">
                <a:solidFill>
                  <a:schemeClr val="accent6">
                    <a:lumMod val="60000"/>
                    <a:lumOff val="40000"/>
                  </a:schemeClr>
                </a:solidFill>
              </a:rPr>
              <a:t>lots </a:t>
            </a:r>
            <a:r>
              <a:rPr lang="de-DE" sz="3600" dirty="0" err="1">
                <a:solidFill>
                  <a:schemeClr val="accent6">
                    <a:lumMod val="60000"/>
                    <a:lumOff val="40000"/>
                  </a:schemeClr>
                </a:solidFill>
              </a:rPr>
              <a:t>of</a:t>
            </a:r>
            <a:r>
              <a:rPr lang="de-DE" sz="3600" dirty="0">
                <a:solidFill>
                  <a:schemeClr val="accent6">
                    <a:lumMod val="60000"/>
                    <a:lumOff val="40000"/>
                  </a:schemeClr>
                </a:solidFill>
              </a:rPr>
              <a:t> </a:t>
            </a:r>
            <a:r>
              <a:rPr lang="de-DE" sz="3600" dirty="0" err="1">
                <a:solidFill>
                  <a:schemeClr val="accent6">
                    <a:lumMod val="60000"/>
                    <a:lumOff val="40000"/>
                  </a:schemeClr>
                </a:solidFill>
              </a:rPr>
              <a:t>people</a:t>
            </a:r>
            <a:endParaRPr lang="de-DE" sz="3600" dirty="0">
              <a:solidFill>
                <a:schemeClr val="accent6">
                  <a:lumMod val="60000"/>
                  <a:lumOff val="4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nplatzhalter 3"/>
          <p:cNvGraphicFramePr>
            <a:graphicFrameLocks noGrp="1"/>
          </p:cNvGraphicFramePr>
          <p:nvPr>
            <p:ph type="tbl" idx="1"/>
          </p:nvPr>
        </p:nvGraphicFramePr>
        <p:xfrm>
          <a:off x="395536" y="1052736"/>
          <a:ext cx="8424936" cy="109728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310136">
                  <a:extLst>
                    <a:ext uri="{9D8B030D-6E8A-4147-A177-3AD203B41FA5}">
                      <a16:colId xmlns:a16="http://schemas.microsoft.com/office/drawing/2014/main" val="20001"/>
                    </a:ext>
                  </a:extLst>
                </a:gridCol>
              </a:tblGrid>
              <a:tr h="370840">
                <a:tc>
                  <a:txBody>
                    <a:bodyPr/>
                    <a:lstStyle/>
                    <a:p>
                      <a:r>
                        <a:rPr lang="de-DE" sz="3600" dirty="0"/>
                        <a:t>Es gefällt</a:t>
                      </a:r>
                      <a:r>
                        <a:rPr lang="de-DE" sz="3600" baseline="0" dirty="0"/>
                        <a:t> mir hier, …</a:t>
                      </a:r>
                      <a:endParaRPr lang="de-DE" sz="3600" dirty="0"/>
                    </a:p>
                  </a:txBody>
                  <a:tcPr/>
                </a:tc>
                <a:tc>
                  <a:txBody>
                    <a:bodyPr/>
                    <a:lstStyle/>
                    <a:p>
                      <a:r>
                        <a:rPr lang="de-DE" sz="3600" dirty="0"/>
                        <a:t>Es gefällt mir</a:t>
                      </a:r>
                      <a:r>
                        <a:rPr lang="de-DE" sz="3600" baseline="0" dirty="0"/>
                        <a:t> nicht, …</a:t>
                      </a:r>
                      <a:endParaRPr lang="de-DE" sz="3600" dirty="0"/>
                    </a:p>
                  </a:txBody>
                  <a:tcPr/>
                </a:tc>
                <a:extLst>
                  <a:ext uri="{0D108BD9-81ED-4DB2-BD59-A6C34878D82A}">
                    <a16:rowId xmlns:a16="http://schemas.microsoft.com/office/drawing/2014/main" val="10000"/>
                  </a:ext>
                </a:extLst>
              </a:tr>
              <a:tr h="370840">
                <a:tc>
                  <a:txBody>
                    <a:bodyPr/>
                    <a:lstStyle/>
                    <a:p>
                      <a:r>
                        <a:rPr lang="de-DE" sz="2400" dirty="0"/>
                        <a:t>weil die Luft so sauber ist.</a:t>
                      </a:r>
                    </a:p>
                  </a:txBody>
                  <a:tcPr/>
                </a:tc>
                <a:tc>
                  <a:txBody>
                    <a:bodyPr/>
                    <a:lstStyle/>
                    <a:p>
                      <a:r>
                        <a:rPr lang="de-DE" sz="2400" dirty="0"/>
                        <a:t>weil die Luft so verschmutzt ist.</a:t>
                      </a:r>
                    </a:p>
                  </a:txBody>
                  <a:tcPr/>
                </a:tc>
                <a:extLst>
                  <a:ext uri="{0D108BD9-81ED-4DB2-BD59-A6C34878D82A}">
                    <a16:rowId xmlns:a16="http://schemas.microsoft.com/office/drawing/2014/main" val="10001"/>
                  </a:ext>
                </a:extLst>
              </a:tr>
            </a:tbl>
          </a:graphicData>
        </a:graphic>
      </p:graphicFrame>
      <p:sp>
        <p:nvSpPr>
          <p:cNvPr id="5" name="Textfeld 4"/>
          <p:cNvSpPr txBox="1"/>
          <p:nvPr/>
        </p:nvSpPr>
        <p:spPr>
          <a:xfrm>
            <a:off x="323528" y="4221088"/>
            <a:ext cx="3240360" cy="523220"/>
          </a:xfrm>
          <a:prstGeom prst="rect">
            <a:avLst/>
          </a:prstGeom>
          <a:noFill/>
        </p:spPr>
        <p:txBody>
          <a:bodyPr wrap="square" rtlCol="0">
            <a:spAutoFit/>
          </a:bodyPr>
          <a:lstStyle/>
          <a:p>
            <a:r>
              <a:rPr lang="de-DE" sz="2800" dirty="0"/>
              <a:t>weil viel los ist</a:t>
            </a:r>
            <a:r>
              <a:rPr lang="de-DE" sz="1400" dirty="0"/>
              <a:t>.</a:t>
            </a:r>
          </a:p>
        </p:txBody>
      </p:sp>
      <p:sp>
        <p:nvSpPr>
          <p:cNvPr id="6" name="Textfeld 5"/>
          <p:cNvSpPr txBox="1"/>
          <p:nvPr/>
        </p:nvSpPr>
        <p:spPr>
          <a:xfrm>
            <a:off x="251520" y="2348880"/>
            <a:ext cx="4608512" cy="523220"/>
          </a:xfrm>
          <a:prstGeom prst="rect">
            <a:avLst/>
          </a:prstGeom>
          <a:noFill/>
        </p:spPr>
        <p:txBody>
          <a:bodyPr wrap="square" rtlCol="0">
            <a:spAutoFit/>
          </a:bodyPr>
          <a:lstStyle/>
          <a:p>
            <a:r>
              <a:rPr lang="de-DE" sz="2800" dirty="0"/>
              <a:t>weil nichts viel los ist</a:t>
            </a:r>
            <a:r>
              <a:rPr lang="de-DE" sz="1400" dirty="0"/>
              <a:t>.</a:t>
            </a:r>
          </a:p>
        </p:txBody>
      </p:sp>
      <p:sp>
        <p:nvSpPr>
          <p:cNvPr id="7" name="Textfeld 6"/>
          <p:cNvSpPr txBox="1"/>
          <p:nvPr/>
        </p:nvSpPr>
        <p:spPr>
          <a:xfrm>
            <a:off x="251520" y="3140968"/>
            <a:ext cx="3816424" cy="954107"/>
          </a:xfrm>
          <a:prstGeom prst="rect">
            <a:avLst/>
          </a:prstGeom>
          <a:noFill/>
        </p:spPr>
        <p:txBody>
          <a:bodyPr wrap="square" rtlCol="0">
            <a:spAutoFit/>
          </a:bodyPr>
          <a:lstStyle/>
          <a:p>
            <a:r>
              <a:rPr lang="de-DE" sz="2800" dirty="0"/>
              <a:t>weil ich viele Freunde hier habe.</a:t>
            </a:r>
            <a:endParaRPr lang="de-DE" sz="1400" dirty="0"/>
          </a:p>
        </p:txBody>
      </p:sp>
      <p:sp>
        <p:nvSpPr>
          <p:cNvPr id="8" name="Textfeld 7"/>
          <p:cNvSpPr txBox="1"/>
          <p:nvPr/>
        </p:nvSpPr>
        <p:spPr>
          <a:xfrm>
            <a:off x="4716016" y="2276872"/>
            <a:ext cx="3816424" cy="954107"/>
          </a:xfrm>
          <a:prstGeom prst="rect">
            <a:avLst/>
          </a:prstGeom>
          <a:noFill/>
        </p:spPr>
        <p:txBody>
          <a:bodyPr wrap="square" rtlCol="0">
            <a:spAutoFit/>
          </a:bodyPr>
          <a:lstStyle/>
          <a:p>
            <a:r>
              <a:rPr lang="de-DE" sz="2800" dirty="0"/>
              <a:t>weil ich keine Freunde hier habe.</a:t>
            </a:r>
            <a:endParaRPr lang="de-DE" sz="1400" dirty="0"/>
          </a:p>
        </p:txBody>
      </p:sp>
      <p:sp>
        <p:nvSpPr>
          <p:cNvPr id="9" name="Textfeld 8"/>
          <p:cNvSpPr txBox="1"/>
          <p:nvPr/>
        </p:nvSpPr>
        <p:spPr>
          <a:xfrm>
            <a:off x="251520" y="4941168"/>
            <a:ext cx="4320480" cy="1384995"/>
          </a:xfrm>
          <a:prstGeom prst="rect">
            <a:avLst/>
          </a:prstGeom>
          <a:noFill/>
        </p:spPr>
        <p:txBody>
          <a:bodyPr wrap="square" rtlCol="0">
            <a:spAutoFit/>
          </a:bodyPr>
          <a:lstStyle/>
          <a:p>
            <a:r>
              <a:rPr lang="de-DE" sz="2800" dirty="0"/>
              <a:t>weil die Verkehrsverbindungen schlecht sind.</a:t>
            </a:r>
            <a:endParaRPr lang="de-DE" sz="1400" dirty="0"/>
          </a:p>
        </p:txBody>
      </p:sp>
      <p:sp>
        <p:nvSpPr>
          <p:cNvPr id="10" name="Textfeld 9"/>
          <p:cNvSpPr txBox="1"/>
          <p:nvPr/>
        </p:nvSpPr>
        <p:spPr>
          <a:xfrm>
            <a:off x="4679504" y="3356992"/>
            <a:ext cx="4464496" cy="954107"/>
          </a:xfrm>
          <a:prstGeom prst="rect">
            <a:avLst/>
          </a:prstGeom>
          <a:noFill/>
        </p:spPr>
        <p:txBody>
          <a:bodyPr wrap="square" rtlCol="0">
            <a:spAutoFit/>
          </a:bodyPr>
          <a:lstStyle/>
          <a:p>
            <a:r>
              <a:rPr lang="de-DE" sz="2800" dirty="0"/>
              <a:t>weil es gute Verkehrsverbindungen gibt.</a:t>
            </a:r>
          </a:p>
        </p:txBody>
      </p:sp>
      <p:sp>
        <p:nvSpPr>
          <p:cNvPr id="11" name="Textfeld 10"/>
          <p:cNvSpPr txBox="1"/>
          <p:nvPr/>
        </p:nvSpPr>
        <p:spPr>
          <a:xfrm>
            <a:off x="4679504" y="5661248"/>
            <a:ext cx="4464496" cy="954107"/>
          </a:xfrm>
          <a:prstGeom prst="rect">
            <a:avLst/>
          </a:prstGeom>
          <a:noFill/>
        </p:spPr>
        <p:txBody>
          <a:bodyPr wrap="square" rtlCol="0">
            <a:spAutoFit/>
          </a:bodyPr>
          <a:lstStyle/>
          <a:p>
            <a:r>
              <a:rPr lang="de-DE" sz="2800" dirty="0"/>
              <a:t>weil es keine Sportsmöglichkeiten gibt.</a:t>
            </a:r>
            <a:endParaRPr lang="de-DE" sz="1400" dirty="0"/>
          </a:p>
        </p:txBody>
      </p:sp>
      <p:sp>
        <p:nvSpPr>
          <p:cNvPr id="12" name="Textfeld 11"/>
          <p:cNvSpPr txBox="1"/>
          <p:nvPr/>
        </p:nvSpPr>
        <p:spPr>
          <a:xfrm>
            <a:off x="4679504" y="4653136"/>
            <a:ext cx="4464496" cy="954107"/>
          </a:xfrm>
          <a:prstGeom prst="rect">
            <a:avLst/>
          </a:prstGeom>
          <a:noFill/>
        </p:spPr>
        <p:txBody>
          <a:bodyPr wrap="square" rtlCol="0">
            <a:spAutoFit/>
          </a:bodyPr>
          <a:lstStyle/>
          <a:p>
            <a:r>
              <a:rPr lang="de-DE" sz="2800" dirty="0"/>
              <a:t>weil es gute Sportsmöglichkeiten gibt.</a:t>
            </a:r>
            <a:endParaRPr lang="de-DE" sz="1400" dirty="0"/>
          </a:p>
        </p:txBody>
      </p:sp>
      <p:sp>
        <p:nvSpPr>
          <p:cNvPr id="13" name="Textfeld 12"/>
          <p:cNvSpPr txBox="1"/>
          <p:nvPr/>
        </p:nvSpPr>
        <p:spPr>
          <a:xfrm>
            <a:off x="683568" y="260648"/>
            <a:ext cx="8208912" cy="646331"/>
          </a:xfrm>
          <a:prstGeom prst="rect">
            <a:avLst/>
          </a:prstGeom>
          <a:noFill/>
        </p:spPr>
        <p:txBody>
          <a:bodyPr wrap="square" rtlCol="0">
            <a:spAutoFit/>
          </a:bodyPr>
          <a:lstStyle/>
          <a:p>
            <a:pPr algn="ctr"/>
            <a:r>
              <a:rPr lang="de-DE" sz="3600" b="1" dirty="0" err="1">
                <a:solidFill>
                  <a:schemeClr val="bg1"/>
                </a:solidFill>
              </a:rPr>
              <a:t>Put</a:t>
            </a:r>
            <a:r>
              <a:rPr lang="de-DE" sz="3600" b="1" dirty="0">
                <a:solidFill>
                  <a:schemeClr val="bg1"/>
                </a:solidFill>
              </a:rPr>
              <a:t> </a:t>
            </a:r>
            <a:r>
              <a:rPr lang="de-DE" sz="3600" b="1" dirty="0" err="1">
                <a:solidFill>
                  <a:schemeClr val="bg1"/>
                </a:solidFill>
              </a:rPr>
              <a:t>the</a:t>
            </a:r>
            <a:r>
              <a:rPr lang="de-DE" sz="3600" b="1" dirty="0">
                <a:solidFill>
                  <a:schemeClr val="bg1"/>
                </a:solidFill>
              </a:rPr>
              <a:t> </a:t>
            </a:r>
            <a:r>
              <a:rPr lang="de-DE" sz="3600" b="1" dirty="0" err="1">
                <a:solidFill>
                  <a:schemeClr val="bg1"/>
                </a:solidFill>
              </a:rPr>
              <a:t>phrases</a:t>
            </a:r>
            <a:r>
              <a:rPr lang="de-DE" sz="3600" b="1" dirty="0">
                <a:solidFill>
                  <a:schemeClr val="bg1"/>
                </a:solidFill>
              </a:rPr>
              <a:t> </a:t>
            </a:r>
            <a:r>
              <a:rPr lang="de-DE" sz="3600" b="1" dirty="0" err="1">
                <a:solidFill>
                  <a:schemeClr val="bg1"/>
                </a:solidFill>
              </a:rPr>
              <a:t>into</a:t>
            </a:r>
            <a:r>
              <a:rPr lang="de-DE" sz="3600" b="1" dirty="0">
                <a:solidFill>
                  <a:schemeClr val="bg1"/>
                </a:solidFill>
              </a:rPr>
              <a:t> </a:t>
            </a:r>
            <a:r>
              <a:rPr lang="de-DE" sz="3600" b="1" dirty="0" err="1">
                <a:solidFill>
                  <a:schemeClr val="bg1"/>
                </a:solidFill>
              </a:rPr>
              <a:t>the</a:t>
            </a:r>
            <a:r>
              <a:rPr lang="de-DE" sz="3600" b="1" dirty="0">
                <a:solidFill>
                  <a:schemeClr val="bg1"/>
                </a:solidFill>
              </a:rPr>
              <a:t> </a:t>
            </a:r>
            <a:r>
              <a:rPr lang="de-DE" sz="3600" b="1" dirty="0" err="1">
                <a:solidFill>
                  <a:schemeClr val="bg1"/>
                </a:solidFill>
              </a:rPr>
              <a:t>correct</a:t>
            </a:r>
            <a:r>
              <a:rPr lang="de-DE" sz="3600" b="1" dirty="0">
                <a:solidFill>
                  <a:schemeClr val="bg1"/>
                </a:solidFill>
              </a:rPr>
              <a:t> </a:t>
            </a:r>
            <a:r>
              <a:rPr lang="de-DE" sz="3600" b="1" dirty="0" err="1">
                <a:solidFill>
                  <a:schemeClr val="bg1"/>
                </a:solidFill>
              </a:rPr>
              <a:t>column</a:t>
            </a:r>
            <a:endParaRPr lang="de-DE" sz="36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1+#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1+#ppt_w/2"/>
                                          </p:val>
                                        </p:tav>
                                        <p:tav tm="100000">
                                          <p:val>
                                            <p:strVal val="#ppt_x"/>
                                          </p:val>
                                        </p:tav>
                                      </p:tavLst>
                                    </p:anim>
                                    <p:anim calcmode="lin" valueType="num">
                                      <p:cBhvr additive="base">
                                        <p:cTn id="38"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0-#ppt_w/2"/>
                                          </p:val>
                                        </p:tav>
                                        <p:tav tm="100000">
                                          <p:val>
                                            <p:strVal val="#ppt_x"/>
                                          </p:val>
                                        </p:tav>
                                      </p:tavLst>
                                    </p:anim>
                                    <p:anim calcmode="lin" valueType="num">
                                      <p:cBhvr additive="base">
                                        <p:cTn id="50"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e Legende 2"/>
          <p:cNvSpPr/>
          <p:nvPr/>
        </p:nvSpPr>
        <p:spPr>
          <a:xfrm>
            <a:off x="1762672" y="0"/>
            <a:ext cx="7381328" cy="4203848"/>
          </a:xfrm>
          <a:prstGeom prst="wedgeEllipseCallout">
            <a:avLst>
              <a:gd name="adj1" fmla="val -30511"/>
              <a:gd name="adj2" fmla="val 65219"/>
            </a:avLst>
          </a:prstGeom>
          <a:ln w="76200">
            <a:solidFill>
              <a:schemeClr val="bg1">
                <a:lumMod val="85000"/>
                <a:lumOff val="1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4400" dirty="0"/>
              <a:t>Hallo! Ich heiße Mike und ich wohne in der Stadt Bonn. Es gefällt mir viel da, weil es  viele Leute gibt.</a:t>
            </a:r>
          </a:p>
        </p:txBody>
      </p:sp>
      <p:pic>
        <p:nvPicPr>
          <p:cNvPr id="4098" name="Picture 2" descr="http://t3.gstatic.com/images?q=tbn:ANd9GcSVBKYY2KyukXWEQOT0evtWvSbq0eitsFiCsgsZid-MJfZGxdIZ7XNRpyU:topnews.in/sports/files/michael_schumacher.jpg"/>
          <p:cNvPicPr>
            <a:picLocks noChangeAspect="1" noChangeArrowheads="1"/>
          </p:cNvPicPr>
          <p:nvPr/>
        </p:nvPicPr>
        <p:blipFill>
          <a:blip r:embed="rId2" cstate="print"/>
          <a:srcRect/>
          <a:stretch>
            <a:fillRect/>
          </a:stretch>
        </p:blipFill>
        <p:spPr bwMode="auto">
          <a:xfrm>
            <a:off x="395536" y="3284984"/>
            <a:ext cx="2304256" cy="3061823"/>
          </a:xfrm>
          <a:prstGeom prst="rect">
            <a:avLst/>
          </a:prstGeom>
          <a:noFill/>
          <a:ln w="76200">
            <a:solidFill>
              <a:schemeClr val="tx1"/>
            </a:solid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t1.gstatic.com/images?q=tbn:ANd9GcT_fYEXsXeuWFdXx6HL7lEjWpzyFHphO68ucUpPKxiXkbiqzXAEwQ:www.gym-trainer.com/wp-content/uploads/2011/03/claudia-schiffer.jpg"/>
          <p:cNvPicPr>
            <a:picLocks noChangeAspect="1" noChangeArrowheads="1"/>
          </p:cNvPicPr>
          <p:nvPr/>
        </p:nvPicPr>
        <p:blipFill>
          <a:blip r:embed="rId2" cstate="print"/>
          <a:srcRect/>
          <a:stretch>
            <a:fillRect/>
          </a:stretch>
        </p:blipFill>
        <p:spPr bwMode="auto">
          <a:xfrm>
            <a:off x="6516216" y="476672"/>
            <a:ext cx="2105671" cy="2736304"/>
          </a:xfrm>
          <a:prstGeom prst="rect">
            <a:avLst/>
          </a:prstGeom>
          <a:noFill/>
          <a:ln w="76200">
            <a:solidFill>
              <a:schemeClr val="tx1"/>
            </a:solidFill>
          </a:ln>
          <a:scene3d>
            <a:camera prst="orthographicFront"/>
            <a:lightRig rig="threePt" dir="t"/>
          </a:scene3d>
          <a:sp3d>
            <a:bevelT prst="angle"/>
          </a:sp3d>
        </p:spPr>
      </p:pic>
      <p:sp>
        <p:nvSpPr>
          <p:cNvPr id="3" name="Abgerundete rechteckige Legende 2"/>
          <p:cNvSpPr/>
          <p:nvPr/>
        </p:nvSpPr>
        <p:spPr>
          <a:xfrm>
            <a:off x="395536" y="2132856"/>
            <a:ext cx="5544616" cy="4176464"/>
          </a:xfrm>
          <a:prstGeom prst="wedgeRoundRectCallout">
            <a:avLst>
              <a:gd name="adj1" fmla="val 64734"/>
              <a:gd name="adj2" fmla="val -38031"/>
              <a:gd name="adj3" fmla="val 16667"/>
            </a:avLst>
          </a:prstGeom>
          <a:solidFill>
            <a:schemeClr val="bg1">
              <a:lumMod val="85000"/>
              <a:lumOff val="1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4000" dirty="0"/>
              <a:t>Guten Tag. Ich bin die Claudia. Ich habe einen Bauernhof auf dem Land. Es ist sehr schön  und es gefällt mir viel, weil die Luft so sauber ist.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t0.gstatic.com/images?q=tbn:ANd9GcSsd_0M3dASbpqO6S2bbHgls7AawETGXBR0tduxnluwBE6Nopi1otfar1Yy:www.topnews.in/sports/files/Sebastian_Vettel2.jpg"/>
          <p:cNvPicPr>
            <a:picLocks noChangeAspect="1" noChangeArrowheads="1"/>
          </p:cNvPicPr>
          <p:nvPr/>
        </p:nvPicPr>
        <p:blipFill>
          <a:blip r:embed="rId2" cstate="print"/>
          <a:srcRect/>
          <a:stretch>
            <a:fillRect/>
          </a:stretch>
        </p:blipFill>
        <p:spPr bwMode="auto">
          <a:xfrm>
            <a:off x="323528" y="1268760"/>
            <a:ext cx="2520280" cy="3521933"/>
          </a:xfrm>
          <a:prstGeom prst="rect">
            <a:avLst/>
          </a:prstGeom>
          <a:noFill/>
          <a:ln w="38100">
            <a:solidFill>
              <a:schemeClr val="tx1"/>
            </a:solidFill>
            <a:prstDash val="solid"/>
          </a:ln>
          <a:effectLst>
            <a:innerShdw blurRad="63500" dist="50800" dir="13500000">
              <a:prstClr val="black">
                <a:alpha val="50000"/>
              </a:prstClr>
            </a:innerShdw>
            <a:softEdge rad="317500"/>
          </a:effectLst>
        </p:spPr>
      </p:pic>
      <p:sp>
        <p:nvSpPr>
          <p:cNvPr id="3" name="Rechteckige Legende 2"/>
          <p:cNvSpPr/>
          <p:nvPr/>
        </p:nvSpPr>
        <p:spPr>
          <a:xfrm>
            <a:off x="3851920" y="1196752"/>
            <a:ext cx="4680520" cy="3528392"/>
          </a:xfrm>
          <a:prstGeom prst="wedgeRectCallout">
            <a:avLst>
              <a:gd name="adj1" fmla="val -67232"/>
              <a:gd name="adj2" fmla="val -34683"/>
            </a:avLst>
          </a:prstGeom>
          <a:ln w="28575">
            <a:solidFill>
              <a:schemeClr val="accent6">
                <a:lumMod val="75000"/>
              </a:schemeClr>
            </a:solidFill>
          </a:ln>
          <a:effectLst>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a:t>Hallo! Ich bin Vettel, der F1 Fahrer. Ich habe eine Wohnung in die Mitte von Hamburg. Ich mag es viel, weil ich meine eigene Partys haben kann. Der Stadt gefällt mir nicht, weil es viel Verkehr gibt und die Luft ist so verschmutzt.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3.gstatic.com/images?q=tbn:ANd9GcRCgwMSkDjOMPJXCekydG4Pz_0_My2UcB82WtFuYhNyGEY4GC1E-st0ekLJ:www.tarantino.info/wiki/images/thumb/Daniel_bruehl.jpg/200px-Daniel_bruehl.jpg"/>
          <p:cNvPicPr>
            <a:picLocks noChangeAspect="1" noChangeArrowheads="1"/>
          </p:cNvPicPr>
          <p:nvPr/>
        </p:nvPicPr>
        <p:blipFill>
          <a:blip r:embed="rId2" cstate="print"/>
          <a:srcRect/>
          <a:stretch>
            <a:fillRect/>
          </a:stretch>
        </p:blipFill>
        <p:spPr bwMode="auto">
          <a:xfrm>
            <a:off x="323528" y="3861048"/>
            <a:ext cx="2160240" cy="2616293"/>
          </a:xfrm>
          <a:prstGeom prst="rect">
            <a:avLst/>
          </a:prstGeom>
          <a:noFill/>
          <a:ln>
            <a:noFill/>
          </a:ln>
          <a:effectLst>
            <a:glow rad="139700">
              <a:schemeClr val="accent6">
                <a:satMod val="175000"/>
                <a:alpha val="40000"/>
              </a:schemeClr>
            </a:glow>
            <a:outerShdw blurRad="107950" dist="12700" dir="5400000" algn="ctr">
              <a:srgbClr val="000000"/>
            </a:outerShdw>
            <a:softEdge rad="31750"/>
          </a:effectLst>
          <a:scene3d>
            <a:camera prst="orthographicFront">
              <a:rot lat="0" lon="0" rev="0"/>
            </a:camera>
            <a:lightRig rig="soft" dir="t">
              <a:rot lat="0" lon="0" rev="0"/>
            </a:lightRig>
          </a:scene3d>
          <a:sp3d contourW="44450" prstMaterial="matte">
            <a:bevelT w="63500" h="63500" prst="artDeco"/>
            <a:contourClr>
              <a:srgbClr val="FFFFFF"/>
            </a:contourClr>
          </a:sp3d>
        </p:spPr>
      </p:pic>
      <p:sp>
        <p:nvSpPr>
          <p:cNvPr id="3" name="Ovale Legende 2"/>
          <p:cNvSpPr/>
          <p:nvPr/>
        </p:nvSpPr>
        <p:spPr>
          <a:xfrm>
            <a:off x="971600" y="404664"/>
            <a:ext cx="7848872" cy="3356992"/>
          </a:xfrm>
          <a:prstGeom prst="wedgeEllipseCallout">
            <a:avLst>
              <a:gd name="adj1" fmla="val -16222"/>
              <a:gd name="adj2" fmla="val 69310"/>
            </a:avLst>
          </a:prstGeom>
          <a:solidFill>
            <a:schemeClr val="accent2">
              <a:lumMod val="75000"/>
            </a:schemeClr>
          </a:solidFill>
          <a:effectLst>
            <a:glow rad="139700">
              <a:schemeClr val="accent5">
                <a:satMod val="175000"/>
                <a:alpha val="40000"/>
              </a:schemeClr>
            </a:glow>
          </a:effectLst>
          <a:scene3d>
            <a:camera prst="isometricOffAxis1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a:t>Ich bin der Daniel Brühl, ein berühmter Deutscher Schauspieler. Mein Haus liegt in einem Dorf in die nähe von Berlin aber es gefällt mir nicht. Es gibt nichts viel los und deshalb ist es ein bisschen langweilig.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t2.gstatic.com/images?q=tbn:ANd9GcTD1P-uWOecYCCeP-cu94Rcj4F62c3RMzgWGfxFcqbiFCyrhP9UQbznB0g:img.karaoke-lyrics.net/img/artists/32049/lena-meyer-landrut-86061.jpg"/>
          <p:cNvPicPr>
            <a:picLocks noChangeAspect="1" noChangeArrowheads="1"/>
          </p:cNvPicPr>
          <p:nvPr/>
        </p:nvPicPr>
        <p:blipFill>
          <a:blip r:embed="rId2" cstate="print"/>
          <a:srcRect/>
          <a:stretch>
            <a:fillRect/>
          </a:stretch>
        </p:blipFill>
        <p:spPr bwMode="auto">
          <a:xfrm>
            <a:off x="251520" y="3284984"/>
            <a:ext cx="2453601" cy="3290715"/>
          </a:xfrm>
          <a:prstGeom prst="rect">
            <a:avLst/>
          </a:prstGeom>
          <a:noFill/>
        </p:spPr>
      </p:pic>
      <p:sp>
        <p:nvSpPr>
          <p:cNvPr id="4" name="Ovale Legende 3"/>
          <p:cNvSpPr/>
          <p:nvPr/>
        </p:nvSpPr>
        <p:spPr>
          <a:xfrm>
            <a:off x="3275856" y="404664"/>
            <a:ext cx="5616624" cy="5976664"/>
          </a:xfrm>
          <a:prstGeom prst="wedgeEllipseCallout">
            <a:avLst>
              <a:gd name="adj1" fmla="val -58815"/>
              <a:gd name="adj2" fmla="val 17034"/>
            </a:avLst>
          </a:prstGeom>
          <a:solidFill>
            <a:schemeClr val="accent6">
              <a:lumMod val="75000"/>
            </a:schemeClr>
          </a:solidFill>
          <a:effectLst>
            <a:glow rad="228600">
              <a:schemeClr val="accent4">
                <a:satMod val="175000"/>
                <a:alpha val="40000"/>
              </a:schemeClr>
            </a:glow>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a:t>Guten Tag! Ich bin die Sängerin, Lena. Seit vier  Monate habe ich in  Stuttgart gewohnt, aber es gefällt mir nicht, weil ich keine Freunde habe!  Es gibt aber gute Verkehrsverbindungen, so dass ich überall fahren kann.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t3.gstatic.com/images?q=tbn:ANd9GcQiAjAHWlqtepQabzACMUhbvzWcSnVJsIQ5X8hSZSy9oSQ7iuVJFB4LsmnMMQ:www.whitegadget.com/attachments/pc-wallpapers/71556d1314332335-matthias-schweigh-fer-matthias-schweigh-fer-best-photo.jpg"/>
          <p:cNvPicPr>
            <a:picLocks noChangeAspect="1" noChangeArrowheads="1"/>
          </p:cNvPicPr>
          <p:nvPr/>
        </p:nvPicPr>
        <p:blipFill>
          <a:blip r:embed="rId2" cstate="print"/>
          <a:srcRect/>
          <a:stretch>
            <a:fillRect/>
          </a:stretch>
        </p:blipFill>
        <p:spPr bwMode="auto">
          <a:xfrm>
            <a:off x="395536" y="3284984"/>
            <a:ext cx="3168349" cy="3168352"/>
          </a:xfrm>
          <a:prstGeom prst="rect">
            <a:avLst/>
          </a:prstGeom>
          <a:noFill/>
          <a:ln>
            <a:solidFill>
              <a:schemeClr val="tx1">
                <a:lumMod val="95000"/>
              </a:schemeClr>
            </a:solidFill>
          </a:ln>
        </p:spPr>
      </p:pic>
      <p:sp>
        <p:nvSpPr>
          <p:cNvPr id="3" name="Wolkenförmige Legende 2"/>
          <p:cNvSpPr/>
          <p:nvPr/>
        </p:nvSpPr>
        <p:spPr>
          <a:xfrm>
            <a:off x="2699792" y="0"/>
            <a:ext cx="6012160" cy="4725144"/>
          </a:xfrm>
          <a:prstGeom prst="cloudCallout">
            <a:avLst>
              <a:gd name="adj1" fmla="val -35714"/>
              <a:gd name="adj2" fmla="val 69161"/>
            </a:avLst>
          </a:prstGeom>
          <a:solidFill>
            <a:srgbClr val="00B05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dirty="0"/>
          </a:p>
          <a:p>
            <a:pPr algn="ctr"/>
            <a:r>
              <a:rPr lang="de-DE" sz="2400" dirty="0"/>
              <a:t>Grüß Dich! Meine Name ist Matthias </a:t>
            </a:r>
            <a:r>
              <a:rPr lang="de-DE" sz="2400" dirty="0" err="1"/>
              <a:t>Schweighöfer</a:t>
            </a:r>
            <a:r>
              <a:rPr lang="de-DE" sz="2400" dirty="0"/>
              <a:t> und ich bin </a:t>
            </a:r>
            <a:r>
              <a:rPr lang="de-DE" sz="2400" dirty="0" err="1"/>
              <a:t>Aktor</a:t>
            </a:r>
            <a:r>
              <a:rPr lang="de-DE" sz="2400" dirty="0"/>
              <a:t>.</a:t>
            </a:r>
          </a:p>
          <a:p>
            <a:pPr algn="ctr"/>
            <a:r>
              <a:rPr lang="de-DE" sz="2400" dirty="0"/>
              <a:t>Ich wohne auf dem Land in einem großen Haus. Es gefällt mir nicht, weil das Haus zu groß ist und es gibt keine Geschäfte oder Kinos in die nähe</a:t>
            </a:r>
            <a:r>
              <a:rPr lang="de-DE" sz="2800"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4067944" y="980728"/>
            <a:ext cx="4392488" cy="1800200"/>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a:t>Es gefällt mir</a:t>
            </a:r>
          </a:p>
        </p:txBody>
      </p:sp>
      <p:sp>
        <p:nvSpPr>
          <p:cNvPr id="3" name="Abgerundetes Rechteck 2"/>
          <p:cNvSpPr/>
          <p:nvPr/>
        </p:nvSpPr>
        <p:spPr>
          <a:xfrm>
            <a:off x="899592" y="3645024"/>
            <a:ext cx="5112568" cy="18002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a:t>Es gefällt mir nicht</a:t>
            </a:r>
          </a:p>
        </p:txBody>
      </p:sp>
      <p:sp>
        <p:nvSpPr>
          <p:cNvPr id="4" name="Smiley 3"/>
          <p:cNvSpPr/>
          <p:nvPr/>
        </p:nvSpPr>
        <p:spPr>
          <a:xfrm>
            <a:off x="971600" y="764704"/>
            <a:ext cx="2160240" cy="2088232"/>
          </a:xfrm>
          <a:prstGeom prst="smileyFace">
            <a:avLst>
              <a:gd name="adj" fmla="val 465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Smiley 4"/>
          <p:cNvSpPr/>
          <p:nvPr/>
        </p:nvSpPr>
        <p:spPr>
          <a:xfrm>
            <a:off x="6372200" y="3717032"/>
            <a:ext cx="2160240" cy="2088232"/>
          </a:xfrm>
          <a:prstGeom prst="smileyFace">
            <a:avLst>
              <a:gd name="adj" fmla="val -465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0608" y="332656"/>
            <a:ext cx="10044608" cy="6020110"/>
          </a:xfrm>
          <a:prstGeom prst="rect">
            <a:avLst/>
          </a:prstGeom>
        </p:spPr>
        <p:txBody>
          <a:bodyPr wrap="square">
            <a:spAutoFit/>
          </a:bodyPr>
          <a:lstStyle/>
          <a:p>
            <a:pPr lvl="0" algn="ctr" eaLnBrk="0" fontAlgn="base" hangingPunct="0">
              <a:spcBef>
                <a:spcPct val="20000"/>
              </a:spcBef>
              <a:spcAft>
                <a:spcPct val="0"/>
              </a:spcAft>
            </a:pPr>
            <a:r>
              <a:rPr lang="de-DE" dirty="0"/>
              <a:t>Es gibt  gute Verkehrsbindungen  </a:t>
            </a:r>
          </a:p>
          <a:p>
            <a:pPr lvl="0" algn="ctr" eaLnBrk="0" fontAlgn="base" hangingPunct="0">
              <a:spcBef>
                <a:spcPct val="20000"/>
              </a:spcBef>
              <a:spcAft>
                <a:spcPct val="0"/>
              </a:spcAft>
            </a:pPr>
            <a:endParaRPr lang="de-DE" dirty="0"/>
          </a:p>
          <a:p>
            <a:pPr lvl="0" algn="ctr" eaLnBrk="0" fontAlgn="base" hangingPunct="0">
              <a:spcBef>
                <a:spcPct val="20000"/>
              </a:spcBef>
              <a:spcAft>
                <a:spcPct val="0"/>
              </a:spcAft>
            </a:pPr>
            <a:r>
              <a:rPr lang="de-DE" dirty="0"/>
              <a:t> Es gibt viele Geschäfte </a:t>
            </a:r>
          </a:p>
          <a:p>
            <a:pPr lvl="0" algn="ctr" eaLnBrk="0" fontAlgn="base" hangingPunct="0">
              <a:spcBef>
                <a:spcPct val="20000"/>
              </a:spcBef>
              <a:spcAft>
                <a:spcPct val="0"/>
              </a:spcAft>
            </a:pPr>
            <a:endParaRPr lang="de-DE" dirty="0">
              <a:solidFill>
                <a:schemeClr val="bg1"/>
              </a:solidFill>
            </a:endParaRPr>
          </a:p>
          <a:p>
            <a:pPr lvl="0" algn="ctr" eaLnBrk="0" fontAlgn="base" hangingPunct="0">
              <a:spcBef>
                <a:spcPct val="20000"/>
              </a:spcBef>
              <a:spcAft>
                <a:spcPct val="0"/>
              </a:spcAft>
            </a:pPr>
            <a:r>
              <a:rPr lang="de-DE" dirty="0"/>
              <a:t>Es gibt eine grosse Auswahl von Geschaften</a:t>
            </a:r>
          </a:p>
          <a:p>
            <a:pPr lvl="0" algn="ctr" eaLnBrk="0" fontAlgn="base" hangingPunct="0">
              <a:spcBef>
                <a:spcPct val="20000"/>
              </a:spcBef>
              <a:spcAft>
                <a:spcPct val="0"/>
              </a:spcAft>
            </a:pPr>
            <a:endParaRPr lang="de-DE" dirty="0"/>
          </a:p>
          <a:p>
            <a:pPr lvl="0" algn="ctr" eaLnBrk="0" fontAlgn="base" hangingPunct="0">
              <a:spcBef>
                <a:spcPct val="20000"/>
              </a:spcBef>
              <a:spcAft>
                <a:spcPct val="0"/>
              </a:spcAft>
            </a:pPr>
            <a:r>
              <a:rPr lang="de-DE" dirty="0"/>
              <a:t>Es ist viel los </a:t>
            </a:r>
          </a:p>
          <a:p>
            <a:pPr lvl="0" algn="ctr" eaLnBrk="0" fontAlgn="base" hangingPunct="0">
              <a:spcBef>
                <a:spcPct val="20000"/>
              </a:spcBef>
              <a:spcAft>
                <a:spcPct val="0"/>
              </a:spcAft>
            </a:pPr>
            <a:endParaRPr lang="de-DE" dirty="0"/>
          </a:p>
          <a:p>
            <a:pPr lvl="0" algn="ctr" eaLnBrk="0" fontAlgn="base" hangingPunct="0">
              <a:spcBef>
                <a:spcPct val="20000"/>
              </a:spcBef>
              <a:spcAft>
                <a:spcPct val="0"/>
              </a:spcAft>
            </a:pPr>
            <a:r>
              <a:rPr lang="de-DE" dirty="0"/>
              <a:t>die Luft ist   sauber </a:t>
            </a:r>
          </a:p>
          <a:p>
            <a:pPr lvl="0" algn="ctr" eaLnBrk="0" fontAlgn="base" hangingPunct="0">
              <a:spcBef>
                <a:spcPct val="20000"/>
              </a:spcBef>
              <a:spcAft>
                <a:spcPct val="0"/>
              </a:spcAft>
            </a:pPr>
            <a:r>
              <a:rPr lang="de-DE" dirty="0"/>
              <a:t>die Leute sind freundlich </a:t>
            </a:r>
          </a:p>
          <a:p>
            <a:pPr lvl="0" algn="ctr" eaLnBrk="0" fontAlgn="base" hangingPunct="0">
              <a:spcBef>
                <a:spcPct val="20000"/>
              </a:spcBef>
              <a:spcAft>
                <a:spcPct val="0"/>
              </a:spcAft>
            </a:pPr>
            <a:r>
              <a:rPr lang="de-DE" dirty="0"/>
              <a:t>alle meine Freunde sind hier </a:t>
            </a:r>
          </a:p>
          <a:p>
            <a:pPr lvl="0" algn="ctr" eaLnBrk="0" fontAlgn="base" hangingPunct="0">
              <a:spcBef>
                <a:spcPct val="20000"/>
              </a:spcBef>
              <a:spcAft>
                <a:spcPct val="0"/>
              </a:spcAft>
            </a:pPr>
            <a:r>
              <a:rPr lang="de-DE" dirty="0"/>
              <a:t>Es gibt keine Sportmöglichkeiten </a:t>
            </a:r>
          </a:p>
          <a:p>
            <a:pPr lvl="0" algn="ctr" eaLnBrk="0" fontAlgn="base" hangingPunct="0">
              <a:spcBef>
                <a:spcPct val="20000"/>
              </a:spcBef>
              <a:spcAft>
                <a:spcPct val="0"/>
              </a:spcAft>
            </a:pPr>
            <a:r>
              <a:rPr lang="de-DE" dirty="0"/>
              <a:t>Es gibt keine Unterhaltungsmoglichkeiten </a:t>
            </a:r>
          </a:p>
          <a:p>
            <a:pPr lvl="0" algn="ctr" eaLnBrk="0" fontAlgn="base" hangingPunct="0">
              <a:spcBef>
                <a:spcPct val="20000"/>
              </a:spcBef>
              <a:spcAft>
                <a:spcPct val="0"/>
              </a:spcAft>
            </a:pPr>
            <a:r>
              <a:rPr lang="de-DE" dirty="0"/>
              <a:t>Es gibt keine Cafés </a:t>
            </a:r>
          </a:p>
          <a:p>
            <a:pPr lvl="0" algn="ctr" eaLnBrk="0" fontAlgn="base" hangingPunct="0">
              <a:spcBef>
                <a:spcPct val="20000"/>
              </a:spcBef>
              <a:spcAft>
                <a:spcPct val="0"/>
              </a:spcAft>
            </a:pPr>
            <a:r>
              <a:rPr lang="de-DE" dirty="0"/>
              <a:t>Es ist nichts los </a:t>
            </a:r>
          </a:p>
          <a:p>
            <a:pPr lvl="0" algn="ctr" eaLnBrk="0" fontAlgn="base" hangingPunct="0">
              <a:spcBef>
                <a:spcPct val="20000"/>
              </a:spcBef>
              <a:spcAft>
                <a:spcPct val="0"/>
              </a:spcAft>
              <a:defRPr/>
            </a:pPr>
            <a:r>
              <a:rPr lang="de-DE" dirty="0"/>
              <a:t>die Luft schmutzig ist</a:t>
            </a:r>
          </a:p>
          <a:p>
            <a:pPr lvl="0" algn="ctr" eaLnBrk="0" fontAlgn="base" hangingPunct="0">
              <a:spcBef>
                <a:spcPct val="20000"/>
              </a:spcBef>
              <a:spcAft>
                <a:spcPct val="0"/>
              </a:spcAft>
              <a:defRPr/>
            </a:pPr>
            <a:r>
              <a:rPr lang="de-DE" dirty="0"/>
              <a:t>zuviel Arbeitslosigkeit  gibt</a:t>
            </a:r>
          </a:p>
          <a:p>
            <a:pPr lvl="0" algn="ctr" eaLnBrk="0" fontAlgn="base" hangingPunct="0">
              <a:spcBef>
                <a:spcPct val="20000"/>
              </a:spcBef>
              <a:spcAft>
                <a:spcPct val="0"/>
              </a:spcAft>
              <a:defRPr/>
            </a:pPr>
            <a:r>
              <a:rPr lang="de-DE" dirty="0"/>
              <a:t>zuviel Verkehr gibt</a:t>
            </a:r>
          </a:p>
        </p:txBody>
      </p:sp>
    </p:spTree>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489</Words>
  <Application>Microsoft Office PowerPoint</Application>
  <PresentationFormat>On-screen Show (4:3)</PresentationFormat>
  <Paragraphs>98</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Larissa-Design</vt:lpstr>
      <vt:lpstr>Stadt oder Dorf?</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Now build your own sentences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Stadt oder Dorf?</dc:title>
  <dc:creator>Windows User</dc:creator>
  <cp:lastModifiedBy>eleanor magowan</cp:lastModifiedBy>
  <cp:revision>37</cp:revision>
  <dcterms:created xsi:type="dcterms:W3CDTF">2012-01-23T11:10:33Z</dcterms:created>
  <dcterms:modified xsi:type="dcterms:W3CDTF">2017-05-21T17:57:27Z</dcterms:modified>
</cp:coreProperties>
</file>