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66273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64" d="100"/>
          <a:sy n="64" d="100"/>
        </p:scale>
        <p:origin x="1344" y="6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230"/>
    </p:cViewPr>
  </p:sorterViewPr>
  <p:notesViewPr>
    <p:cSldViewPr>
      <p:cViewPr>
        <p:scale>
          <a:sx n="75" d="100"/>
          <a:sy n="75" d="100"/>
        </p:scale>
        <p:origin x="2214" y="-13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4010" y="0"/>
            <a:ext cx="2887186" cy="498056"/>
          </a:xfrm>
          <a:prstGeom prst="rect">
            <a:avLst/>
          </a:prstGeom>
        </p:spPr>
        <p:txBody>
          <a:bodyPr vert="horz" lIns="91440" tIns="45720" rIns="91440" bIns="45720" rtlCol="0"/>
          <a:lstStyle>
            <a:lvl1pPr algn="r">
              <a:defRPr sz="1200"/>
            </a:lvl1pPr>
          </a:lstStyle>
          <a:p>
            <a:fld id="{7ADDF908-3158-4260-8930-173BCE4BAB5F}" type="datetimeFigureOut">
              <a:rPr lang="en-GB" smtClean="0"/>
              <a:t>10/10/2016</a:t>
            </a:fld>
            <a:endParaRPr lang="en-GB"/>
          </a:p>
        </p:txBody>
      </p:sp>
      <p:sp>
        <p:nvSpPr>
          <p:cNvPr id="4" name="Slide Image Placeholder 3"/>
          <p:cNvSpPr>
            <a:spLocks noGrp="1" noRot="1" noChangeAspect="1"/>
          </p:cNvSpPr>
          <p:nvPr>
            <p:ph type="sldImg" idx="2"/>
          </p:nvPr>
        </p:nvSpPr>
        <p:spPr>
          <a:xfrm>
            <a:off x="1098550"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274" y="4777194"/>
            <a:ext cx="533019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887186"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4010" y="9428584"/>
            <a:ext cx="2887186" cy="498055"/>
          </a:xfrm>
          <a:prstGeom prst="rect">
            <a:avLst/>
          </a:prstGeom>
        </p:spPr>
        <p:txBody>
          <a:bodyPr vert="horz" lIns="91440" tIns="45720" rIns="91440" bIns="45720" rtlCol="0" anchor="b"/>
          <a:lstStyle>
            <a:lvl1pPr algn="r">
              <a:defRPr sz="1200"/>
            </a:lvl1pPr>
          </a:lstStyle>
          <a:p>
            <a:fld id="{A6A823D9-6429-4BD8-961E-9AB8779381B8}" type="slidenum">
              <a:rPr lang="en-GB" smtClean="0"/>
              <a:t>‹#›</a:t>
            </a:fld>
            <a:endParaRPr lang="en-GB"/>
          </a:p>
        </p:txBody>
      </p:sp>
    </p:spTree>
    <p:extLst>
      <p:ext uri="{BB962C8B-B14F-4D97-AF65-F5344CB8AC3E}">
        <p14:creationId xmlns:p14="http://schemas.microsoft.com/office/powerpoint/2010/main" val="1721659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6A823D9-6429-4BD8-961E-9AB8779381B8}" type="slidenum">
              <a:rPr lang="en-GB" smtClean="0"/>
              <a:t>1</a:t>
            </a:fld>
            <a:endParaRPr lang="en-GB"/>
          </a:p>
        </p:txBody>
      </p:sp>
    </p:spTree>
    <p:extLst>
      <p:ext uri="{BB962C8B-B14F-4D97-AF65-F5344CB8AC3E}">
        <p14:creationId xmlns:p14="http://schemas.microsoft.com/office/powerpoint/2010/main" val="2259852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dirty="0" smtClean="0"/>
              <a:t>At the end, we asked you if you had anything else to say.</a:t>
            </a:r>
          </a:p>
          <a:p>
            <a:endParaRPr lang="en-GB" sz="2000" dirty="0"/>
          </a:p>
          <a:p>
            <a:r>
              <a:rPr lang="en-GB" sz="2000" dirty="0" smtClean="0"/>
              <a:t>Most people said they would like to go to other rooms.</a:t>
            </a:r>
          </a:p>
          <a:p>
            <a:r>
              <a:rPr lang="en-GB" sz="2000" dirty="0" smtClean="0"/>
              <a:t>Some people had more ideas for choices such as mix with other children, baking, get more things outside, GP room, gym hall, colouring, write on chalk boards and baking.</a:t>
            </a:r>
            <a:endParaRPr lang="en-GB" sz="2000" dirty="0"/>
          </a:p>
        </p:txBody>
      </p:sp>
      <p:sp>
        <p:nvSpPr>
          <p:cNvPr id="4" name="Slide Number Placeholder 3"/>
          <p:cNvSpPr>
            <a:spLocks noGrp="1"/>
          </p:cNvSpPr>
          <p:nvPr>
            <p:ph type="sldNum" sz="quarter" idx="10"/>
          </p:nvPr>
        </p:nvSpPr>
        <p:spPr/>
        <p:txBody>
          <a:bodyPr/>
          <a:lstStyle/>
          <a:p>
            <a:fld id="{A6A823D9-6429-4BD8-961E-9AB8779381B8}" type="slidenum">
              <a:rPr lang="en-GB" smtClean="0"/>
              <a:t>10</a:t>
            </a:fld>
            <a:endParaRPr lang="en-GB"/>
          </a:p>
        </p:txBody>
      </p:sp>
    </p:spTree>
    <p:extLst>
      <p:ext uri="{BB962C8B-B14F-4D97-AF65-F5344CB8AC3E}">
        <p14:creationId xmlns:p14="http://schemas.microsoft.com/office/powerpoint/2010/main" val="3731833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6A823D9-6429-4BD8-961E-9AB8779381B8}" type="slidenum">
              <a:rPr lang="en-GB" smtClean="0"/>
              <a:t>11</a:t>
            </a:fld>
            <a:endParaRPr lang="en-GB"/>
          </a:p>
        </p:txBody>
      </p:sp>
    </p:spTree>
    <p:extLst>
      <p:ext uri="{BB962C8B-B14F-4D97-AF65-F5344CB8AC3E}">
        <p14:creationId xmlns:p14="http://schemas.microsoft.com/office/powerpoint/2010/main" val="2384831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6A823D9-6429-4BD8-961E-9AB8779381B8}" type="slidenum">
              <a:rPr lang="en-GB" smtClean="0"/>
              <a:t>2</a:t>
            </a:fld>
            <a:endParaRPr lang="en-GB"/>
          </a:p>
        </p:txBody>
      </p:sp>
    </p:spTree>
    <p:extLst>
      <p:ext uri="{BB962C8B-B14F-4D97-AF65-F5344CB8AC3E}">
        <p14:creationId xmlns:p14="http://schemas.microsoft.com/office/powerpoint/2010/main" val="1131683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6A823D9-6429-4BD8-961E-9AB8779381B8}" type="slidenum">
              <a:rPr lang="en-GB" smtClean="0"/>
              <a:t>3</a:t>
            </a:fld>
            <a:endParaRPr lang="en-GB"/>
          </a:p>
        </p:txBody>
      </p:sp>
    </p:spTree>
    <p:extLst>
      <p:ext uri="{BB962C8B-B14F-4D97-AF65-F5344CB8AC3E}">
        <p14:creationId xmlns:p14="http://schemas.microsoft.com/office/powerpoint/2010/main" val="3290676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dirty="0" smtClean="0"/>
              <a:t>Jessica and Rhea</a:t>
            </a:r>
          </a:p>
          <a:p>
            <a:r>
              <a:rPr lang="en-GB" sz="2000" dirty="0" smtClean="0"/>
              <a:t>We asked you if you like Golden Time. We found out that everybody (36 people) like Golden Time.</a:t>
            </a:r>
          </a:p>
          <a:p>
            <a:endParaRPr lang="en-GB" sz="2000" dirty="0"/>
          </a:p>
          <a:p>
            <a:endParaRPr lang="en-GB" sz="2000" dirty="0"/>
          </a:p>
        </p:txBody>
      </p:sp>
      <p:sp>
        <p:nvSpPr>
          <p:cNvPr id="4" name="Slide Number Placeholder 3"/>
          <p:cNvSpPr>
            <a:spLocks noGrp="1"/>
          </p:cNvSpPr>
          <p:nvPr>
            <p:ph type="sldNum" sz="quarter" idx="10"/>
          </p:nvPr>
        </p:nvSpPr>
        <p:spPr/>
        <p:txBody>
          <a:bodyPr/>
          <a:lstStyle/>
          <a:p>
            <a:fld id="{A6A823D9-6429-4BD8-961E-9AB8779381B8}" type="slidenum">
              <a:rPr lang="en-GB" smtClean="0"/>
              <a:t>4</a:t>
            </a:fld>
            <a:endParaRPr lang="en-GB"/>
          </a:p>
        </p:txBody>
      </p:sp>
    </p:spTree>
    <p:extLst>
      <p:ext uri="{BB962C8B-B14F-4D97-AF65-F5344CB8AC3E}">
        <p14:creationId xmlns:p14="http://schemas.microsoft.com/office/powerpoint/2010/main" val="28003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dirty="0" smtClean="0"/>
              <a:t>Heather</a:t>
            </a:r>
          </a:p>
          <a:p>
            <a:r>
              <a:rPr lang="en-GB" sz="2000" dirty="0" smtClean="0"/>
              <a:t>We asked you whether Golden Time should depend on your behaviour.</a:t>
            </a:r>
          </a:p>
          <a:p>
            <a:endParaRPr lang="en-GB" sz="2000" dirty="0" smtClean="0"/>
          </a:p>
          <a:p>
            <a:r>
              <a:rPr lang="en-GB" sz="2000" dirty="0" smtClean="0"/>
              <a:t>28 people said yes</a:t>
            </a:r>
          </a:p>
          <a:p>
            <a:r>
              <a:rPr lang="en-GB" sz="2000" dirty="0" smtClean="0"/>
              <a:t>8 people said no.</a:t>
            </a:r>
          </a:p>
          <a:p>
            <a:endParaRPr lang="en-GB" sz="2000" dirty="0" smtClean="0"/>
          </a:p>
          <a:p>
            <a:r>
              <a:rPr lang="en-GB" sz="2000" dirty="0" smtClean="0"/>
              <a:t>Most people believe that Golden time should depend on your behaviour.</a:t>
            </a:r>
            <a:endParaRPr lang="en-GB" sz="2000" dirty="0"/>
          </a:p>
        </p:txBody>
      </p:sp>
      <p:sp>
        <p:nvSpPr>
          <p:cNvPr id="4" name="Slide Number Placeholder 3"/>
          <p:cNvSpPr>
            <a:spLocks noGrp="1"/>
          </p:cNvSpPr>
          <p:nvPr>
            <p:ph type="sldNum" sz="quarter" idx="10"/>
          </p:nvPr>
        </p:nvSpPr>
        <p:spPr/>
        <p:txBody>
          <a:bodyPr/>
          <a:lstStyle/>
          <a:p>
            <a:fld id="{A6A823D9-6429-4BD8-961E-9AB8779381B8}" type="slidenum">
              <a:rPr lang="en-GB" smtClean="0"/>
              <a:t>5</a:t>
            </a:fld>
            <a:endParaRPr lang="en-GB"/>
          </a:p>
        </p:txBody>
      </p:sp>
    </p:spTree>
    <p:extLst>
      <p:ext uri="{BB962C8B-B14F-4D97-AF65-F5344CB8AC3E}">
        <p14:creationId xmlns:p14="http://schemas.microsoft.com/office/powerpoint/2010/main" val="4008526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dirty="0" smtClean="0"/>
              <a:t>Fulton</a:t>
            </a:r>
          </a:p>
          <a:p>
            <a:r>
              <a:rPr lang="en-GB" sz="2000" dirty="0"/>
              <a:t> </a:t>
            </a:r>
            <a:r>
              <a:rPr lang="en-GB" sz="2000" dirty="0" smtClean="0"/>
              <a:t>We asked how should you earn Golden Time.</a:t>
            </a:r>
          </a:p>
          <a:p>
            <a:endParaRPr lang="en-GB" sz="2000" dirty="0"/>
          </a:p>
          <a:p>
            <a:r>
              <a:rPr lang="en-GB" sz="2000" dirty="0" smtClean="0"/>
              <a:t>22 people felt you should earn it</a:t>
            </a:r>
          </a:p>
          <a:p>
            <a:r>
              <a:rPr lang="en-GB" sz="2000" dirty="0" smtClean="0"/>
              <a:t>13 people felt you should lose Golden Time over the week.</a:t>
            </a:r>
          </a:p>
          <a:p>
            <a:r>
              <a:rPr lang="en-GB" sz="2000" dirty="0" smtClean="0"/>
              <a:t>1 person said both.</a:t>
            </a:r>
          </a:p>
          <a:p>
            <a:endParaRPr lang="en-GB" sz="2000" dirty="0"/>
          </a:p>
          <a:p>
            <a:r>
              <a:rPr lang="en-GB" sz="2000" dirty="0" smtClean="0"/>
              <a:t>Most people would prefer that you earn your Golden Time during the week.</a:t>
            </a:r>
          </a:p>
          <a:p>
            <a:endParaRPr lang="en-GB" sz="2000" dirty="0"/>
          </a:p>
        </p:txBody>
      </p:sp>
      <p:sp>
        <p:nvSpPr>
          <p:cNvPr id="4" name="Slide Number Placeholder 3"/>
          <p:cNvSpPr>
            <a:spLocks noGrp="1"/>
          </p:cNvSpPr>
          <p:nvPr>
            <p:ph type="sldNum" sz="quarter" idx="10"/>
          </p:nvPr>
        </p:nvSpPr>
        <p:spPr/>
        <p:txBody>
          <a:bodyPr/>
          <a:lstStyle/>
          <a:p>
            <a:fld id="{A6A823D9-6429-4BD8-961E-9AB8779381B8}" type="slidenum">
              <a:rPr lang="en-GB" smtClean="0"/>
              <a:t>6</a:t>
            </a:fld>
            <a:endParaRPr lang="en-GB"/>
          </a:p>
        </p:txBody>
      </p:sp>
    </p:spTree>
    <p:extLst>
      <p:ext uri="{BB962C8B-B14F-4D97-AF65-F5344CB8AC3E}">
        <p14:creationId xmlns:p14="http://schemas.microsoft.com/office/powerpoint/2010/main" val="1475296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dirty="0" smtClean="0"/>
              <a:t>Aaron </a:t>
            </a:r>
          </a:p>
          <a:p>
            <a:r>
              <a:rPr lang="en-GB" sz="2000" dirty="0" smtClean="0"/>
              <a:t>We asked whether you would like more choice at Golden Time.</a:t>
            </a:r>
          </a:p>
          <a:p>
            <a:endParaRPr lang="en-GB" sz="2000" dirty="0"/>
          </a:p>
          <a:p>
            <a:r>
              <a:rPr lang="en-GB" sz="2000" dirty="0" smtClean="0"/>
              <a:t>33 said yes</a:t>
            </a:r>
          </a:p>
          <a:p>
            <a:r>
              <a:rPr lang="en-GB" sz="2000" dirty="0" smtClean="0"/>
              <a:t>2 said no</a:t>
            </a:r>
          </a:p>
          <a:p>
            <a:r>
              <a:rPr lang="en-GB" sz="2000" dirty="0" smtClean="0"/>
              <a:t>1 said it didn’t matter</a:t>
            </a:r>
          </a:p>
          <a:p>
            <a:endParaRPr lang="en-GB" sz="2000" dirty="0"/>
          </a:p>
          <a:p>
            <a:r>
              <a:rPr lang="en-GB" sz="2000" dirty="0" smtClean="0"/>
              <a:t>Most people would like more choice at Golden Time,</a:t>
            </a:r>
            <a:endParaRPr lang="en-GB" sz="2000" dirty="0"/>
          </a:p>
        </p:txBody>
      </p:sp>
      <p:sp>
        <p:nvSpPr>
          <p:cNvPr id="4" name="Slide Number Placeholder 3"/>
          <p:cNvSpPr>
            <a:spLocks noGrp="1"/>
          </p:cNvSpPr>
          <p:nvPr>
            <p:ph type="sldNum" sz="quarter" idx="10"/>
          </p:nvPr>
        </p:nvSpPr>
        <p:spPr/>
        <p:txBody>
          <a:bodyPr/>
          <a:lstStyle/>
          <a:p>
            <a:fld id="{A6A823D9-6429-4BD8-961E-9AB8779381B8}" type="slidenum">
              <a:rPr lang="en-GB" smtClean="0"/>
              <a:t>7</a:t>
            </a:fld>
            <a:endParaRPr lang="en-GB" dirty="0"/>
          </a:p>
        </p:txBody>
      </p:sp>
    </p:spTree>
    <p:extLst>
      <p:ext uri="{BB962C8B-B14F-4D97-AF65-F5344CB8AC3E}">
        <p14:creationId xmlns:p14="http://schemas.microsoft.com/office/powerpoint/2010/main" val="4016095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dirty="0" smtClean="0"/>
              <a:t>We asked what you would like to do at Golden Time.</a:t>
            </a:r>
          </a:p>
          <a:p>
            <a:r>
              <a:rPr lang="en-GB" sz="2000" dirty="0" smtClean="0"/>
              <a:t>The most popular answers were-</a:t>
            </a:r>
          </a:p>
          <a:p>
            <a:r>
              <a:rPr lang="en-GB" sz="2000" dirty="0" smtClean="0"/>
              <a:t>Outside</a:t>
            </a:r>
          </a:p>
          <a:p>
            <a:r>
              <a:rPr lang="en-GB" sz="2000" dirty="0" smtClean="0"/>
              <a:t>GP room  (top 2 answers)</a:t>
            </a:r>
          </a:p>
          <a:p>
            <a:r>
              <a:rPr lang="en-GB" sz="2000" dirty="0" smtClean="0"/>
              <a:t>Cosy room</a:t>
            </a:r>
          </a:p>
          <a:p>
            <a:r>
              <a:rPr lang="en-GB" sz="2000" dirty="0" smtClean="0"/>
              <a:t>P1/2/3/4 classroom</a:t>
            </a:r>
          </a:p>
          <a:p>
            <a:r>
              <a:rPr lang="en-GB" sz="2000" dirty="0" smtClean="0"/>
              <a:t>More games</a:t>
            </a:r>
          </a:p>
          <a:p>
            <a:r>
              <a:rPr lang="en-GB" sz="2000" dirty="0" smtClean="0"/>
              <a:t>Gym hall</a:t>
            </a:r>
          </a:p>
          <a:p>
            <a:r>
              <a:rPr lang="en-GB" sz="2000" dirty="0" smtClean="0"/>
              <a:t>Drawing</a:t>
            </a:r>
          </a:p>
          <a:p>
            <a:r>
              <a:rPr lang="en-GB" sz="2000" dirty="0" smtClean="0"/>
              <a:t>Dancing</a:t>
            </a:r>
          </a:p>
          <a:p>
            <a:endParaRPr lang="en-GB" sz="2000" dirty="0" smtClean="0"/>
          </a:p>
          <a:p>
            <a:endParaRPr lang="en-GB" sz="2000" dirty="0"/>
          </a:p>
        </p:txBody>
      </p:sp>
      <p:sp>
        <p:nvSpPr>
          <p:cNvPr id="4" name="Slide Number Placeholder 3"/>
          <p:cNvSpPr>
            <a:spLocks noGrp="1"/>
          </p:cNvSpPr>
          <p:nvPr>
            <p:ph type="sldNum" sz="quarter" idx="10"/>
          </p:nvPr>
        </p:nvSpPr>
        <p:spPr/>
        <p:txBody>
          <a:bodyPr/>
          <a:lstStyle/>
          <a:p>
            <a:fld id="{A6A823D9-6429-4BD8-961E-9AB8779381B8}" type="slidenum">
              <a:rPr lang="en-GB" smtClean="0"/>
              <a:t>8</a:t>
            </a:fld>
            <a:endParaRPr lang="en-GB"/>
          </a:p>
        </p:txBody>
      </p:sp>
    </p:spTree>
    <p:extLst>
      <p:ext uri="{BB962C8B-B14F-4D97-AF65-F5344CB8AC3E}">
        <p14:creationId xmlns:p14="http://schemas.microsoft.com/office/powerpoint/2010/main" val="1077306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dirty="0" smtClean="0"/>
              <a:t>Alana (with Jessica)</a:t>
            </a:r>
          </a:p>
          <a:p>
            <a:r>
              <a:rPr lang="en-GB" sz="2000" dirty="0" smtClean="0"/>
              <a:t>We asked you whether Golden Time is long enough.</a:t>
            </a:r>
          </a:p>
          <a:p>
            <a:endParaRPr lang="en-GB" sz="2000" dirty="0"/>
          </a:p>
          <a:p>
            <a:r>
              <a:rPr lang="en-GB" sz="2000" dirty="0" smtClean="0"/>
              <a:t>14 people said yes</a:t>
            </a:r>
          </a:p>
          <a:p>
            <a:r>
              <a:rPr lang="en-GB" sz="2000" dirty="0" smtClean="0"/>
              <a:t>12 people said no.</a:t>
            </a:r>
          </a:p>
          <a:p>
            <a:endParaRPr lang="en-GB" sz="2000" dirty="0"/>
          </a:p>
          <a:p>
            <a:r>
              <a:rPr lang="en-GB" sz="2000" dirty="0" smtClean="0"/>
              <a:t>Most people want a longer Golden Time.</a:t>
            </a:r>
          </a:p>
          <a:p>
            <a:endParaRPr lang="en-GB" sz="2000" dirty="0"/>
          </a:p>
        </p:txBody>
      </p:sp>
      <p:sp>
        <p:nvSpPr>
          <p:cNvPr id="4" name="Slide Number Placeholder 3"/>
          <p:cNvSpPr>
            <a:spLocks noGrp="1"/>
          </p:cNvSpPr>
          <p:nvPr>
            <p:ph type="sldNum" sz="quarter" idx="10"/>
          </p:nvPr>
        </p:nvSpPr>
        <p:spPr/>
        <p:txBody>
          <a:bodyPr/>
          <a:lstStyle/>
          <a:p>
            <a:fld id="{A6A823D9-6429-4BD8-961E-9AB8779381B8}" type="slidenum">
              <a:rPr lang="en-GB" smtClean="0"/>
              <a:t>9</a:t>
            </a:fld>
            <a:endParaRPr lang="en-GB"/>
          </a:p>
        </p:txBody>
      </p:sp>
    </p:spTree>
    <p:extLst>
      <p:ext uri="{BB962C8B-B14F-4D97-AF65-F5344CB8AC3E}">
        <p14:creationId xmlns:p14="http://schemas.microsoft.com/office/powerpoint/2010/main" val="32297096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335E58C-9DA8-42DA-ACDA-D22472B1512D}" type="datetimeFigureOut">
              <a:rPr lang="en-GB" smtClean="0"/>
              <a:t>10/10/2016</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955D53A-68BB-45B5-AD98-D46B5322DF2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35E58C-9DA8-42DA-ACDA-D22472B1512D}" type="datetimeFigureOut">
              <a:rPr lang="en-GB" smtClean="0"/>
              <a:t>10/10/2016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955D53A-68BB-45B5-AD98-D46B5322DF20}"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35E58C-9DA8-42DA-ACDA-D22472B1512D}" type="datetimeFigureOut">
              <a:rPr lang="en-GB" smtClean="0"/>
              <a:t>10/10/2016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955D53A-68BB-45B5-AD98-D46B5322DF20}"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35E58C-9DA8-42DA-ACDA-D22472B1512D}" type="datetimeFigureOut">
              <a:rPr lang="en-GB" smtClean="0"/>
              <a:t>10/10/2016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955D53A-68BB-45B5-AD98-D46B5322DF20}"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335E58C-9DA8-42DA-ACDA-D22472B1512D}" type="datetimeFigureOut">
              <a:rPr lang="en-GB" smtClean="0"/>
              <a:t>10/10/2016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955D53A-68BB-45B5-AD98-D46B5322DF20}"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335E58C-9DA8-42DA-ACDA-D22472B1512D}" type="datetimeFigureOut">
              <a:rPr lang="en-GB" smtClean="0"/>
              <a:t>10/10/2016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955D53A-68BB-45B5-AD98-D46B5322DF20}"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335E58C-9DA8-42DA-ACDA-D22472B1512D}" type="datetimeFigureOut">
              <a:rPr lang="en-GB" smtClean="0"/>
              <a:t>10/10/2016</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7955D53A-68BB-45B5-AD98-D46B5322DF20}"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335E58C-9DA8-42DA-ACDA-D22472B1512D}" type="datetimeFigureOut">
              <a:rPr lang="en-GB" smtClean="0"/>
              <a:t>10/10/2016</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7955D53A-68BB-45B5-AD98-D46B5322DF20}"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335E58C-9DA8-42DA-ACDA-D22472B1512D}" type="datetimeFigureOut">
              <a:rPr lang="en-GB" smtClean="0"/>
              <a:t>10/10/2016</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7955D53A-68BB-45B5-AD98-D46B5322DF20}"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335E58C-9DA8-42DA-ACDA-D22472B1512D}" type="datetimeFigureOut">
              <a:rPr lang="en-GB" smtClean="0"/>
              <a:t>10/10/2016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955D53A-68BB-45B5-AD98-D46B5322DF20}"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335E58C-9DA8-42DA-ACDA-D22472B1512D}" type="datetimeFigureOut">
              <a:rPr lang="en-GB" smtClean="0"/>
              <a:t>10/10/2016</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955D53A-68BB-45B5-AD98-D46B5322DF20}"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335E58C-9DA8-42DA-ACDA-D22472B1512D}" type="datetimeFigureOut">
              <a:rPr lang="en-GB" smtClean="0"/>
              <a:t>10/10/2016</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955D53A-68BB-45B5-AD98-D46B5322DF2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Golden Time</a:t>
            </a:r>
            <a:endParaRPr lang="en-GB" dirty="0"/>
          </a:p>
        </p:txBody>
      </p:sp>
      <p:sp>
        <p:nvSpPr>
          <p:cNvPr id="3" name="Subtitle 2"/>
          <p:cNvSpPr>
            <a:spLocks noGrp="1"/>
          </p:cNvSpPr>
          <p:nvPr>
            <p:ph type="subTitle" idx="1"/>
          </p:nvPr>
        </p:nvSpPr>
        <p:spPr/>
        <p:txBody>
          <a:bodyPr/>
          <a:lstStyle/>
          <a:p>
            <a:r>
              <a:rPr lang="en-GB" dirty="0" smtClean="0"/>
              <a:t>A research project by P3 &amp; 4</a:t>
            </a:r>
            <a:endParaRPr lang="en-GB" dirty="0"/>
          </a:p>
        </p:txBody>
      </p:sp>
    </p:spTree>
    <p:extLst>
      <p:ext uri="{BB962C8B-B14F-4D97-AF65-F5344CB8AC3E}">
        <p14:creationId xmlns:p14="http://schemas.microsoft.com/office/powerpoint/2010/main" val="1640503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41122017"/>
              </p:ext>
            </p:extLst>
          </p:nvPr>
        </p:nvGraphicFramePr>
        <p:xfrm>
          <a:off x="1259632" y="1420494"/>
          <a:ext cx="6768752" cy="4598738"/>
        </p:xfrm>
        <a:graphic>
          <a:graphicData uri="http://schemas.openxmlformats.org/drawingml/2006/table">
            <a:tbl>
              <a:tblPr firstRow="1" firstCol="1" bandRow="1">
                <a:tableStyleId>{5C22544A-7EE6-4342-B048-85BDC9FD1C3A}</a:tableStyleId>
              </a:tblPr>
              <a:tblGrid>
                <a:gridCol w="3384376"/>
                <a:gridCol w="3384376"/>
              </a:tblGrid>
              <a:tr h="301731">
                <a:tc>
                  <a:txBody>
                    <a:bodyPr/>
                    <a:lstStyle/>
                    <a:p>
                      <a:pPr>
                        <a:lnSpc>
                          <a:spcPct val="107000"/>
                        </a:lnSpc>
                        <a:spcAft>
                          <a:spcPts val="0"/>
                        </a:spcAft>
                      </a:pPr>
                      <a:r>
                        <a:rPr lang="en-GB" sz="1900">
                          <a:effectLst/>
                        </a:rPr>
                        <a:t>activity</a:t>
                      </a:r>
                      <a:endParaRPr lang="en-GB" sz="900">
                        <a:effectLst/>
                        <a:latin typeface="Calibri"/>
                        <a:ea typeface="Calibri"/>
                        <a:cs typeface="Times New Roman"/>
                      </a:endParaRPr>
                    </a:p>
                  </a:txBody>
                  <a:tcPr marL="57676" marR="57676" marT="0" marB="0"/>
                </a:tc>
                <a:tc>
                  <a:txBody>
                    <a:bodyPr/>
                    <a:lstStyle/>
                    <a:p>
                      <a:pPr>
                        <a:lnSpc>
                          <a:spcPct val="107000"/>
                        </a:lnSpc>
                        <a:spcAft>
                          <a:spcPts val="0"/>
                        </a:spcAft>
                      </a:pPr>
                      <a:r>
                        <a:rPr lang="en-GB" sz="1900">
                          <a:effectLst/>
                        </a:rPr>
                        <a:t>Number of people</a:t>
                      </a:r>
                      <a:endParaRPr lang="en-GB" sz="900">
                        <a:effectLst/>
                        <a:latin typeface="Calibri"/>
                        <a:ea typeface="Calibri"/>
                        <a:cs typeface="Times New Roman"/>
                      </a:endParaRPr>
                    </a:p>
                  </a:txBody>
                  <a:tcPr marL="57676" marR="57676" marT="0" marB="0"/>
                </a:tc>
              </a:tr>
              <a:tr h="301731">
                <a:tc>
                  <a:txBody>
                    <a:bodyPr/>
                    <a:lstStyle/>
                    <a:p>
                      <a:pPr>
                        <a:lnSpc>
                          <a:spcPct val="107000"/>
                        </a:lnSpc>
                        <a:spcAft>
                          <a:spcPts val="0"/>
                        </a:spcAft>
                      </a:pPr>
                      <a:r>
                        <a:rPr lang="en-GB" sz="1900" dirty="0">
                          <a:solidFill>
                            <a:srgbClr val="FFFF00"/>
                          </a:solidFill>
                          <a:effectLst/>
                        </a:rPr>
                        <a:t>Go to other rooms</a:t>
                      </a:r>
                      <a:endParaRPr lang="en-GB" sz="900" dirty="0">
                        <a:solidFill>
                          <a:srgbClr val="FFFF00"/>
                        </a:solidFill>
                        <a:effectLst/>
                        <a:latin typeface="Calibri"/>
                        <a:ea typeface="Calibri"/>
                        <a:cs typeface="Times New Roman"/>
                      </a:endParaRPr>
                    </a:p>
                  </a:txBody>
                  <a:tcPr marL="57676" marR="57676" marT="0" marB="0"/>
                </a:tc>
                <a:tc>
                  <a:txBody>
                    <a:bodyPr/>
                    <a:lstStyle/>
                    <a:p>
                      <a:pPr>
                        <a:lnSpc>
                          <a:spcPct val="107000"/>
                        </a:lnSpc>
                        <a:spcAft>
                          <a:spcPts val="0"/>
                        </a:spcAft>
                      </a:pPr>
                      <a:r>
                        <a:rPr lang="en-GB" sz="1900">
                          <a:effectLst/>
                        </a:rPr>
                        <a:t>2</a:t>
                      </a:r>
                      <a:endParaRPr lang="en-GB" sz="900">
                        <a:effectLst/>
                        <a:latin typeface="Calibri"/>
                        <a:ea typeface="Calibri"/>
                        <a:cs typeface="Times New Roman"/>
                      </a:endParaRPr>
                    </a:p>
                  </a:txBody>
                  <a:tcPr marL="57676" marR="57676" marT="0" marB="0"/>
                </a:tc>
              </a:tr>
              <a:tr h="301731">
                <a:tc>
                  <a:txBody>
                    <a:bodyPr/>
                    <a:lstStyle/>
                    <a:p>
                      <a:pPr>
                        <a:lnSpc>
                          <a:spcPct val="107000"/>
                        </a:lnSpc>
                        <a:spcAft>
                          <a:spcPts val="0"/>
                        </a:spcAft>
                      </a:pPr>
                      <a:r>
                        <a:rPr lang="en-GB" sz="1900" dirty="0">
                          <a:solidFill>
                            <a:srgbClr val="FFFF00"/>
                          </a:solidFill>
                          <a:effectLst/>
                        </a:rPr>
                        <a:t>Not fun sometimes</a:t>
                      </a:r>
                      <a:endParaRPr lang="en-GB" sz="900" dirty="0">
                        <a:solidFill>
                          <a:srgbClr val="FFFF00"/>
                        </a:solidFill>
                        <a:effectLst/>
                        <a:latin typeface="Calibri"/>
                        <a:ea typeface="Calibri"/>
                        <a:cs typeface="Times New Roman"/>
                      </a:endParaRPr>
                    </a:p>
                  </a:txBody>
                  <a:tcPr marL="57676" marR="57676" marT="0" marB="0"/>
                </a:tc>
                <a:tc>
                  <a:txBody>
                    <a:bodyPr/>
                    <a:lstStyle/>
                    <a:p>
                      <a:pPr>
                        <a:lnSpc>
                          <a:spcPct val="107000"/>
                        </a:lnSpc>
                        <a:spcAft>
                          <a:spcPts val="0"/>
                        </a:spcAft>
                      </a:pPr>
                      <a:r>
                        <a:rPr lang="en-GB" sz="1900">
                          <a:effectLst/>
                        </a:rPr>
                        <a:t>1</a:t>
                      </a:r>
                      <a:endParaRPr lang="en-GB" sz="900">
                        <a:effectLst/>
                        <a:latin typeface="Calibri"/>
                        <a:ea typeface="Calibri"/>
                        <a:cs typeface="Times New Roman"/>
                      </a:endParaRPr>
                    </a:p>
                  </a:txBody>
                  <a:tcPr marL="57676" marR="57676" marT="0" marB="0"/>
                </a:tc>
              </a:tr>
              <a:tr h="603462">
                <a:tc>
                  <a:txBody>
                    <a:bodyPr/>
                    <a:lstStyle/>
                    <a:p>
                      <a:pPr>
                        <a:lnSpc>
                          <a:spcPct val="107000"/>
                        </a:lnSpc>
                        <a:spcAft>
                          <a:spcPts val="0"/>
                        </a:spcAft>
                      </a:pPr>
                      <a:r>
                        <a:rPr lang="en-GB" sz="1900" dirty="0">
                          <a:solidFill>
                            <a:srgbClr val="FFFF00"/>
                          </a:solidFill>
                          <a:effectLst/>
                        </a:rPr>
                        <a:t>Mix with other children</a:t>
                      </a:r>
                      <a:endParaRPr lang="en-GB" sz="900" dirty="0">
                        <a:solidFill>
                          <a:srgbClr val="FFFF00"/>
                        </a:solidFill>
                        <a:effectLst/>
                        <a:latin typeface="Calibri"/>
                        <a:ea typeface="Calibri"/>
                        <a:cs typeface="Times New Roman"/>
                      </a:endParaRPr>
                    </a:p>
                  </a:txBody>
                  <a:tcPr marL="57676" marR="57676" marT="0" marB="0"/>
                </a:tc>
                <a:tc>
                  <a:txBody>
                    <a:bodyPr/>
                    <a:lstStyle/>
                    <a:p>
                      <a:pPr>
                        <a:lnSpc>
                          <a:spcPct val="107000"/>
                        </a:lnSpc>
                        <a:spcAft>
                          <a:spcPts val="0"/>
                        </a:spcAft>
                      </a:pPr>
                      <a:r>
                        <a:rPr lang="en-GB" sz="1900">
                          <a:effectLst/>
                        </a:rPr>
                        <a:t>1</a:t>
                      </a:r>
                      <a:endParaRPr lang="en-GB" sz="900">
                        <a:effectLst/>
                        <a:latin typeface="Calibri"/>
                        <a:ea typeface="Calibri"/>
                        <a:cs typeface="Times New Roman"/>
                      </a:endParaRPr>
                    </a:p>
                  </a:txBody>
                  <a:tcPr marL="57676" marR="57676" marT="0" marB="0"/>
                </a:tc>
              </a:tr>
              <a:tr h="603462">
                <a:tc>
                  <a:txBody>
                    <a:bodyPr/>
                    <a:lstStyle/>
                    <a:p>
                      <a:pPr>
                        <a:lnSpc>
                          <a:spcPct val="107000"/>
                        </a:lnSpc>
                        <a:spcAft>
                          <a:spcPts val="0"/>
                        </a:spcAft>
                      </a:pPr>
                      <a:r>
                        <a:rPr lang="en-GB" sz="1900" dirty="0">
                          <a:solidFill>
                            <a:srgbClr val="FFFF00"/>
                          </a:solidFill>
                          <a:effectLst/>
                        </a:rPr>
                        <a:t>Write on the chalk board</a:t>
                      </a:r>
                      <a:endParaRPr lang="en-GB" sz="900" dirty="0">
                        <a:solidFill>
                          <a:srgbClr val="FFFF00"/>
                        </a:solidFill>
                        <a:effectLst/>
                        <a:latin typeface="Calibri"/>
                        <a:ea typeface="Calibri"/>
                        <a:cs typeface="Times New Roman"/>
                      </a:endParaRPr>
                    </a:p>
                  </a:txBody>
                  <a:tcPr marL="57676" marR="57676" marT="0" marB="0"/>
                </a:tc>
                <a:tc>
                  <a:txBody>
                    <a:bodyPr/>
                    <a:lstStyle/>
                    <a:p>
                      <a:pPr>
                        <a:lnSpc>
                          <a:spcPct val="107000"/>
                        </a:lnSpc>
                        <a:spcAft>
                          <a:spcPts val="0"/>
                        </a:spcAft>
                      </a:pPr>
                      <a:r>
                        <a:rPr lang="en-GB" sz="1900">
                          <a:effectLst/>
                        </a:rPr>
                        <a:t>1</a:t>
                      </a:r>
                      <a:endParaRPr lang="en-GB" sz="900">
                        <a:effectLst/>
                        <a:latin typeface="Calibri"/>
                        <a:ea typeface="Calibri"/>
                        <a:cs typeface="Times New Roman"/>
                      </a:endParaRPr>
                    </a:p>
                  </a:txBody>
                  <a:tcPr marL="57676" marR="57676" marT="0" marB="0"/>
                </a:tc>
              </a:tr>
              <a:tr h="301731">
                <a:tc>
                  <a:txBody>
                    <a:bodyPr/>
                    <a:lstStyle/>
                    <a:p>
                      <a:pPr>
                        <a:lnSpc>
                          <a:spcPct val="107000"/>
                        </a:lnSpc>
                        <a:spcAft>
                          <a:spcPts val="0"/>
                        </a:spcAft>
                      </a:pPr>
                      <a:r>
                        <a:rPr lang="en-GB" sz="1900" dirty="0">
                          <a:solidFill>
                            <a:srgbClr val="FFFF00"/>
                          </a:solidFill>
                          <a:effectLst/>
                        </a:rPr>
                        <a:t>colouring</a:t>
                      </a:r>
                      <a:endParaRPr lang="en-GB" sz="900" dirty="0">
                        <a:solidFill>
                          <a:srgbClr val="FFFF00"/>
                        </a:solidFill>
                        <a:effectLst/>
                        <a:latin typeface="Calibri"/>
                        <a:ea typeface="Calibri"/>
                        <a:cs typeface="Times New Roman"/>
                      </a:endParaRPr>
                    </a:p>
                  </a:txBody>
                  <a:tcPr marL="57676" marR="57676" marT="0" marB="0"/>
                </a:tc>
                <a:tc>
                  <a:txBody>
                    <a:bodyPr/>
                    <a:lstStyle/>
                    <a:p>
                      <a:pPr>
                        <a:lnSpc>
                          <a:spcPct val="107000"/>
                        </a:lnSpc>
                        <a:spcAft>
                          <a:spcPts val="0"/>
                        </a:spcAft>
                      </a:pPr>
                      <a:r>
                        <a:rPr lang="en-GB" sz="1900">
                          <a:effectLst/>
                        </a:rPr>
                        <a:t>1</a:t>
                      </a:r>
                      <a:endParaRPr lang="en-GB" sz="900">
                        <a:effectLst/>
                        <a:latin typeface="Calibri"/>
                        <a:ea typeface="Calibri"/>
                        <a:cs typeface="Times New Roman"/>
                      </a:endParaRPr>
                    </a:p>
                  </a:txBody>
                  <a:tcPr marL="57676" marR="57676" marT="0" marB="0"/>
                </a:tc>
              </a:tr>
              <a:tr h="301731">
                <a:tc>
                  <a:txBody>
                    <a:bodyPr/>
                    <a:lstStyle/>
                    <a:p>
                      <a:pPr>
                        <a:lnSpc>
                          <a:spcPct val="107000"/>
                        </a:lnSpc>
                        <a:spcAft>
                          <a:spcPts val="0"/>
                        </a:spcAft>
                      </a:pPr>
                      <a:r>
                        <a:rPr lang="en-GB" sz="1900" dirty="0">
                          <a:solidFill>
                            <a:srgbClr val="FFFF00"/>
                          </a:solidFill>
                          <a:effectLst/>
                        </a:rPr>
                        <a:t>baking</a:t>
                      </a:r>
                      <a:endParaRPr lang="en-GB" sz="900" dirty="0">
                        <a:solidFill>
                          <a:srgbClr val="FFFF00"/>
                        </a:solidFill>
                        <a:effectLst/>
                        <a:latin typeface="Calibri"/>
                        <a:ea typeface="Calibri"/>
                        <a:cs typeface="Times New Roman"/>
                      </a:endParaRPr>
                    </a:p>
                  </a:txBody>
                  <a:tcPr marL="57676" marR="57676" marT="0" marB="0"/>
                </a:tc>
                <a:tc>
                  <a:txBody>
                    <a:bodyPr/>
                    <a:lstStyle/>
                    <a:p>
                      <a:pPr>
                        <a:lnSpc>
                          <a:spcPct val="107000"/>
                        </a:lnSpc>
                        <a:spcAft>
                          <a:spcPts val="0"/>
                        </a:spcAft>
                      </a:pPr>
                      <a:r>
                        <a:rPr lang="en-GB" sz="1900">
                          <a:effectLst/>
                        </a:rPr>
                        <a:t>1</a:t>
                      </a:r>
                      <a:endParaRPr lang="en-GB" sz="900">
                        <a:effectLst/>
                        <a:latin typeface="Calibri"/>
                        <a:ea typeface="Calibri"/>
                        <a:cs typeface="Times New Roman"/>
                      </a:endParaRPr>
                    </a:p>
                  </a:txBody>
                  <a:tcPr marL="57676" marR="57676" marT="0" marB="0"/>
                </a:tc>
              </a:tr>
              <a:tr h="603462">
                <a:tc>
                  <a:txBody>
                    <a:bodyPr/>
                    <a:lstStyle/>
                    <a:p>
                      <a:pPr>
                        <a:lnSpc>
                          <a:spcPct val="107000"/>
                        </a:lnSpc>
                        <a:spcAft>
                          <a:spcPts val="0"/>
                        </a:spcAft>
                      </a:pPr>
                      <a:r>
                        <a:rPr lang="en-GB" sz="1900" dirty="0">
                          <a:solidFill>
                            <a:srgbClr val="FFFF00"/>
                          </a:solidFill>
                          <a:effectLst/>
                        </a:rPr>
                        <a:t>Get more things outside</a:t>
                      </a:r>
                      <a:endParaRPr lang="en-GB" sz="900" dirty="0">
                        <a:solidFill>
                          <a:srgbClr val="FFFF00"/>
                        </a:solidFill>
                        <a:effectLst/>
                        <a:latin typeface="Calibri"/>
                        <a:ea typeface="Calibri"/>
                        <a:cs typeface="Times New Roman"/>
                      </a:endParaRPr>
                    </a:p>
                  </a:txBody>
                  <a:tcPr marL="57676" marR="57676" marT="0" marB="0"/>
                </a:tc>
                <a:tc>
                  <a:txBody>
                    <a:bodyPr/>
                    <a:lstStyle/>
                    <a:p>
                      <a:pPr>
                        <a:lnSpc>
                          <a:spcPct val="107000"/>
                        </a:lnSpc>
                        <a:spcAft>
                          <a:spcPts val="0"/>
                        </a:spcAft>
                      </a:pPr>
                      <a:r>
                        <a:rPr lang="en-GB" sz="1900">
                          <a:effectLst/>
                        </a:rPr>
                        <a:t>1</a:t>
                      </a:r>
                      <a:endParaRPr lang="en-GB" sz="900">
                        <a:effectLst/>
                        <a:latin typeface="Calibri"/>
                        <a:ea typeface="Calibri"/>
                        <a:cs typeface="Times New Roman"/>
                      </a:endParaRPr>
                    </a:p>
                  </a:txBody>
                  <a:tcPr marL="57676" marR="57676" marT="0" marB="0"/>
                </a:tc>
              </a:tr>
              <a:tr h="301731">
                <a:tc>
                  <a:txBody>
                    <a:bodyPr/>
                    <a:lstStyle/>
                    <a:p>
                      <a:pPr>
                        <a:lnSpc>
                          <a:spcPct val="107000"/>
                        </a:lnSpc>
                        <a:spcAft>
                          <a:spcPts val="0"/>
                        </a:spcAft>
                      </a:pPr>
                      <a:r>
                        <a:rPr lang="en-GB" sz="1900" dirty="0">
                          <a:solidFill>
                            <a:srgbClr val="FFFF00"/>
                          </a:solidFill>
                          <a:effectLst/>
                        </a:rPr>
                        <a:t>GP  room</a:t>
                      </a:r>
                      <a:endParaRPr lang="en-GB" sz="900" dirty="0">
                        <a:solidFill>
                          <a:srgbClr val="FFFF00"/>
                        </a:solidFill>
                        <a:effectLst/>
                        <a:latin typeface="Calibri"/>
                        <a:ea typeface="Calibri"/>
                        <a:cs typeface="Times New Roman"/>
                      </a:endParaRPr>
                    </a:p>
                  </a:txBody>
                  <a:tcPr marL="57676" marR="57676" marT="0" marB="0"/>
                </a:tc>
                <a:tc>
                  <a:txBody>
                    <a:bodyPr/>
                    <a:lstStyle/>
                    <a:p>
                      <a:pPr>
                        <a:lnSpc>
                          <a:spcPct val="107000"/>
                        </a:lnSpc>
                        <a:spcAft>
                          <a:spcPts val="0"/>
                        </a:spcAft>
                      </a:pPr>
                      <a:r>
                        <a:rPr lang="en-GB" sz="1900">
                          <a:effectLst/>
                        </a:rPr>
                        <a:t>1</a:t>
                      </a:r>
                      <a:endParaRPr lang="en-GB" sz="900">
                        <a:effectLst/>
                        <a:latin typeface="Calibri"/>
                        <a:ea typeface="Calibri"/>
                        <a:cs typeface="Times New Roman"/>
                      </a:endParaRPr>
                    </a:p>
                  </a:txBody>
                  <a:tcPr marL="57676" marR="57676" marT="0" marB="0"/>
                </a:tc>
              </a:tr>
              <a:tr h="301731">
                <a:tc>
                  <a:txBody>
                    <a:bodyPr/>
                    <a:lstStyle/>
                    <a:p>
                      <a:pPr>
                        <a:lnSpc>
                          <a:spcPct val="107000"/>
                        </a:lnSpc>
                        <a:spcAft>
                          <a:spcPts val="0"/>
                        </a:spcAft>
                      </a:pPr>
                      <a:r>
                        <a:rPr lang="en-GB" sz="1900" dirty="0">
                          <a:solidFill>
                            <a:srgbClr val="FFFF00"/>
                          </a:solidFill>
                          <a:effectLst/>
                        </a:rPr>
                        <a:t>Gym hall</a:t>
                      </a:r>
                      <a:endParaRPr lang="en-GB" sz="900" dirty="0">
                        <a:solidFill>
                          <a:srgbClr val="FFFF00"/>
                        </a:solidFill>
                        <a:effectLst/>
                        <a:latin typeface="Calibri"/>
                        <a:ea typeface="Calibri"/>
                        <a:cs typeface="Times New Roman"/>
                      </a:endParaRPr>
                    </a:p>
                  </a:txBody>
                  <a:tcPr marL="57676" marR="57676" marT="0" marB="0"/>
                </a:tc>
                <a:tc>
                  <a:txBody>
                    <a:bodyPr/>
                    <a:lstStyle/>
                    <a:p>
                      <a:pPr>
                        <a:lnSpc>
                          <a:spcPct val="107000"/>
                        </a:lnSpc>
                        <a:spcAft>
                          <a:spcPts val="0"/>
                        </a:spcAft>
                      </a:pPr>
                      <a:r>
                        <a:rPr lang="en-GB" sz="1900">
                          <a:effectLst/>
                        </a:rPr>
                        <a:t>1</a:t>
                      </a:r>
                      <a:endParaRPr lang="en-GB" sz="900">
                        <a:effectLst/>
                        <a:latin typeface="Calibri"/>
                        <a:ea typeface="Calibri"/>
                        <a:cs typeface="Times New Roman"/>
                      </a:endParaRPr>
                    </a:p>
                  </a:txBody>
                  <a:tcPr marL="57676" marR="57676" marT="0" marB="0"/>
                </a:tc>
              </a:tr>
              <a:tr h="603462">
                <a:tc>
                  <a:txBody>
                    <a:bodyPr/>
                    <a:lstStyle/>
                    <a:p>
                      <a:pPr>
                        <a:lnSpc>
                          <a:spcPct val="107000"/>
                        </a:lnSpc>
                        <a:spcAft>
                          <a:spcPts val="0"/>
                        </a:spcAft>
                      </a:pPr>
                      <a:r>
                        <a:rPr lang="en-GB" sz="1900" dirty="0">
                          <a:solidFill>
                            <a:srgbClr val="FFFF00"/>
                          </a:solidFill>
                          <a:effectLst/>
                        </a:rPr>
                        <a:t>Have golden time like last years</a:t>
                      </a:r>
                      <a:endParaRPr lang="en-GB" sz="900" dirty="0">
                        <a:solidFill>
                          <a:srgbClr val="FFFF00"/>
                        </a:solidFill>
                        <a:effectLst/>
                        <a:latin typeface="Calibri"/>
                        <a:ea typeface="Calibri"/>
                        <a:cs typeface="Times New Roman"/>
                      </a:endParaRPr>
                    </a:p>
                  </a:txBody>
                  <a:tcPr marL="57676" marR="57676" marT="0" marB="0"/>
                </a:tc>
                <a:tc>
                  <a:txBody>
                    <a:bodyPr/>
                    <a:lstStyle/>
                    <a:p>
                      <a:pPr>
                        <a:lnSpc>
                          <a:spcPct val="107000"/>
                        </a:lnSpc>
                        <a:spcAft>
                          <a:spcPts val="0"/>
                        </a:spcAft>
                      </a:pPr>
                      <a:r>
                        <a:rPr lang="en-GB" sz="1900" dirty="0">
                          <a:effectLst/>
                        </a:rPr>
                        <a:t>1</a:t>
                      </a:r>
                      <a:endParaRPr lang="en-GB" sz="900" dirty="0">
                        <a:effectLst/>
                        <a:latin typeface="Calibri"/>
                        <a:ea typeface="Calibri"/>
                        <a:cs typeface="Times New Roman"/>
                      </a:endParaRPr>
                    </a:p>
                  </a:txBody>
                  <a:tcPr marL="57676" marR="57676" marT="0" marB="0"/>
                </a:tc>
              </a:tr>
            </a:tbl>
          </a:graphicData>
        </a:graphic>
      </p:graphicFrame>
      <p:sp>
        <p:nvSpPr>
          <p:cNvPr id="3" name="Title 2"/>
          <p:cNvSpPr>
            <a:spLocks noGrp="1"/>
          </p:cNvSpPr>
          <p:nvPr>
            <p:ph type="title"/>
          </p:nvPr>
        </p:nvSpPr>
        <p:spPr/>
        <p:txBody>
          <a:bodyPr>
            <a:normAutofit fontScale="90000"/>
          </a:bodyPr>
          <a:lstStyle/>
          <a:p>
            <a:r>
              <a:rPr lang="en-GB" dirty="0" smtClean="0"/>
              <a:t>Q7 Is there anything else you want to say about Golden Time?</a:t>
            </a:r>
            <a:endParaRPr lang="en-GB" dirty="0"/>
          </a:p>
        </p:txBody>
      </p:sp>
    </p:spTree>
    <p:extLst>
      <p:ext uri="{BB962C8B-B14F-4D97-AF65-F5344CB8AC3E}">
        <p14:creationId xmlns:p14="http://schemas.microsoft.com/office/powerpoint/2010/main" val="4225345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Thank you for taking part in our project.</a:t>
            </a:r>
          </a:p>
          <a:p>
            <a:endParaRPr lang="en-GB" dirty="0"/>
          </a:p>
          <a:p>
            <a:endParaRPr lang="en-GB" dirty="0" smtClean="0"/>
          </a:p>
          <a:p>
            <a:r>
              <a:rPr lang="en-GB" dirty="0" smtClean="0"/>
              <a:t>Please give us feedback on our project.</a:t>
            </a:r>
            <a:endParaRPr lang="en-GB" dirty="0"/>
          </a:p>
        </p:txBody>
      </p:sp>
      <p:sp>
        <p:nvSpPr>
          <p:cNvPr id="3" name="Title 2"/>
          <p:cNvSpPr>
            <a:spLocks noGrp="1"/>
          </p:cNvSpPr>
          <p:nvPr>
            <p:ph type="title"/>
          </p:nvPr>
        </p:nvSpPr>
        <p:spPr/>
        <p:txBody>
          <a:bodyPr/>
          <a:lstStyle/>
          <a:p>
            <a:endParaRPr lang="en-GB" dirty="0"/>
          </a:p>
        </p:txBody>
      </p:sp>
    </p:spTree>
    <p:extLst>
      <p:ext uri="{BB962C8B-B14F-4D97-AF65-F5344CB8AC3E}">
        <p14:creationId xmlns:p14="http://schemas.microsoft.com/office/powerpoint/2010/main" val="1959480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Research questions:</a:t>
            </a:r>
          </a:p>
          <a:p>
            <a:pPr marL="109728" indent="0">
              <a:buNone/>
            </a:pPr>
            <a:endParaRPr lang="en-GB" dirty="0" smtClean="0"/>
          </a:p>
          <a:p>
            <a:pPr lvl="1"/>
            <a:r>
              <a:rPr lang="en-GB" sz="3200" dirty="0" smtClean="0"/>
              <a:t>What do we think about Golden Time?</a:t>
            </a:r>
          </a:p>
          <a:p>
            <a:pPr lvl="1"/>
            <a:r>
              <a:rPr lang="en-GB" sz="3200" dirty="0" smtClean="0"/>
              <a:t>How could we improve Golden Time?</a:t>
            </a:r>
            <a:endParaRPr lang="en-GB" sz="3200" dirty="0"/>
          </a:p>
          <a:p>
            <a:pPr lvl="1"/>
            <a:endParaRPr lang="en-GB" sz="3200" dirty="0" smtClean="0"/>
          </a:p>
          <a:p>
            <a:pPr marL="393192" lvl="1" indent="0">
              <a:buNone/>
            </a:pPr>
            <a:endParaRPr lang="en-GB" sz="3200" dirty="0" smtClean="0"/>
          </a:p>
        </p:txBody>
      </p:sp>
      <p:sp>
        <p:nvSpPr>
          <p:cNvPr id="3" name="Title 2"/>
          <p:cNvSpPr>
            <a:spLocks noGrp="1"/>
          </p:cNvSpPr>
          <p:nvPr>
            <p:ph type="title"/>
          </p:nvPr>
        </p:nvSpPr>
        <p:spPr/>
        <p:txBody>
          <a:bodyPr>
            <a:normAutofit/>
          </a:bodyPr>
          <a:lstStyle/>
          <a:p>
            <a:r>
              <a:rPr lang="en-GB" dirty="0" smtClean="0"/>
              <a:t>What did we want to find out?</a:t>
            </a:r>
            <a:endParaRPr lang="en-GB" dirty="0"/>
          </a:p>
        </p:txBody>
      </p:sp>
    </p:spTree>
    <p:extLst>
      <p:ext uri="{BB962C8B-B14F-4D97-AF65-F5344CB8AC3E}">
        <p14:creationId xmlns:p14="http://schemas.microsoft.com/office/powerpoint/2010/main" val="3813227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p:txBody>
          <a:bodyPr>
            <a:normAutofit fontScale="25000" lnSpcReduction="20000"/>
          </a:bodyPr>
          <a:lstStyle/>
          <a:p>
            <a:r>
              <a:rPr lang="en-GB" dirty="0">
                <a:solidFill>
                  <a:srgbClr val="FFFF00"/>
                </a:solidFill>
              </a:rPr>
              <a:t>	</a:t>
            </a:r>
            <a:r>
              <a:rPr lang="en-GB" sz="3600" b="1" dirty="0" err="1">
                <a:solidFill>
                  <a:srgbClr val="FFFF00"/>
                </a:solidFill>
              </a:rPr>
              <a:t>Banton</a:t>
            </a:r>
            <a:r>
              <a:rPr lang="en-GB" sz="3600" b="1" dirty="0">
                <a:solidFill>
                  <a:srgbClr val="FFFF00"/>
                </a:solidFill>
              </a:rPr>
              <a:t> Primary 	Golden Time </a:t>
            </a:r>
            <a:r>
              <a:rPr lang="en-GB" sz="3600" b="1" dirty="0" smtClean="0">
                <a:solidFill>
                  <a:srgbClr val="FFFF00"/>
                </a:solidFill>
              </a:rPr>
              <a:t>Questionnaire</a:t>
            </a:r>
          </a:p>
          <a:p>
            <a:endParaRPr lang="en-GB" sz="3600" b="1" dirty="0">
              <a:solidFill>
                <a:srgbClr val="FFFF00"/>
              </a:solidFill>
            </a:endParaRPr>
          </a:p>
          <a:p>
            <a:r>
              <a:rPr lang="en-GB" sz="3600" b="1" dirty="0">
                <a:solidFill>
                  <a:srgbClr val="FFFF00"/>
                </a:solidFill>
              </a:rPr>
              <a:t>P3 and 4 want to find out what you think about Golden Time and how it could be improved. We will not be able to tell who completed the form so please answer honestly. </a:t>
            </a:r>
            <a:endParaRPr lang="en-GB" sz="3600" b="1" dirty="0" smtClean="0">
              <a:solidFill>
                <a:srgbClr val="FFFF00"/>
              </a:solidFill>
            </a:endParaRPr>
          </a:p>
          <a:p>
            <a:endParaRPr lang="en-GB" sz="3600" b="1" dirty="0">
              <a:solidFill>
                <a:srgbClr val="FFFF00"/>
              </a:solidFill>
            </a:endParaRPr>
          </a:p>
          <a:p>
            <a:r>
              <a:rPr lang="en-GB" sz="3600" b="1" dirty="0">
                <a:solidFill>
                  <a:srgbClr val="FFFF00"/>
                </a:solidFill>
              </a:rPr>
              <a:t>Q1 Do you like Golden Time?		</a:t>
            </a:r>
            <a:r>
              <a:rPr lang="en-GB" sz="3600" b="1" i="1" dirty="0">
                <a:solidFill>
                  <a:srgbClr val="FFFF00"/>
                </a:solidFill>
              </a:rPr>
              <a:t>Tick your answer</a:t>
            </a:r>
            <a:r>
              <a:rPr lang="en-GB" sz="3600" b="1" dirty="0">
                <a:solidFill>
                  <a:srgbClr val="FFFF00"/>
                </a:solidFill>
              </a:rPr>
              <a:t>.	Yes		No 	</a:t>
            </a:r>
          </a:p>
          <a:p>
            <a:r>
              <a:rPr lang="en-GB" sz="3600" b="1" dirty="0">
                <a:solidFill>
                  <a:srgbClr val="FFFF00"/>
                </a:solidFill>
              </a:rPr>
              <a:t> </a:t>
            </a:r>
          </a:p>
          <a:p>
            <a:r>
              <a:rPr lang="en-GB" sz="3600" b="1" dirty="0">
                <a:solidFill>
                  <a:srgbClr val="FFFF00"/>
                </a:solidFill>
              </a:rPr>
              <a:t> </a:t>
            </a:r>
          </a:p>
          <a:p>
            <a:r>
              <a:rPr lang="en-GB" sz="3600" b="1" dirty="0">
                <a:solidFill>
                  <a:srgbClr val="FFFF00"/>
                </a:solidFill>
              </a:rPr>
              <a:t>Q2 Should getting Golden Time depend on your good behaviour?</a:t>
            </a:r>
          </a:p>
          <a:p>
            <a:r>
              <a:rPr lang="en-GB" sz="3600" b="1" dirty="0">
                <a:solidFill>
                  <a:srgbClr val="FFFF00"/>
                </a:solidFill>
              </a:rPr>
              <a:t>					</a:t>
            </a:r>
            <a:r>
              <a:rPr lang="en-GB" sz="3600" b="1" i="1" dirty="0">
                <a:solidFill>
                  <a:srgbClr val="FFFF00"/>
                </a:solidFill>
              </a:rPr>
              <a:t>Tick your answer</a:t>
            </a:r>
            <a:r>
              <a:rPr lang="en-GB" sz="3600" b="1" dirty="0">
                <a:solidFill>
                  <a:srgbClr val="FFFF00"/>
                </a:solidFill>
              </a:rPr>
              <a:t>.	Yes		No 	</a:t>
            </a:r>
          </a:p>
          <a:p>
            <a:r>
              <a:rPr lang="en-GB" sz="3600" b="1" dirty="0">
                <a:solidFill>
                  <a:srgbClr val="FFFF00"/>
                </a:solidFill>
              </a:rPr>
              <a:t> </a:t>
            </a:r>
          </a:p>
          <a:p>
            <a:r>
              <a:rPr lang="en-GB" sz="3600" b="1" dirty="0">
                <a:solidFill>
                  <a:srgbClr val="FFFF00"/>
                </a:solidFill>
              </a:rPr>
              <a:t>Q 3 If you think it depends on your behaviour, do you think you should:</a:t>
            </a:r>
          </a:p>
          <a:p>
            <a:r>
              <a:rPr lang="en-GB" sz="3600" b="1" dirty="0">
                <a:solidFill>
                  <a:srgbClr val="FFFF00"/>
                </a:solidFill>
              </a:rPr>
              <a:t>	1. Have to earn Golden Time ( e.g. 5 minutes for each day) </a:t>
            </a:r>
          </a:p>
          <a:p>
            <a:r>
              <a:rPr lang="en-GB" sz="3600" b="1" dirty="0">
                <a:solidFill>
                  <a:srgbClr val="FFFF00"/>
                </a:solidFill>
              </a:rPr>
              <a:t>	2. Have to lose Golden Time for poor behaviour (e.g. you start the week with all your </a:t>
            </a:r>
          </a:p>
          <a:p>
            <a:r>
              <a:rPr lang="en-GB" sz="3600" b="1" dirty="0">
                <a:solidFill>
                  <a:srgbClr val="FFFF00"/>
                </a:solidFill>
              </a:rPr>
              <a:t>	time but lose minutes for misbehaviour)	</a:t>
            </a:r>
          </a:p>
          <a:p>
            <a:r>
              <a:rPr lang="en-GB" sz="3600" b="1" dirty="0">
                <a:solidFill>
                  <a:srgbClr val="FFFF00"/>
                </a:solidFill>
              </a:rPr>
              <a:t>	</a:t>
            </a:r>
            <a:r>
              <a:rPr lang="en-GB" sz="3600" b="1" i="1" dirty="0">
                <a:solidFill>
                  <a:srgbClr val="FFFF00"/>
                </a:solidFill>
              </a:rPr>
              <a:t>Tick one choice only.</a:t>
            </a:r>
            <a:endParaRPr lang="en-GB" sz="3600" b="1" dirty="0">
              <a:solidFill>
                <a:srgbClr val="FFFF00"/>
              </a:solidFill>
            </a:endParaRPr>
          </a:p>
          <a:p>
            <a:r>
              <a:rPr lang="en-GB" sz="3600" b="1" dirty="0">
                <a:solidFill>
                  <a:srgbClr val="FFFF00"/>
                </a:solidFill>
              </a:rPr>
              <a:t> </a:t>
            </a:r>
          </a:p>
          <a:p>
            <a:r>
              <a:rPr lang="en-GB" sz="3600" b="1" dirty="0">
                <a:solidFill>
                  <a:srgbClr val="FFFF00"/>
                </a:solidFill>
              </a:rPr>
              <a:t>Q4 Would you like more choice at Golden Time?</a:t>
            </a:r>
          </a:p>
          <a:p>
            <a:r>
              <a:rPr lang="en-GB" sz="3600" b="1" i="1" dirty="0">
                <a:solidFill>
                  <a:srgbClr val="FFFF00"/>
                </a:solidFill>
              </a:rPr>
              <a:t>					Tick your answer</a:t>
            </a:r>
            <a:r>
              <a:rPr lang="en-GB" sz="3600" b="1" dirty="0">
                <a:solidFill>
                  <a:srgbClr val="FFFF00"/>
                </a:solidFill>
              </a:rPr>
              <a:t>.	Yes		No 	</a:t>
            </a:r>
          </a:p>
          <a:p>
            <a:r>
              <a:rPr lang="en-GB" sz="3600" b="1" dirty="0">
                <a:solidFill>
                  <a:srgbClr val="FFFF00"/>
                </a:solidFill>
              </a:rPr>
              <a:t> </a:t>
            </a:r>
          </a:p>
          <a:p>
            <a:r>
              <a:rPr lang="en-GB" sz="3600" b="1" dirty="0">
                <a:solidFill>
                  <a:srgbClr val="FFFF00"/>
                </a:solidFill>
              </a:rPr>
              <a:t>Q5 What kinds of things would you like in your choices?</a:t>
            </a:r>
          </a:p>
          <a:p>
            <a:r>
              <a:rPr lang="en-GB" sz="3600" b="1" i="1" dirty="0">
                <a:solidFill>
                  <a:srgbClr val="FFFF00"/>
                </a:solidFill>
              </a:rPr>
              <a:t>	Write ideas in the box.</a:t>
            </a:r>
            <a:endParaRPr lang="en-GB" sz="3600" b="1" dirty="0">
              <a:solidFill>
                <a:srgbClr val="FFFF00"/>
              </a:solidFill>
            </a:endParaRPr>
          </a:p>
          <a:p>
            <a:r>
              <a:rPr lang="en-GB" sz="3600" b="1" dirty="0">
                <a:solidFill>
                  <a:srgbClr val="FFFF00"/>
                </a:solidFill>
              </a:rPr>
              <a:t> </a:t>
            </a:r>
          </a:p>
          <a:p>
            <a:r>
              <a:rPr lang="en-GB" sz="3600" b="1" dirty="0">
                <a:solidFill>
                  <a:srgbClr val="FFFF00"/>
                </a:solidFill>
              </a:rPr>
              <a:t/>
            </a:r>
            <a:br>
              <a:rPr lang="en-GB" sz="3600" b="1" dirty="0">
                <a:solidFill>
                  <a:srgbClr val="FFFF00"/>
                </a:solidFill>
              </a:rPr>
            </a:br>
            <a:r>
              <a:rPr lang="en-GB" sz="3600" b="1" i="1" dirty="0">
                <a:solidFill>
                  <a:srgbClr val="FFFF00"/>
                </a:solidFill>
              </a:rPr>
              <a:t>Please turn over the page.</a:t>
            </a:r>
            <a:endParaRPr lang="en-GB" sz="3600" b="1" dirty="0">
              <a:solidFill>
                <a:srgbClr val="FFFF00"/>
              </a:solidFill>
            </a:endParaRPr>
          </a:p>
          <a:p>
            <a:endParaRPr lang="en-GB" b="1" dirty="0"/>
          </a:p>
        </p:txBody>
      </p:sp>
      <p:sp>
        <p:nvSpPr>
          <p:cNvPr id="6" name="Content Placeholder 5"/>
          <p:cNvSpPr>
            <a:spLocks noGrp="1"/>
          </p:cNvSpPr>
          <p:nvPr>
            <p:ph sz="half" idx="2"/>
          </p:nvPr>
        </p:nvSpPr>
        <p:spPr/>
        <p:txBody>
          <a:bodyPr>
            <a:normAutofit fontScale="25000" lnSpcReduction="20000"/>
          </a:bodyPr>
          <a:lstStyle/>
          <a:p>
            <a:r>
              <a:rPr lang="en-GB" sz="3600" b="1" dirty="0">
                <a:solidFill>
                  <a:srgbClr val="FFFF00"/>
                </a:solidFill>
              </a:rPr>
              <a:t>Q6 Is Golden Time long enough?</a:t>
            </a:r>
          </a:p>
          <a:p>
            <a:r>
              <a:rPr lang="en-GB" sz="3600" b="1" i="1" dirty="0">
                <a:solidFill>
                  <a:srgbClr val="FFFF00"/>
                </a:solidFill>
              </a:rPr>
              <a:t>				Tick your answer</a:t>
            </a:r>
            <a:r>
              <a:rPr lang="en-GB" sz="3600" b="1" dirty="0">
                <a:solidFill>
                  <a:srgbClr val="FFFF00"/>
                </a:solidFill>
              </a:rPr>
              <a:t>.	Yes		No 		</a:t>
            </a:r>
          </a:p>
          <a:p>
            <a:r>
              <a:rPr lang="en-GB" sz="3600" b="1" dirty="0">
                <a:solidFill>
                  <a:srgbClr val="FFFF00"/>
                </a:solidFill>
              </a:rPr>
              <a:t> </a:t>
            </a:r>
          </a:p>
          <a:p>
            <a:r>
              <a:rPr lang="en-GB" sz="3600" b="1" dirty="0">
                <a:solidFill>
                  <a:srgbClr val="FFFF00"/>
                </a:solidFill>
              </a:rPr>
              <a:t>Q7 Is there anything else you want to say about Golden Time?</a:t>
            </a:r>
          </a:p>
          <a:p>
            <a:r>
              <a:rPr lang="en-GB" sz="3600" b="1" i="1" dirty="0">
                <a:solidFill>
                  <a:srgbClr val="FFFF00"/>
                </a:solidFill>
              </a:rPr>
              <a:t>	Write ideas in the box.</a:t>
            </a:r>
            <a:endParaRPr lang="en-GB" sz="3600" b="1" dirty="0">
              <a:solidFill>
                <a:srgbClr val="FFFF00"/>
              </a:solidFill>
            </a:endParaRPr>
          </a:p>
          <a:p>
            <a:r>
              <a:rPr lang="en-GB" sz="3600" b="1" dirty="0">
                <a:solidFill>
                  <a:srgbClr val="FFFF00"/>
                </a:solidFill>
              </a:rPr>
              <a:t> </a:t>
            </a:r>
          </a:p>
          <a:p>
            <a:r>
              <a:rPr lang="en-GB" sz="3600" b="1" dirty="0">
                <a:solidFill>
                  <a:srgbClr val="FFFF00"/>
                </a:solidFill>
              </a:rPr>
              <a:t> </a:t>
            </a:r>
          </a:p>
          <a:p>
            <a:r>
              <a:rPr lang="en-GB" sz="3600" b="1" dirty="0">
                <a:solidFill>
                  <a:srgbClr val="FFFF00"/>
                </a:solidFill>
              </a:rPr>
              <a:t> </a:t>
            </a:r>
          </a:p>
          <a:p>
            <a:r>
              <a:rPr lang="en-GB" sz="3600" b="1" dirty="0">
                <a:solidFill>
                  <a:srgbClr val="FFFF00"/>
                </a:solidFill>
              </a:rPr>
              <a:t> </a:t>
            </a:r>
          </a:p>
          <a:p>
            <a:r>
              <a:rPr lang="en-GB" sz="3600" b="1" dirty="0">
                <a:solidFill>
                  <a:srgbClr val="FFFF00"/>
                </a:solidFill>
              </a:rPr>
              <a:t> </a:t>
            </a:r>
          </a:p>
          <a:p>
            <a:r>
              <a:rPr lang="en-GB" sz="3600" b="1" dirty="0">
                <a:solidFill>
                  <a:srgbClr val="FFFF00"/>
                </a:solidFill>
              </a:rPr>
              <a:t> </a:t>
            </a:r>
          </a:p>
          <a:p>
            <a:r>
              <a:rPr lang="en-GB" sz="3600" b="1" dirty="0">
                <a:solidFill>
                  <a:srgbClr val="FFFF00"/>
                </a:solidFill>
              </a:rPr>
              <a:t/>
            </a:r>
            <a:br>
              <a:rPr lang="en-GB" sz="3600" b="1" dirty="0">
                <a:solidFill>
                  <a:srgbClr val="FFFF00"/>
                </a:solidFill>
              </a:rPr>
            </a:br>
            <a:r>
              <a:rPr lang="en-GB" sz="3600" b="1" i="1" dirty="0">
                <a:solidFill>
                  <a:srgbClr val="FFFF00"/>
                </a:solidFill>
              </a:rPr>
              <a:t>Thank you for answering our questionnaire.</a:t>
            </a:r>
            <a:endParaRPr lang="en-GB" sz="3600" b="1" dirty="0">
              <a:solidFill>
                <a:srgbClr val="FFFF00"/>
              </a:solidFill>
            </a:endParaRPr>
          </a:p>
          <a:p>
            <a:r>
              <a:rPr lang="en-GB" sz="3600" b="1" i="1" dirty="0">
                <a:solidFill>
                  <a:srgbClr val="FFFF00"/>
                </a:solidFill>
              </a:rPr>
              <a:t>Please return the completed forms to the post box in the lunch hall by the end of Wednesday 6</a:t>
            </a:r>
            <a:r>
              <a:rPr lang="en-GB" sz="3600" b="1" i="1" baseline="30000" dirty="0">
                <a:solidFill>
                  <a:srgbClr val="FFFF00"/>
                </a:solidFill>
              </a:rPr>
              <a:t>th</a:t>
            </a:r>
            <a:r>
              <a:rPr lang="en-GB" sz="3600" b="1" i="1" dirty="0">
                <a:solidFill>
                  <a:srgbClr val="FFFF00"/>
                </a:solidFill>
              </a:rPr>
              <a:t> October 2016.</a:t>
            </a:r>
            <a:endParaRPr lang="en-GB" sz="3600" b="1" dirty="0">
              <a:solidFill>
                <a:srgbClr val="FFFF00"/>
              </a:solidFill>
            </a:endParaRPr>
          </a:p>
          <a:p>
            <a:endParaRPr lang="en-GB" b="1" dirty="0">
              <a:solidFill>
                <a:srgbClr val="FFFF00"/>
              </a:solidFill>
            </a:endParaRPr>
          </a:p>
        </p:txBody>
      </p:sp>
      <p:sp>
        <p:nvSpPr>
          <p:cNvPr id="4" name="Title 3"/>
          <p:cNvSpPr>
            <a:spLocks noGrp="1"/>
          </p:cNvSpPr>
          <p:nvPr>
            <p:ph type="title"/>
          </p:nvPr>
        </p:nvSpPr>
        <p:spPr/>
        <p:txBody>
          <a:bodyPr/>
          <a:lstStyle/>
          <a:p>
            <a:r>
              <a:rPr lang="en-GB" dirty="0" smtClean="0"/>
              <a:t>Our questionnaire</a:t>
            </a:r>
            <a:endParaRPr lang="en-GB" dirty="0"/>
          </a:p>
        </p:txBody>
      </p:sp>
    </p:spTree>
    <p:extLst>
      <p:ext uri="{BB962C8B-B14F-4D97-AF65-F5344CB8AC3E}">
        <p14:creationId xmlns:p14="http://schemas.microsoft.com/office/powerpoint/2010/main" val="4132294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Q1 Do you like Golden Time?</a:t>
            </a:r>
            <a:endParaRPr lang="en-GB" dirty="0"/>
          </a:p>
        </p:txBody>
      </p:sp>
      <p:pic>
        <p:nvPicPr>
          <p:cNvPr id="1026" name="Picture 2" descr="C:\Users\Alan\Pictures\MP Navigator EX\2016_10_09\Q1.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078069" y="1481138"/>
            <a:ext cx="2987862" cy="452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8955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Q2 Should getting Golden Time depend on your behaviour?</a:t>
            </a:r>
            <a:endParaRPr lang="en-GB" dirty="0"/>
          </a:p>
        </p:txBody>
      </p:sp>
      <p:pic>
        <p:nvPicPr>
          <p:cNvPr id="2050" name="Picture 2" descr="C:\Users\Alan\Pictures\MP Navigator EX\2016_10_09\IMG.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064912" y="1484784"/>
            <a:ext cx="3016608" cy="4522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383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Q3 How should you earn Golden Time?</a:t>
            </a:r>
            <a:endParaRPr lang="en-GB" dirty="0"/>
          </a:p>
        </p:txBody>
      </p:sp>
      <p:pic>
        <p:nvPicPr>
          <p:cNvPr id="3074" name="Picture 2" descr="C:\Users\Alan\Pictures\MP Navigator EX\2016_10_09\IMG_0001.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083265" y="1481138"/>
            <a:ext cx="2977469" cy="452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8359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Q4 Would you like more choice at Golden Time?</a:t>
            </a:r>
            <a:endParaRPr lang="en-GB" dirty="0"/>
          </a:p>
        </p:txBody>
      </p:sp>
      <p:pic>
        <p:nvPicPr>
          <p:cNvPr id="4098" name="Picture 2" descr="C:\Users\Alan\Pictures\MP Navigator EX\2016_10_09\IMG_0002.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080667" y="1481138"/>
            <a:ext cx="2982666" cy="452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81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04733607"/>
              </p:ext>
            </p:extLst>
          </p:nvPr>
        </p:nvGraphicFramePr>
        <p:xfrm>
          <a:off x="1259632" y="1340768"/>
          <a:ext cx="6048672" cy="4650711"/>
        </p:xfrm>
        <a:graphic>
          <a:graphicData uri="http://schemas.openxmlformats.org/drawingml/2006/table">
            <a:tbl>
              <a:tblPr firstRow="1" firstCol="1" bandRow="1">
                <a:tableStyleId>{5C22544A-7EE6-4342-B048-85BDC9FD1C3A}</a:tableStyleId>
              </a:tblPr>
              <a:tblGrid>
                <a:gridCol w="2223880"/>
                <a:gridCol w="3824792"/>
              </a:tblGrid>
              <a:tr h="205726">
                <a:tc>
                  <a:txBody>
                    <a:bodyPr/>
                    <a:lstStyle/>
                    <a:p>
                      <a:pPr>
                        <a:lnSpc>
                          <a:spcPct val="107000"/>
                        </a:lnSpc>
                        <a:spcAft>
                          <a:spcPts val="0"/>
                        </a:spcAft>
                      </a:pPr>
                      <a:r>
                        <a:rPr lang="en-GB" sz="1300" dirty="0">
                          <a:effectLst/>
                        </a:rPr>
                        <a:t>activity</a:t>
                      </a:r>
                      <a:endParaRPr lang="en-GB" sz="600" dirty="0">
                        <a:effectLst/>
                        <a:latin typeface="Calibri"/>
                        <a:ea typeface="Calibri"/>
                        <a:cs typeface="Times New Roman"/>
                      </a:endParaRPr>
                    </a:p>
                  </a:txBody>
                  <a:tcPr marL="39325" marR="39325" marT="0" marB="0"/>
                </a:tc>
                <a:tc>
                  <a:txBody>
                    <a:bodyPr/>
                    <a:lstStyle/>
                    <a:p>
                      <a:pPr>
                        <a:lnSpc>
                          <a:spcPct val="107000"/>
                        </a:lnSpc>
                        <a:spcAft>
                          <a:spcPts val="0"/>
                        </a:spcAft>
                      </a:pPr>
                      <a:r>
                        <a:rPr lang="en-GB" sz="1300">
                          <a:effectLst/>
                        </a:rPr>
                        <a:t>Number of people</a:t>
                      </a:r>
                      <a:endParaRPr lang="en-GB" sz="60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More games</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6</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football</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4</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outside</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18</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GP room</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18</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Gym hall</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5</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Other sports</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3</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crafts</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2</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Cosy room</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7</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park</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2</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movies</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2</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P5/6/7 classroom</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2</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music</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1</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draw</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5 </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dancing</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5</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baking</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1</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gardening</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1</a:t>
                      </a:r>
                      <a:endParaRPr lang="en-GB" sz="600" b="1" dirty="0">
                        <a:effectLst/>
                        <a:latin typeface="Calibri"/>
                        <a:ea typeface="Calibri"/>
                        <a:cs typeface="Times New Roman"/>
                      </a:endParaRPr>
                    </a:p>
                  </a:txBody>
                  <a:tcPr marL="39325" marR="39325" marT="0" marB="0"/>
                </a:tc>
              </a:tr>
              <a:tr h="411451">
                <a:tc>
                  <a:txBody>
                    <a:bodyPr/>
                    <a:lstStyle/>
                    <a:p>
                      <a:pPr>
                        <a:lnSpc>
                          <a:spcPct val="107000"/>
                        </a:lnSpc>
                        <a:spcAft>
                          <a:spcPts val="0"/>
                        </a:spcAft>
                      </a:pPr>
                      <a:r>
                        <a:rPr lang="en-GB" sz="1300" dirty="0">
                          <a:solidFill>
                            <a:srgbClr val="FFFF00"/>
                          </a:solidFill>
                          <a:effectLst/>
                        </a:rPr>
                        <a:t>P1/2/3/4 classroom</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smtClean="0">
                          <a:effectLst/>
                        </a:rPr>
                        <a:t>6</a:t>
                      </a:r>
                    </a:p>
                  </a:txBody>
                  <a:tcPr marL="39325" marR="39325" marT="0" marB="0"/>
                </a:tc>
              </a:tr>
              <a:tr h="205726">
                <a:tc>
                  <a:txBody>
                    <a:bodyPr/>
                    <a:lstStyle/>
                    <a:p>
                      <a:pPr>
                        <a:lnSpc>
                          <a:spcPct val="107000"/>
                        </a:lnSpc>
                        <a:spcAft>
                          <a:spcPts val="0"/>
                        </a:spcAft>
                      </a:pPr>
                      <a:r>
                        <a:rPr lang="en-GB" sz="1300" dirty="0">
                          <a:solidFill>
                            <a:srgbClr val="FFFF00"/>
                          </a:solidFill>
                          <a:effectLst/>
                        </a:rPr>
                        <a:t>art</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4</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rgbClr val="FFFF00"/>
                          </a:solidFill>
                          <a:effectLst/>
                        </a:rPr>
                        <a:t>Cooking</a:t>
                      </a:r>
                      <a:endParaRPr lang="en-GB" sz="600" dirty="0">
                        <a:solidFill>
                          <a:srgbClr val="FFFF00"/>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3</a:t>
                      </a:r>
                      <a:endParaRPr lang="en-GB" sz="600" b="1" dirty="0">
                        <a:effectLst/>
                        <a:latin typeface="Calibri"/>
                        <a:ea typeface="Calibri"/>
                        <a:cs typeface="Times New Roman"/>
                      </a:endParaRPr>
                    </a:p>
                  </a:txBody>
                  <a:tcPr marL="39325" marR="39325" marT="0" marB="0"/>
                </a:tc>
              </a:tr>
              <a:tr h="205726">
                <a:tc>
                  <a:txBody>
                    <a:bodyPr/>
                    <a:lstStyle/>
                    <a:p>
                      <a:pPr>
                        <a:lnSpc>
                          <a:spcPct val="107000"/>
                        </a:lnSpc>
                        <a:spcAft>
                          <a:spcPts val="0"/>
                        </a:spcAft>
                      </a:pPr>
                      <a:r>
                        <a:rPr lang="en-GB" sz="1300" dirty="0">
                          <a:solidFill>
                            <a:schemeClr val="tx1"/>
                          </a:solidFill>
                          <a:effectLst/>
                        </a:rPr>
                        <a:t>total</a:t>
                      </a:r>
                      <a:endParaRPr lang="en-GB" sz="600" dirty="0">
                        <a:solidFill>
                          <a:schemeClr val="tx1"/>
                        </a:solidFill>
                        <a:effectLst/>
                        <a:latin typeface="Calibri"/>
                        <a:ea typeface="Calibri"/>
                        <a:cs typeface="Times New Roman"/>
                      </a:endParaRPr>
                    </a:p>
                  </a:txBody>
                  <a:tcPr marL="39325" marR="39325" marT="0" marB="0"/>
                </a:tc>
                <a:tc>
                  <a:txBody>
                    <a:bodyPr/>
                    <a:lstStyle/>
                    <a:p>
                      <a:pPr>
                        <a:lnSpc>
                          <a:spcPct val="107000"/>
                        </a:lnSpc>
                        <a:spcAft>
                          <a:spcPts val="0"/>
                        </a:spcAft>
                      </a:pPr>
                      <a:r>
                        <a:rPr lang="en-GB" sz="1300" b="1" dirty="0">
                          <a:effectLst/>
                        </a:rPr>
                        <a:t>95</a:t>
                      </a:r>
                      <a:endParaRPr lang="en-GB" sz="600" b="1" dirty="0">
                        <a:effectLst/>
                        <a:latin typeface="Calibri"/>
                        <a:ea typeface="Calibri"/>
                        <a:cs typeface="Times New Roman"/>
                      </a:endParaRPr>
                    </a:p>
                  </a:txBody>
                  <a:tcPr marL="39325" marR="39325" marT="0" marB="0"/>
                </a:tc>
              </a:tr>
            </a:tbl>
          </a:graphicData>
        </a:graphic>
      </p:graphicFrame>
      <p:sp>
        <p:nvSpPr>
          <p:cNvPr id="3" name="Title 2"/>
          <p:cNvSpPr>
            <a:spLocks noGrp="1"/>
          </p:cNvSpPr>
          <p:nvPr>
            <p:ph type="title"/>
          </p:nvPr>
        </p:nvSpPr>
        <p:spPr/>
        <p:txBody>
          <a:bodyPr>
            <a:normAutofit fontScale="90000"/>
          </a:bodyPr>
          <a:lstStyle/>
          <a:p>
            <a:r>
              <a:rPr lang="en-GB" dirty="0" smtClean="0"/>
              <a:t>Q5 What kinds of things would you like in your choices?</a:t>
            </a:r>
            <a:endParaRPr lang="en-GB" dirty="0"/>
          </a:p>
        </p:txBody>
      </p:sp>
    </p:spTree>
    <p:extLst>
      <p:ext uri="{BB962C8B-B14F-4D97-AF65-F5344CB8AC3E}">
        <p14:creationId xmlns:p14="http://schemas.microsoft.com/office/powerpoint/2010/main" val="3223255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Q6 Is Golden Time long enough?</a:t>
            </a:r>
            <a:endParaRPr lang="en-GB" dirty="0"/>
          </a:p>
        </p:txBody>
      </p:sp>
      <p:pic>
        <p:nvPicPr>
          <p:cNvPr id="5123" name="Picture 3" descr="C:\Users\Alan\Pictures\MP Navigator EX\2016_10_09\IMG_0004.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851673" y="1481138"/>
            <a:ext cx="3440654" cy="452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54388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124</TotalTime>
  <Words>508</Words>
  <Application>Microsoft Office PowerPoint</Application>
  <PresentationFormat>On-screen Show (4:3)</PresentationFormat>
  <Paragraphs>176</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Calibri</vt:lpstr>
      <vt:lpstr>Lucida Sans Unicode</vt:lpstr>
      <vt:lpstr>Times New Roman</vt:lpstr>
      <vt:lpstr>Verdana</vt:lpstr>
      <vt:lpstr>Wingdings 2</vt:lpstr>
      <vt:lpstr>Wingdings 3</vt:lpstr>
      <vt:lpstr>Concourse</vt:lpstr>
      <vt:lpstr>Golden Time</vt:lpstr>
      <vt:lpstr>What did we want to find out?</vt:lpstr>
      <vt:lpstr>Our questionnaire</vt:lpstr>
      <vt:lpstr>Q1 Do you like Golden Time?</vt:lpstr>
      <vt:lpstr>Q2 Should getting Golden Time depend on your behaviour?</vt:lpstr>
      <vt:lpstr>Q3 How should you earn Golden Time?</vt:lpstr>
      <vt:lpstr>Q4 Would you like more choice at Golden Time?</vt:lpstr>
      <vt:lpstr>Q5 What kinds of things would you like in your choices?</vt:lpstr>
      <vt:lpstr>Q6 Is Golden Time long enough?</vt:lpstr>
      <vt:lpstr>Q7 Is there anything else you want to say about Golden Time?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Golden Time</dc:title>
  <dc:creator>Alan</dc:creator>
  <cp:lastModifiedBy>temp</cp:lastModifiedBy>
  <cp:revision>20</cp:revision>
  <cp:lastPrinted>2016-10-10T11:11:25Z</cp:lastPrinted>
  <dcterms:created xsi:type="dcterms:W3CDTF">2016-10-09T14:16:38Z</dcterms:created>
  <dcterms:modified xsi:type="dcterms:W3CDTF">2016-10-10T12:11:17Z</dcterms:modified>
</cp:coreProperties>
</file>