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4"/>
  </p:notesMasterIdLst>
  <p:sldIdLst>
    <p:sldId id="256" r:id="rId2"/>
    <p:sldId id="439" r:id="rId3"/>
    <p:sldId id="451" r:id="rId4"/>
    <p:sldId id="452" r:id="rId5"/>
    <p:sldId id="453" r:id="rId6"/>
    <p:sldId id="454" r:id="rId7"/>
    <p:sldId id="444" r:id="rId8"/>
    <p:sldId id="433" r:id="rId9"/>
    <p:sldId id="411" r:id="rId10"/>
    <p:sldId id="436" r:id="rId11"/>
    <p:sldId id="437" r:id="rId12"/>
    <p:sldId id="438" r:id="rId13"/>
    <p:sldId id="412" r:id="rId14"/>
    <p:sldId id="445" r:id="rId15"/>
    <p:sldId id="446" r:id="rId16"/>
    <p:sldId id="447" r:id="rId17"/>
    <p:sldId id="448" r:id="rId18"/>
    <p:sldId id="449" r:id="rId19"/>
    <p:sldId id="450" r:id="rId20"/>
    <p:sldId id="371" r:id="rId21"/>
    <p:sldId id="407" r:id="rId22"/>
    <p:sldId id="298" r:id="rId23"/>
    <p:sldId id="358" r:id="rId24"/>
    <p:sldId id="359" r:id="rId25"/>
    <p:sldId id="455" r:id="rId26"/>
    <p:sldId id="360" r:id="rId27"/>
    <p:sldId id="362" r:id="rId28"/>
    <p:sldId id="299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79" r:id="rId41"/>
    <p:sldId id="292" r:id="rId42"/>
    <p:sldId id="293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62" autoAdjust="0"/>
    <p:restoredTop sz="94660"/>
  </p:normalViewPr>
  <p:slideViewPr>
    <p:cSldViewPr snapToGrid="0">
      <p:cViewPr varScale="1">
        <p:scale>
          <a:sx n="91" d="100"/>
          <a:sy n="91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319D4-2DBD-4689-BA9D-430E63714F5C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4884A-AF8F-4310-8BF0-A487C7D236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597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ASD – collective term for all of the previously used terms:</a:t>
            </a:r>
          </a:p>
          <a:p>
            <a:r>
              <a:rPr lang="en-GB"/>
              <a:t>Asperger’s syndrome / disorder</a:t>
            </a:r>
          </a:p>
          <a:p>
            <a:r>
              <a:rPr lang="en-GB"/>
              <a:t>Childhood autism</a:t>
            </a:r>
          </a:p>
          <a:p>
            <a:r>
              <a:rPr lang="en-GB"/>
              <a:t>Autistic disorder</a:t>
            </a:r>
          </a:p>
          <a:p>
            <a:r>
              <a:rPr lang="en-GB"/>
              <a:t>Childhood disintegrative disorder</a:t>
            </a:r>
          </a:p>
          <a:p>
            <a:r>
              <a:rPr lang="en-GB"/>
              <a:t>Pervasive developmental disorder – not otherwise specified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2C038-DEB0-4558-B46B-4E7AF549709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617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43A6A75-6D42-4DE3-8ADB-216E9F8ABEE4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6E6DC63-E8CC-4EB8-AEBE-21E32A2F5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64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A75-6D42-4DE3-8ADB-216E9F8ABEE4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C63-E8CC-4EB8-AEBE-21E32A2F5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866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43A6A75-6D42-4DE3-8ADB-216E9F8ABEE4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6E6DC63-E8CC-4EB8-AEBE-21E32A2F5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436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43A6A75-6D42-4DE3-8ADB-216E9F8ABEE4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6E6DC63-E8CC-4EB8-AEBE-21E32A2F5DC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6309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43A6A75-6D42-4DE3-8ADB-216E9F8ABEE4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6E6DC63-E8CC-4EB8-AEBE-21E32A2F5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066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A75-6D42-4DE3-8ADB-216E9F8ABEE4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C63-E8CC-4EB8-AEBE-21E32A2F5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204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A75-6D42-4DE3-8ADB-216E9F8ABEE4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C63-E8CC-4EB8-AEBE-21E32A2F5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990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A75-6D42-4DE3-8ADB-216E9F8ABEE4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C63-E8CC-4EB8-AEBE-21E32A2F5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936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43A6A75-6D42-4DE3-8ADB-216E9F8ABEE4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6E6DC63-E8CC-4EB8-AEBE-21E32A2F5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737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A75-6D42-4DE3-8ADB-216E9F8ABEE4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C63-E8CC-4EB8-AEBE-21E32A2F5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3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43A6A75-6D42-4DE3-8ADB-216E9F8ABEE4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6E6DC63-E8CC-4EB8-AEBE-21E32A2F5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39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A75-6D42-4DE3-8ADB-216E9F8ABEE4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C63-E8CC-4EB8-AEBE-21E32A2F5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72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A75-6D42-4DE3-8ADB-216E9F8ABEE4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C63-E8CC-4EB8-AEBE-21E32A2F5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93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A75-6D42-4DE3-8ADB-216E9F8ABEE4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C63-E8CC-4EB8-AEBE-21E32A2F5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667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A75-6D42-4DE3-8ADB-216E9F8ABEE4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C63-E8CC-4EB8-AEBE-21E32A2F5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484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A75-6D42-4DE3-8ADB-216E9F8ABEE4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C63-E8CC-4EB8-AEBE-21E32A2F5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364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A6A75-6D42-4DE3-8ADB-216E9F8ABEE4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6DC63-E8CC-4EB8-AEBE-21E32A2F5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58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A6A75-6D42-4DE3-8ADB-216E9F8ABEE4}" type="datetimeFigureOut">
              <a:rPr lang="en-GB" smtClean="0"/>
              <a:t>14/02/2020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6DC63-E8CC-4EB8-AEBE-21E32A2F5D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83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ng.com/search?q=oasis+stand+by+me&amp;src=IE-TopResult&amp;FORM=IETR02&amp;conversationid=&amp;adlt=strict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RoxCqCd77E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videos/search?q=big+bang+communication+skills&amp;adlt=strict&amp;view=detail&amp;mid=99C10636FB4ADC1A9FC899C10636FB4ADC1A9FC8&amp;&amp;FORM=VRDGAR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1vskiVDwl4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Some Things Autistic</a:t>
            </a:r>
            <a:endParaRPr lang="en-GB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GB" dirty="0"/>
              <a:t>Chris Atherton – Senior Educational Psychologist, East Renfrewshire </a:t>
            </a:r>
            <a:r>
              <a:rPr lang="en-GB" dirty="0" smtClean="0"/>
              <a:t>EPS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204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Well done everyone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Claps hands</a:t>
            </a:r>
          </a:p>
          <a:p>
            <a:r>
              <a:rPr lang="en-GB" dirty="0"/>
              <a:t>Three cheers</a:t>
            </a:r>
          </a:p>
          <a:p>
            <a:r>
              <a:rPr lang="en-GB" dirty="0"/>
              <a:t>Pats on back</a:t>
            </a:r>
          </a:p>
          <a:p>
            <a:r>
              <a:rPr lang="en-GB" dirty="0"/>
              <a:t>Getting totes emoji…</a:t>
            </a:r>
          </a:p>
          <a:p>
            <a:r>
              <a:rPr lang="en-GB" dirty="0"/>
              <a:t>Pure </a:t>
            </a:r>
            <a:r>
              <a:rPr lang="en-GB" dirty="0" err="1"/>
              <a:t>wellin</a:t>
            </a:r>
            <a:r>
              <a:rPr lang="en-GB" dirty="0"/>
              <a:t> up…</a:t>
            </a:r>
          </a:p>
          <a:p>
            <a:r>
              <a:rPr lang="en-GB" dirty="0"/>
              <a:t>Nodding dogs</a:t>
            </a:r>
          </a:p>
          <a:p>
            <a:endParaRPr lang="en-GB" dirty="0"/>
          </a:p>
          <a:p>
            <a:r>
              <a:rPr lang="en-GB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29129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(Face </a:t>
            </a:r>
            <a:r>
              <a:rPr lang="en-GB" dirty="0" smtClean="0"/>
              <a:t>palm emoji)</a:t>
            </a:r>
            <a:endParaRPr lang="en-GB" dirty="0"/>
          </a:p>
          <a:p>
            <a:endParaRPr lang="en-GB" dirty="0"/>
          </a:p>
          <a:p>
            <a:r>
              <a:rPr lang="en-GB" dirty="0"/>
              <a:t>That’s my daughter you are talking about…</a:t>
            </a:r>
          </a:p>
          <a:p>
            <a:r>
              <a:rPr lang="en-GB" dirty="0"/>
              <a:t>Am I supposed to be pleased?</a:t>
            </a:r>
          </a:p>
          <a:p>
            <a:r>
              <a:rPr lang="en-GB" dirty="0"/>
              <a:t>Are you kidding me?</a:t>
            </a:r>
          </a:p>
          <a:p>
            <a:r>
              <a:rPr lang="en-GB" dirty="0"/>
              <a:t>You want me to be thankful?</a:t>
            </a:r>
          </a:p>
          <a:p>
            <a:r>
              <a:rPr lang="en-GB" dirty="0"/>
              <a:t>All I heard there was that you are finding my son really difficult?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81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Retreat to…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Those parents are actually really tricky…</a:t>
            </a:r>
          </a:p>
          <a:p>
            <a:r>
              <a:rPr lang="en-GB" dirty="0"/>
              <a:t>There is no pleasing some folk…</a:t>
            </a:r>
          </a:p>
          <a:p>
            <a:r>
              <a:rPr lang="en-GB" dirty="0"/>
              <a:t>We’re bending over backwards here…</a:t>
            </a:r>
          </a:p>
          <a:p>
            <a:r>
              <a:rPr lang="en-GB" dirty="0"/>
              <a:t>They are being completely unreasonable…</a:t>
            </a:r>
          </a:p>
          <a:p>
            <a:endParaRPr lang="en-GB" dirty="0"/>
          </a:p>
          <a:p>
            <a:r>
              <a:rPr lang="en-GB" dirty="0"/>
              <a:t>There isn’t enough support…</a:t>
            </a:r>
          </a:p>
          <a:p>
            <a:r>
              <a:rPr lang="en-GB" dirty="0"/>
              <a:t>We are far too stretched…</a:t>
            </a:r>
          </a:p>
          <a:p>
            <a:r>
              <a:rPr lang="en-GB" dirty="0"/>
              <a:t>I live in the real world…</a:t>
            </a:r>
          </a:p>
          <a:p>
            <a:r>
              <a:rPr lang="en-GB" dirty="0"/>
              <a:t>Honestly, it’s that Ed Psych’s fault…</a:t>
            </a:r>
          </a:p>
        </p:txBody>
      </p:sp>
    </p:spTree>
    <p:extLst>
      <p:ext uri="{BB962C8B-B14F-4D97-AF65-F5344CB8AC3E}">
        <p14:creationId xmlns:p14="http://schemas.microsoft.com/office/powerpoint/2010/main" val="145869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can lead to…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Splitting between:</a:t>
            </a:r>
          </a:p>
          <a:p>
            <a:r>
              <a:rPr lang="en-GB" dirty="0" smtClean="0"/>
              <a:t>Young people and parents</a:t>
            </a:r>
          </a:p>
          <a:p>
            <a:r>
              <a:rPr lang="en-GB" dirty="0" smtClean="0"/>
              <a:t>Young people and professionals</a:t>
            </a:r>
          </a:p>
          <a:p>
            <a:r>
              <a:rPr lang="en-GB" dirty="0" smtClean="0"/>
              <a:t>Parents with each other</a:t>
            </a:r>
          </a:p>
          <a:p>
            <a:r>
              <a:rPr lang="en-GB" dirty="0" smtClean="0"/>
              <a:t>Professionals with each other</a:t>
            </a:r>
          </a:p>
          <a:p>
            <a:r>
              <a:rPr lang="en-GB" dirty="0" smtClean="0"/>
              <a:t>Parents and professionals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257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DSM 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9416"/>
            <a:ext cx="7571184" cy="4846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Autism Spectrum Disorder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i="1" dirty="0"/>
              <a:t>“persistent difficulties with social communication and social interaction”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i="1" dirty="0"/>
              <a:t>“restricted and repetitive patterns of behaviours, activities or interests” </a:t>
            </a:r>
            <a:r>
              <a:rPr lang="en-GB" dirty="0"/>
              <a:t>(this includes sensory behaviour)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present since </a:t>
            </a:r>
            <a:r>
              <a:rPr lang="en-GB" i="1" dirty="0"/>
              <a:t>early childhood</a:t>
            </a:r>
            <a:r>
              <a:rPr lang="en-GB" dirty="0"/>
              <a:t>, to the extent that these </a:t>
            </a:r>
            <a:r>
              <a:rPr lang="en-GB" b="1" dirty="0"/>
              <a:t>“limit and impair everyday functioning”</a:t>
            </a:r>
          </a:p>
          <a:p>
            <a:pPr marL="0" indent="0">
              <a:buNone/>
            </a:pPr>
            <a:endParaRPr lang="en-GB" dirty="0"/>
          </a:p>
          <a:p>
            <a:pPr marL="0" indent="0" algn="r">
              <a:buNone/>
            </a:pPr>
            <a:r>
              <a:rPr lang="en-GB" dirty="0"/>
              <a:t>Source: NAS</a:t>
            </a:r>
          </a:p>
        </p:txBody>
      </p:sp>
    </p:spTree>
    <p:extLst>
      <p:ext uri="{BB962C8B-B14F-4D97-AF65-F5344CB8AC3E}">
        <p14:creationId xmlns:p14="http://schemas.microsoft.com/office/powerpoint/2010/main" val="1325015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ICD 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International Classification of Diseases (WHO)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“ASD refers to a range of conditions characterised by some degree of impaired social behaviour, communication and language, and a narrow range of interests and activities that are both unique to the individual and carried out repetitively.”</a:t>
            </a:r>
          </a:p>
          <a:p>
            <a:pPr marL="0" indent="0" algn="r">
              <a:buNone/>
            </a:pPr>
            <a:r>
              <a:rPr lang="en-GB" dirty="0"/>
              <a:t>WHO</a:t>
            </a:r>
          </a:p>
          <a:p>
            <a:endParaRPr lang="en-GB" dirty="0"/>
          </a:p>
          <a:p>
            <a:r>
              <a:rPr lang="en-GB" dirty="0"/>
              <a:t>ICD 11 expected in 2018</a:t>
            </a:r>
          </a:p>
        </p:txBody>
      </p:sp>
    </p:spTree>
    <p:extLst>
      <p:ext uri="{BB962C8B-B14F-4D97-AF65-F5344CB8AC3E}">
        <p14:creationId xmlns:p14="http://schemas.microsoft.com/office/powerpoint/2010/main" val="3637693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Q1:  What is autism spectrum disorder?</a:t>
            </a:r>
          </a:p>
          <a:p>
            <a:r>
              <a:rPr lang="en-GB" dirty="0"/>
              <a:t>A1:  A neurodevelopmental disorder or condition.</a:t>
            </a:r>
          </a:p>
          <a:p>
            <a:endParaRPr lang="en-GB" dirty="0"/>
          </a:p>
          <a:p>
            <a:r>
              <a:rPr lang="en-GB" dirty="0"/>
              <a:t>Q2: What is autism?</a:t>
            </a:r>
          </a:p>
          <a:p>
            <a:r>
              <a:rPr lang="en-GB" dirty="0"/>
              <a:t>A2: Autism is a social construct.  It is a medical label used to categorise and, through implicit bias, subjugate by defining as disabled, a very large group of people who happen to have neurological and sensory differences that result in them exhibiting behaviours that the majority of other people don’t consider to be normal.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70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</a:t>
            </a:r>
            <a:r>
              <a:rPr lang="en-GB" dirty="0"/>
              <a:t>has it got to do with </a:t>
            </a:r>
            <a:r>
              <a:rPr lang="en-GB" dirty="0" smtClean="0"/>
              <a:t>psychiatry?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It’s </a:t>
            </a:r>
            <a:r>
              <a:rPr lang="en-GB" dirty="0"/>
              <a:t>not a diseases or an illness</a:t>
            </a:r>
            <a:r>
              <a:rPr lang="en-GB" dirty="0" smtClean="0"/>
              <a:t>.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It’s a different cognitive state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Luke </a:t>
            </a:r>
            <a:r>
              <a:rPr lang="en-GB" dirty="0" err="1" smtClean="0"/>
              <a:t>Beardon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3164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Cognitively, How has Autism been Viewed?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Triad of Impairments</a:t>
            </a:r>
          </a:p>
          <a:p>
            <a:r>
              <a:rPr lang="en-GB" dirty="0"/>
              <a:t>Weak Central Coherence</a:t>
            </a:r>
          </a:p>
          <a:p>
            <a:r>
              <a:rPr lang="en-GB" dirty="0"/>
              <a:t>Extreme Male Brain</a:t>
            </a:r>
          </a:p>
          <a:p>
            <a:r>
              <a:rPr lang="en-GB" dirty="0"/>
              <a:t>Executive Dysfunction</a:t>
            </a:r>
          </a:p>
          <a:p>
            <a:r>
              <a:rPr lang="en-GB" dirty="0"/>
              <a:t>Lack Theory of Mind</a:t>
            </a:r>
          </a:p>
          <a:p>
            <a:r>
              <a:rPr lang="en-GB" dirty="0"/>
              <a:t>Context Blindness</a:t>
            </a:r>
          </a:p>
          <a:p>
            <a:endParaRPr lang="en-GB" dirty="0"/>
          </a:p>
          <a:p>
            <a:r>
              <a:rPr lang="en-GB" dirty="0"/>
              <a:t>How many different ways can we say Autism is a negative thing???</a:t>
            </a:r>
          </a:p>
        </p:txBody>
      </p:sp>
    </p:spTree>
    <p:extLst>
      <p:ext uri="{BB962C8B-B14F-4D97-AF65-F5344CB8AC3E}">
        <p14:creationId xmlns:p14="http://schemas.microsoft.com/office/powerpoint/2010/main" val="136103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is my truth, tell me yours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Manic Street Preachers</a:t>
            </a:r>
          </a:p>
        </p:txBody>
      </p:sp>
    </p:spTree>
    <p:extLst>
      <p:ext uri="{BB962C8B-B14F-4D97-AF65-F5344CB8AC3E}">
        <p14:creationId xmlns:p14="http://schemas.microsoft.com/office/powerpoint/2010/main" val="201327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Changing Perspective…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And the conversation…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157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positive communication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 smtClean="0"/>
              <a:t>Move toward:</a:t>
            </a:r>
          </a:p>
          <a:p>
            <a:r>
              <a:rPr lang="en-GB" dirty="0" smtClean="0"/>
              <a:t>Predominant and Autistic Neuro-types (PNT and ANT)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Move away from:</a:t>
            </a:r>
            <a:endParaRPr lang="en-GB" dirty="0"/>
          </a:p>
          <a:p>
            <a:r>
              <a:rPr lang="en-GB" dirty="0" smtClean="0"/>
              <a:t>Normal and </a:t>
            </a:r>
            <a:r>
              <a:rPr lang="en-GB" dirty="0"/>
              <a:t>abnormal?</a:t>
            </a:r>
          </a:p>
          <a:p>
            <a:r>
              <a:rPr lang="en-GB" dirty="0" smtClean="0"/>
              <a:t>Neuro-typical and neuro-atypical</a:t>
            </a:r>
            <a:r>
              <a:rPr lang="en-GB" dirty="0"/>
              <a:t>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97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Central </a:t>
            </a:r>
            <a:r>
              <a:rPr lang="en-GB" dirty="0" smtClean="0"/>
              <a:t>Coherence Profile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Attention to detail at the expense of the bigger picture.</a:t>
            </a:r>
          </a:p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ability to focus on detail</a:t>
            </a:r>
          </a:p>
          <a:p>
            <a:r>
              <a:rPr lang="en-GB" dirty="0"/>
              <a:t>The ability to filter </a:t>
            </a:r>
            <a:r>
              <a:rPr lang="en-GB" dirty="0" smtClean="0"/>
              <a:t>out </a:t>
            </a:r>
            <a:r>
              <a:rPr lang="en-GB" dirty="0"/>
              <a:t>distracting information</a:t>
            </a:r>
          </a:p>
          <a:p>
            <a:r>
              <a:rPr lang="en-GB" dirty="0"/>
              <a:t>The ability to be more accurate</a:t>
            </a:r>
          </a:p>
          <a:p>
            <a:r>
              <a:rPr lang="en-GB" dirty="0"/>
              <a:t>The ability to persevere for a prolonged period of time on a preferred task</a:t>
            </a:r>
          </a:p>
          <a:p>
            <a:r>
              <a:rPr lang="en-GB" dirty="0"/>
              <a:t>The ability to excel in particular subject areas…</a:t>
            </a:r>
          </a:p>
        </p:txBody>
      </p:sp>
    </p:spTree>
    <p:extLst>
      <p:ext uri="{BB962C8B-B14F-4D97-AF65-F5344CB8AC3E}">
        <p14:creationId xmlns:p14="http://schemas.microsoft.com/office/powerpoint/2010/main" val="329875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Executive Functioning Profile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ontrol centre of the brain can get over -loaded.</a:t>
            </a:r>
          </a:p>
          <a:p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ability to create order and sequence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6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28" y="0"/>
            <a:ext cx="10896532" cy="6858000"/>
          </a:xfrm>
        </p:spPr>
      </p:pic>
    </p:spTree>
    <p:extLst>
      <p:ext uri="{BB962C8B-B14F-4D97-AF65-F5344CB8AC3E}">
        <p14:creationId xmlns:p14="http://schemas.microsoft.com/office/powerpoint/2010/main" val="342132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“Why are you still fat?”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18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Theory of Mind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Difficulty seeing things from another perspective.</a:t>
            </a:r>
          </a:p>
          <a:p>
            <a:endParaRPr lang="en-GB" dirty="0"/>
          </a:p>
          <a:p>
            <a:r>
              <a:rPr lang="en-GB" dirty="0" smtClean="0"/>
              <a:t>How good are predominant neuro-types (PNTs) at seeing things from the perspective of an autistic mind?</a:t>
            </a:r>
          </a:p>
          <a:p>
            <a:endParaRPr lang="en-GB" dirty="0"/>
          </a:p>
          <a:p>
            <a:r>
              <a:rPr lang="en-GB" dirty="0" smtClean="0"/>
              <a:t>Double empathy problem:</a:t>
            </a:r>
          </a:p>
          <a:p>
            <a:r>
              <a:rPr lang="en-GB" dirty="0" smtClean="0"/>
              <a:t>ANTs better understand other ANTs</a:t>
            </a:r>
          </a:p>
          <a:p>
            <a:r>
              <a:rPr lang="en-GB" dirty="0" smtClean="0"/>
              <a:t>PNTs better understand other PNTs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795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Context Blindness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Difficulty understanding how meaning relates to a given situation.</a:t>
            </a:r>
          </a:p>
          <a:p>
            <a:endParaRPr lang="en-GB" dirty="0" smtClean="0"/>
          </a:p>
          <a:p>
            <a:r>
              <a:rPr lang="en-GB" dirty="0" smtClean="0"/>
              <a:t>Can become…context </a:t>
            </a:r>
            <a:r>
              <a:rPr lang="en-GB" dirty="0"/>
              <a:t>accuracy</a:t>
            </a:r>
          </a:p>
          <a:p>
            <a:r>
              <a:rPr lang="en-GB" dirty="0"/>
              <a:t>The ability to recognise that each situation is different – to see variance – to see that each specific context in isolation is </a:t>
            </a:r>
            <a:r>
              <a:rPr lang="en-GB" dirty="0" smtClean="0"/>
              <a:t>unique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http://www.bing.com/search?q=oasis+stand+by+me&amp;src=IE-TopResult&amp;FORM=IETR02&amp;conversationid=&amp;</a:t>
            </a:r>
            <a:r>
              <a:rPr lang="en-GB" dirty="0" smtClean="0">
                <a:hlinkClick r:id="rId2"/>
              </a:rPr>
              <a:t>adlt=strict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8905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Extreme Male 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Empathic v Systematic Brain</a:t>
            </a:r>
          </a:p>
          <a:p>
            <a:endParaRPr lang="en-GB" dirty="0"/>
          </a:p>
          <a:p>
            <a:r>
              <a:rPr lang="en-GB" dirty="0"/>
              <a:t>The drive to identify emotions within our experiences vs the drive to identify patterns and a logic within our </a:t>
            </a:r>
            <a:r>
              <a:rPr lang="en-GB" dirty="0" smtClean="0"/>
              <a:t>experiences</a:t>
            </a:r>
          </a:p>
          <a:p>
            <a:endParaRPr lang="en-GB" dirty="0"/>
          </a:p>
          <a:p>
            <a:r>
              <a:rPr lang="en-GB" dirty="0" smtClean="0"/>
              <a:t>Extreme male </a:t>
            </a:r>
            <a:r>
              <a:rPr lang="en-GB" dirty="0"/>
              <a:t>b</a:t>
            </a:r>
            <a:r>
              <a:rPr lang="en-GB" dirty="0" smtClean="0"/>
              <a:t>rain can become…a logically driven brain</a:t>
            </a:r>
            <a:endParaRPr lang="en-GB" dirty="0"/>
          </a:p>
          <a:p>
            <a:r>
              <a:rPr lang="en-GB" dirty="0"/>
              <a:t>The ability to see and identify patterns</a:t>
            </a:r>
          </a:p>
          <a:p>
            <a:r>
              <a:rPr lang="en-GB" dirty="0"/>
              <a:t>The ability to be logical</a:t>
            </a:r>
          </a:p>
          <a:p>
            <a:r>
              <a:rPr lang="en-GB" dirty="0"/>
              <a:t>The ability to identify and create systems</a:t>
            </a:r>
          </a:p>
          <a:p>
            <a:r>
              <a:rPr lang="en-GB" dirty="0"/>
              <a:t>The ability to see how things </a:t>
            </a:r>
            <a:r>
              <a:rPr lang="en-GB" dirty="0" smtClean="0"/>
              <a:t>connect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www.youtube.com/watch?v=nRoxCqCd77E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91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Presenting A Positive View of Autism (by identifying some myths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Luke </a:t>
            </a:r>
            <a:r>
              <a:rPr lang="en-GB" dirty="0" err="1"/>
              <a:t>Beardon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45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423D8-8FC6-4D07-9BB9-A5842ED0A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</a:t>
            </a:r>
            <a:r>
              <a:rPr lang="en-US" dirty="0"/>
              <a:t>to Have  A Conversation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2EA50-E8F0-4DB3-AAF9-1DDCF1534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u="sng" dirty="0">
                <a:hlinkClick r:id="rId2"/>
              </a:rPr>
              <a:t>https://</a:t>
            </a:r>
            <a:r>
              <a:rPr lang="en-GB" u="sng" dirty="0" smtClean="0">
                <a:hlinkClick r:id="rId2"/>
              </a:rPr>
              <a:t>www.youtube.com/watch?v=sr1uS8KZbto</a:t>
            </a:r>
          </a:p>
        </p:txBody>
      </p:sp>
    </p:spTree>
    <p:extLst>
      <p:ext uri="{BB962C8B-B14F-4D97-AF65-F5344CB8AC3E}">
        <p14:creationId xmlns:p14="http://schemas.microsoft.com/office/powerpoint/2010/main" val="97004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Myth 1: Autism is a spectrum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Not possible to grade autism</a:t>
            </a:r>
          </a:p>
          <a:p>
            <a:r>
              <a:rPr lang="en-GB" dirty="0"/>
              <a:t>Not a homogenous group</a:t>
            </a:r>
          </a:p>
          <a:p>
            <a:r>
              <a:rPr lang="en-GB" dirty="0"/>
              <a:t>How autistic is a person?</a:t>
            </a:r>
          </a:p>
          <a:p>
            <a:r>
              <a:rPr lang="en-GB" dirty="0"/>
              <a:t>Can you be more autistic than another person?</a:t>
            </a:r>
          </a:p>
          <a:p>
            <a:r>
              <a:rPr lang="en-GB" dirty="0"/>
              <a:t>Autism is complex</a:t>
            </a:r>
          </a:p>
          <a:p>
            <a:r>
              <a:rPr lang="en-GB" dirty="0"/>
              <a:t>Can’t be mildly complex – oxymoronic.</a:t>
            </a:r>
          </a:p>
          <a:p>
            <a:r>
              <a:rPr lang="en-GB" dirty="0"/>
              <a:t>Concept that one can grade autism – stupid question to ask</a:t>
            </a:r>
          </a:p>
          <a:p>
            <a:r>
              <a:rPr lang="en-GB" dirty="0"/>
              <a:t>People with ‘mild’ autism / </a:t>
            </a:r>
            <a:r>
              <a:rPr lang="en-GB" dirty="0" err="1"/>
              <a:t>asperger’s</a:t>
            </a:r>
            <a:r>
              <a:rPr lang="en-GB" dirty="0"/>
              <a:t> syndrome so commonly told they were mildly </a:t>
            </a:r>
            <a:r>
              <a:rPr lang="en-GB" dirty="0" smtClean="0"/>
              <a:t>autistic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53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Myth 2:  Everyone is a bit autistic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Autistic traits / tendencies etc. are useless concepts and only demonstrates inadequacies in current thinking as well as demeaning the entire population.</a:t>
            </a:r>
          </a:p>
          <a:p>
            <a:r>
              <a:rPr lang="en-GB" dirty="0"/>
              <a:t>Two terms of school forcing coping strategies to go to assembly…child gets there with their ear defenders on, sitting on their hands and rocking…</a:t>
            </a:r>
          </a:p>
          <a:p>
            <a:r>
              <a:rPr lang="en-GB" dirty="0"/>
              <a:t>Child thinks – I’ve done it now, leave me alone…</a:t>
            </a:r>
          </a:p>
          <a:p>
            <a:r>
              <a:rPr lang="en-GB" dirty="0"/>
              <a:t>Staff – great, they have shown that they are capable of doing it now.  That’s that problem solved!</a:t>
            </a:r>
          </a:p>
          <a:p>
            <a:r>
              <a:rPr lang="en-GB" dirty="0"/>
              <a:t>“You are in the wrong, you are impaired, you are disordered, you have to change</a:t>
            </a:r>
            <a:r>
              <a:rPr lang="en-GB" dirty="0" smtClean="0"/>
              <a:t>…”</a:t>
            </a:r>
            <a:endParaRPr lang="en-GB" dirty="0"/>
          </a:p>
          <a:p>
            <a:r>
              <a:rPr lang="en-GB" dirty="0"/>
              <a:t>Not the natural state of that individual’s cognitive process</a:t>
            </a:r>
            <a:r>
              <a:rPr lang="en-GB" dirty="0" smtClean="0"/>
              <a:t>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5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Myth 3: Autism is a triad of impairments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Lead to believe that people with autism are impaired in certain areas</a:t>
            </a:r>
          </a:p>
          <a:p>
            <a:r>
              <a:rPr lang="en-GB" dirty="0"/>
              <a:t>Is this a case of majority rules – judgement?</a:t>
            </a:r>
          </a:p>
          <a:p>
            <a:r>
              <a:rPr lang="en-GB" dirty="0"/>
              <a:t>Is the skill set of predominant </a:t>
            </a:r>
            <a:r>
              <a:rPr lang="en-GB" dirty="0" err="1"/>
              <a:t>neurotypes</a:t>
            </a:r>
            <a:r>
              <a:rPr lang="en-GB" dirty="0"/>
              <a:t> (PNT) really so wonderful?</a:t>
            </a:r>
          </a:p>
          <a:p>
            <a:r>
              <a:rPr lang="en-GB" dirty="0"/>
              <a:t>Could an autistic manner of behaving be far more sensible and rewarding? Yes – in some instances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52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Myth 4: People with autism are unsociable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PNT people make very little logical sense</a:t>
            </a:r>
          </a:p>
          <a:p>
            <a:r>
              <a:rPr lang="en-GB" dirty="0" smtClean="0"/>
              <a:t>“Unwritten rules” </a:t>
            </a:r>
            <a:r>
              <a:rPr lang="en-GB" dirty="0"/>
              <a:t>are unwritten</a:t>
            </a:r>
          </a:p>
          <a:p>
            <a:r>
              <a:rPr lang="en-GB" dirty="0"/>
              <a:t>Autistic people lack PNT type social skills</a:t>
            </a:r>
          </a:p>
          <a:p>
            <a:r>
              <a:rPr lang="en-GB" dirty="0"/>
              <a:t>Social niceties could be seen as banal, utterly incomprehensible, and a waste of energy, really what is the point, and get to the point!!!</a:t>
            </a:r>
          </a:p>
          <a:p>
            <a:r>
              <a:rPr lang="en-GB" dirty="0"/>
              <a:t>How many PNT people have great Autistic social skills</a:t>
            </a:r>
          </a:p>
          <a:p>
            <a:r>
              <a:rPr lang="en-GB" dirty="0"/>
              <a:t>Concept of </a:t>
            </a:r>
            <a:r>
              <a:rPr lang="en-GB" dirty="0" smtClean="0"/>
              <a:t>‘lesser’ </a:t>
            </a:r>
            <a:r>
              <a:rPr lang="en-GB" dirty="0"/>
              <a:t>needs </a:t>
            </a:r>
            <a:r>
              <a:rPr lang="en-GB" dirty="0" smtClean="0"/>
              <a:t>addressed</a:t>
            </a:r>
            <a:endParaRPr lang="en-GB" dirty="0"/>
          </a:p>
          <a:p>
            <a:r>
              <a:rPr lang="en-GB" dirty="0"/>
              <a:t>Different, not less…</a:t>
            </a:r>
          </a:p>
          <a:p>
            <a:r>
              <a:rPr lang="en-GB" dirty="0"/>
              <a:t>Many people with autism can socialise with one another very </a:t>
            </a:r>
            <a:r>
              <a:rPr lang="en-GB" dirty="0" smtClean="0"/>
              <a:t>well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84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Myth 5: People with autism are impaired in verbal comprehension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Literal interpretation is accuracy</a:t>
            </a:r>
          </a:p>
          <a:p>
            <a:r>
              <a:rPr lang="en-GB" dirty="0"/>
              <a:t>Being pedantic is being linguistically honest</a:t>
            </a:r>
          </a:p>
          <a:p>
            <a:r>
              <a:rPr lang="en-GB" dirty="0"/>
              <a:t>If we actually say what we mean and mean what we say life could be improved considerably</a:t>
            </a:r>
          </a:p>
          <a:p>
            <a:r>
              <a:rPr lang="en-GB" dirty="0"/>
              <a:t>Who is the one that is impaired?</a:t>
            </a:r>
          </a:p>
          <a:p>
            <a:r>
              <a:rPr lang="en-GB" dirty="0"/>
              <a:t>If you say something linguistically inaccurate, why is that the other person’s fault of not understanding it.</a:t>
            </a:r>
          </a:p>
          <a:p>
            <a:r>
              <a:rPr lang="en-GB" dirty="0"/>
              <a:t>“You said that was a tautology and it’s a pleonasm.”</a:t>
            </a:r>
          </a:p>
          <a:p>
            <a:r>
              <a:rPr lang="en-GB" dirty="0"/>
              <a:t>I get told off for being pedantic!!!</a:t>
            </a:r>
          </a:p>
        </p:txBody>
      </p:sp>
    </p:spTree>
    <p:extLst>
      <p:ext uri="{BB962C8B-B14F-4D97-AF65-F5344CB8AC3E}">
        <p14:creationId xmlns:p14="http://schemas.microsoft.com/office/powerpoint/2010/main" val="73389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Myth 6: Non-verbal communication is useful and effective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Actually it leads to misinformation and confusion and lack of clarity for all of us</a:t>
            </a:r>
          </a:p>
          <a:p>
            <a:r>
              <a:rPr lang="en-GB" dirty="0"/>
              <a:t>Would you prefer everything to be clear expressively and receptively, or prefer doubt, uncertainty and stress?</a:t>
            </a:r>
          </a:p>
        </p:txBody>
      </p:sp>
    </p:spTree>
    <p:extLst>
      <p:ext uri="{BB962C8B-B14F-4D97-AF65-F5344CB8AC3E}">
        <p14:creationId xmlns:p14="http://schemas.microsoft.com/office/powerpoint/2010/main" val="296969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Myth 7: People with Autism lack a Theory of Mind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Non autistic people lack a theory of mind</a:t>
            </a:r>
          </a:p>
          <a:p>
            <a:r>
              <a:rPr lang="en-GB" dirty="0"/>
              <a:t>Cross neurological theory of mind</a:t>
            </a:r>
          </a:p>
          <a:p>
            <a:r>
              <a:rPr lang="en-GB" dirty="0"/>
              <a:t>A double-empathy problem (Mills…)</a:t>
            </a:r>
          </a:p>
          <a:p>
            <a:r>
              <a:rPr lang="en-GB" dirty="0"/>
              <a:t>Autistic people find it difficult to </a:t>
            </a:r>
            <a:r>
              <a:rPr lang="en-GB" dirty="0" smtClean="0"/>
              <a:t>understand non-autistic </a:t>
            </a:r>
            <a:endParaRPr lang="en-GB" dirty="0"/>
          </a:p>
          <a:p>
            <a:r>
              <a:rPr lang="en-GB" dirty="0"/>
              <a:t>Try the experiment the other way around…</a:t>
            </a:r>
          </a:p>
          <a:p>
            <a:r>
              <a:rPr lang="en-GB" dirty="0"/>
              <a:t>People with autism have to develop an intellectual theory of mind – takes a lot of energy</a:t>
            </a:r>
          </a:p>
          <a:p>
            <a:r>
              <a:rPr lang="en-GB" dirty="0"/>
              <a:t>Point the finger elsewhere!</a:t>
            </a:r>
          </a:p>
          <a:p>
            <a:r>
              <a:rPr lang="en-GB" dirty="0"/>
              <a:t>Teaching an autistic theory of mind – everyone would know already…</a:t>
            </a:r>
          </a:p>
          <a:p>
            <a:r>
              <a:rPr lang="en-GB" dirty="0"/>
              <a:t>Non autistic population get away with lying frequently and that is seen as a good thing…</a:t>
            </a:r>
          </a:p>
        </p:txBody>
      </p:sp>
    </p:spTree>
    <p:extLst>
      <p:ext uri="{BB962C8B-B14F-4D97-AF65-F5344CB8AC3E}">
        <p14:creationId xmlns:p14="http://schemas.microsoft.com/office/powerpoint/2010/main" val="287280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Myth 8: Dis-executive Functioning leads to organisation – is there any dysfunction at all??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Allows for detailed planning</a:t>
            </a:r>
          </a:p>
          <a:p>
            <a:r>
              <a:rPr lang="en-GB" dirty="0"/>
              <a:t>Order over chaos</a:t>
            </a:r>
          </a:p>
          <a:p>
            <a:r>
              <a:rPr lang="en-GB" dirty="0"/>
              <a:t>Knowing what happens when, for how long and in what order is logical and sensible</a:t>
            </a:r>
          </a:p>
          <a:p>
            <a:r>
              <a:rPr lang="en-GB" dirty="0"/>
              <a:t>Reduction in wasted time</a:t>
            </a:r>
          </a:p>
          <a:p>
            <a:r>
              <a:rPr lang="en-GB" dirty="0"/>
              <a:t>Unpredictability is scary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278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Myth 9:  Weak central coherence is bad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Central Coherence Profile… (</a:t>
            </a:r>
            <a:r>
              <a:rPr lang="en-GB" dirty="0" err="1"/>
              <a:t>Happe</a:t>
            </a:r>
            <a:r>
              <a:rPr lang="en-GB" dirty="0"/>
              <a:t>, Frith et al revisited)</a:t>
            </a:r>
          </a:p>
          <a:p>
            <a:r>
              <a:rPr lang="en-GB" dirty="0"/>
              <a:t>Cognitive preference…</a:t>
            </a:r>
          </a:p>
          <a:p>
            <a:r>
              <a:rPr lang="en-GB" dirty="0"/>
              <a:t>Meticulous attention to areas of interest</a:t>
            </a:r>
          </a:p>
          <a:p>
            <a:r>
              <a:rPr lang="en-GB" dirty="0" smtClean="0"/>
              <a:t>Detail </a:t>
            </a:r>
            <a:r>
              <a:rPr lang="en-GB" dirty="0"/>
              <a:t>is important</a:t>
            </a:r>
          </a:p>
          <a:p>
            <a:r>
              <a:rPr lang="en-GB" dirty="0"/>
              <a:t>Ability to remain focussed</a:t>
            </a:r>
          </a:p>
          <a:p>
            <a:r>
              <a:rPr lang="en-GB" dirty="0"/>
              <a:t>Provision of a wonderful balance with the gestalt led PNT</a:t>
            </a:r>
          </a:p>
        </p:txBody>
      </p:sp>
    </p:spTree>
    <p:extLst>
      <p:ext uri="{BB962C8B-B14F-4D97-AF65-F5344CB8AC3E}">
        <p14:creationId xmlns:p14="http://schemas.microsoft.com/office/powerpoint/2010/main" val="22093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Myth 10: Sensory processing is dysfunctional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Occupational </a:t>
            </a:r>
            <a:r>
              <a:rPr lang="en-GB" dirty="0" smtClean="0"/>
              <a:t>Therapists may diagnose </a:t>
            </a:r>
            <a:r>
              <a:rPr lang="en-GB" dirty="0"/>
              <a:t>s</a:t>
            </a:r>
            <a:r>
              <a:rPr lang="en-GB" dirty="0" smtClean="0"/>
              <a:t>ensory dysfunction</a:t>
            </a:r>
            <a:endParaRPr lang="en-GB" dirty="0"/>
          </a:p>
          <a:p>
            <a:r>
              <a:rPr lang="en-GB" dirty="0"/>
              <a:t>Can be problematic – however…</a:t>
            </a:r>
          </a:p>
          <a:p>
            <a:r>
              <a:rPr lang="en-GB" dirty="0"/>
              <a:t>Almost unbelievable senses</a:t>
            </a:r>
          </a:p>
          <a:p>
            <a:r>
              <a:rPr lang="en-GB" dirty="0"/>
              <a:t>Sheer joy in processing</a:t>
            </a:r>
          </a:p>
          <a:p>
            <a:r>
              <a:rPr lang="en-GB" dirty="0"/>
              <a:t>Perceptual beauty not a bad thing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10 Ways to Have a Better Conversation…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www.youtube.com/watch?v=R1vskiVDwl4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39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Myth 11: People with autism have obsessions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No they don’t- they have intense passions</a:t>
            </a:r>
          </a:p>
          <a:p>
            <a:r>
              <a:rPr lang="en-GB" dirty="0"/>
              <a:t>Vocations</a:t>
            </a:r>
          </a:p>
          <a:p>
            <a:r>
              <a:rPr lang="en-GB" dirty="0"/>
              <a:t>Having an ‘obsession’ can become a wonderful thing</a:t>
            </a:r>
          </a:p>
          <a:p>
            <a:r>
              <a:rPr lang="en-GB" dirty="0" smtClean="0"/>
              <a:t>Interests </a:t>
            </a:r>
            <a:r>
              <a:rPr lang="en-GB" dirty="0"/>
              <a:t>are motivational and can become extremely useful</a:t>
            </a:r>
          </a:p>
          <a:p>
            <a:r>
              <a:rPr lang="en-GB" dirty="0" smtClean="0"/>
              <a:t>“Give </a:t>
            </a:r>
            <a:r>
              <a:rPr lang="en-GB" dirty="0"/>
              <a:t>me something better to think about then – or at least of equal worth</a:t>
            </a:r>
            <a:r>
              <a:rPr lang="en-GB" dirty="0" smtClean="0"/>
              <a:t>…”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365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Myth 12:</a:t>
            </a:r>
            <a:br>
              <a:rPr lang="en-GB" dirty="0"/>
            </a:br>
            <a:r>
              <a:rPr lang="en-GB" dirty="0"/>
              <a:t>People with autism are inappropriate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Judgement decision based on PNT concepts</a:t>
            </a:r>
          </a:p>
          <a:p>
            <a:r>
              <a:rPr lang="en-GB" dirty="0"/>
              <a:t>Qualify inappropriate</a:t>
            </a:r>
          </a:p>
          <a:p>
            <a:r>
              <a:rPr lang="en-GB" dirty="0"/>
              <a:t>Autistic behaviour (invariably?) makes logical sense, based on individual logical parameters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67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not to admire?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Sense of fairness</a:t>
            </a:r>
          </a:p>
          <a:p>
            <a:r>
              <a:rPr lang="en-GB" dirty="0"/>
              <a:t>Loyalty</a:t>
            </a:r>
          </a:p>
          <a:p>
            <a:r>
              <a:rPr lang="en-GB" dirty="0"/>
              <a:t>Ability to retain childlike fun</a:t>
            </a:r>
          </a:p>
          <a:p>
            <a:r>
              <a:rPr lang="en-GB" dirty="0"/>
              <a:t>Sense of humour</a:t>
            </a:r>
          </a:p>
          <a:p>
            <a:r>
              <a:rPr lang="en-GB" dirty="0"/>
              <a:t>Burning desire for justice and rightness</a:t>
            </a:r>
          </a:p>
          <a:p>
            <a:r>
              <a:rPr lang="en-GB" dirty="0"/>
              <a:t>Intensity of feelings</a:t>
            </a:r>
          </a:p>
        </p:txBody>
      </p:sp>
    </p:spTree>
    <p:extLst>
      <p:ext uri="{BB962C8B-B14F-4D97-AF65-F5344CB8AC3E}">
        <p14:creationId xmlns:p14="http://schemas.microsoft.com/office/powerpoint/2010/main" val="244952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r>
              <a:rPr lang="en-GB" i="1" dirty="0" smtClean="0"/>
              <a:t>You </a:t>
            </a:r>
            <a:r>
              <a:rPr lang="en-GB" i="1" dirty="0"/>
              <a:t>don’t need to show you are paying attention, if you are paying </a:t>
            </a:r>
            <a:r>
              <a:rPr lang="en-GB" i="1" dirty="0" smtClean="0"/>
              <a:t>attention</a:t>
            </a:r>
          </a:p>
          <a:p>
            <a:endParaRPr lang="en-GB" i="1" dirty="0" smtClean="0"/>
          </a:p>
          <a:p>
            <a:endParaRPr lang="en-GB" i="1" dirty="0"/>
          </a:p>
          <a:p>
            <a:pPr marL="0" indent="0" algn="r">
              <a:buNone/>
            </a:pPr>
            <a:r>
              <a:rPr lang="en-GB" i="1" dirty="0"/>
              <a:t>Be interested in other </a:t>
            </a:r>
            <a:r>
              <a:rPr lang="en-GB" i="1" dirty="0" smtClean="0"/>
              <a:t>people</a:t>
            </a:r>
            <a:endParaRPr lang="en-GB" i="1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54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Celeste </a:t>
            </a:r>
            <a:r>
              <a:rPr lang="en-GB" dirty="0" err="1" smtClean="0"/>
              <a:t>Headlee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9720"/>
            <a:ext cx="10820400" cy="419896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Don’t </a:t>
            </a:r>
            <a:r>
              <a:rPr lang="en-GB" dirty="0"/>
              <a:t>multi-task – be present – be in that moment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Assume </a:t>
            </a:r>
            <a:r>
              <a:rPr lang="en-GB" dirty="0"/>
              <a:t>that you have something to learn - Set aside your own opinions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Ask </a:t>
            </a:r>
            <a:r>
              <a:rPr lang="en-GB" dirty="0"/>
              <a:t>open ended questions – complicated questions = simple answer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Let </a:t>
            </a:r>
            <a:r>
              <a:rPr lang="en-GB" dirty="0"/>
              <a:t>your thoughts go – if you hold onto your thoughts – you are not fully listening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Say </a:t>
            </a:r>
            <a:r>
              <a:rPr lang="en-GB" dirty="0"/>
              <a:t>you don’t know if you don’t know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Don’t </a:t>
            </a:r>
            <a:r>
              <a:rPr lang="en-GB" dirty="0"/>
              <a:t>compare your experiences – all experiences are individual – it is not about you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Don’t </a:t>
            </a:r>
            <a:r>
              <a:rPr lang="en-GB" dirty="0"/>
              <a:t>repeat or </a:t>
            </a:r>
            <a:r>
              <a:rPr lang="en-GB" dirty="0" smtClean="0"/>
              <a:t>rephrase the </a:t>
            </a:r>
            <a:r>
              <a:rPr lang="en-GB" dirty="0"/>
              <a:t>same message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Leave </a:t>
            </a:r>
            <a:r>
              <a:rPr lang="en-GB" dirty="0"/>
              <a:t>out the details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LISTEN</a:t>
            </a:r>
            <a:r>
              <a:rPr lang="en-GB" dirty="0"/>
              <a:t>– we’d rather talk as we are in control – when listening we can be distracted = don’t listen to learn but to reply to the speaker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Be </a:t>
            </a:r>
            <a:r>
              <a:rPr lang="en-GB" dirty="0"/>
              <a:t>brief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94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‘He’s coping really well…’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positive is your communication, really?</a:t>
            </a:r>
          </a:p>
        </p:txBody>
      </p:sp>
    </p:spTree>
    <p:extLst>
      <p:ext uri="{BB962C8B-B14F-4D97-AF65-F5344CB8AC3E}">
        <p14:creationId xmlns:p14="http://schemas.microsoft.com/office/powerpoint/2010/main" val="120994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positive is your communication?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What is normal?</a:t>
            </a:r>
          </a:p>
          <a:p>
            <a:r>
              <a:rPr lang="en-GB" dirty="0"/>
              <a:t>What is abnormal?</a:t>
            </a:r>
          </a:p>
          <a:p>
            <a:r>
              <a:rPr lang="en-GB" dirty="0"/>
              <a:t>What is neurotypical?</a:t>
            </a:r>
          </a:p>
          <a:p>
            <a:r>
              <a:rPr lang="en-GB" dirty="0"/>
              <a:t>What is neuro-atypical?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06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 / She has…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Problems </a:t>
            </a:r>
            <a:r>
              <a:rPr lang="en-GB" dirty="0" smtClean="0"/>
              <a:t>with…</a:t>
            </a:r>
            <a:endParaRPr lang="en-GB" dirty="0"/>
          </a:p>
          <a:p>
            <a:r>
              <a:rPr lang="en-GB" dirty="0"/>
              <a:t>Weakness </a:t>
            </a:r>
            <a:r>
              <a:rPr lang="en-GB" dirty="0" smtClean="0"/>
              <a:t>in…</a:t>
            </a:r>
            <a:endParaRPr lang="en-GB" dirty="0"/>
          </a:p>
          <a:p>
            <a:r>
              <a:rPr lang="en-GB" dirty="0"/>
              <a:t>Difficulty </a:t>
            </a:r>
            <a:r>
              <a:rPr lang="en-GB" dirty="0" smtClean="0"/>
              <a:t>with…</a:t>
            </a:r>
            <a:endParaRPr lang="en-GB" dirty="0"/>
          </a:p>
          <a:p>
            <a:r>
              <a:rPr lang="en-GB" dirty="0"/>
              <a:t>Presenting concerns in / </a:t>
            </a:r>
            <a:r>
              <a:rPr lang="en-GB" dirty="0" smtClean="0"/>
              <a:t>with…</a:t>
            </a:r>
            <a:endParaRPr lang="en-GB" dirty="0"/>
          </a:p>
          <a:p>
            <a:r>
              <a:rPr lang="en-GB" dirty="0"/>
              <a:t>Trouble </a:t>
            </a:r>
            <a:r>
              <a:rPr lang="en-GB" dirty="0" smtClean="0"/>
              <a:t>with…</a:t>
            </a:r>
            <a:endParaRPr lang="en-GB" dirty="0"/>
          </a:p>
          <a:p>
            <a:r>
              <a:rPr lang="en-GB" dirty="0" smtClean="0"/>
              <a:t>Restricted…</a:t>
            </a:r>
          </a:p>
          <a:p>
            <a:r>
              <a:rPr lang="en-GB" dirty="0" smtClean="0"/>
              <a:t>Impairments in…</a:t>
            </a:r>
          </a:p>
          <a:p>
            <a:r>
              <a:rPr lang="en-GB" dirty="0" smtClean="0"/>
              <a:t>Narrow range…</a:t>
            </a:r>
          </a:p>
          <a:p>
            <a:r>
              <a:rPr lang="en-GB" dirty="0" smtClean="0"/>
              <a:t>Struggled </a:t>
            </a:r>
            <a:r>
              <a:rPr lang="en-GB" dirty="0"/>
              <a:t>to</a:t>
            </a:r>
            <a:r>
              <a:rPr lang="en-GB" dirty="0" smtClean="0"/>
              <a:t>…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u="sng" dirty="0"/>
              <a:t> A Neurodevelopmental DISORDER!!!!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34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1719</TotalTime>
  <Words>1698</Words>
  <Application>Microsoft Office PowerPoint</Application>
  <PresentationFormat>Widescreen</PresentationFormat>
  <Paragraphs>258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Century Gothic</vt:lpstr>
      <vt:lpstr>Vapor Trail</vt:lpstr>
      <vt:lpstr>Some Things Autistic</vt:lpstr>
      <vt:lpstr>This is my truth, tell me yours</vt:lpstr>
      <vt:lpstr>Ways to Have  A Conversation</vt:lpstr>
      <vt:lpstr>10 Ways to Have a Better Conversation…</vt:lpstr>
      <vt:lpstr>PowerPoint Presentation</vt:lpstr>
      <vt:lpstr>Celeste Headlee</vt:lpstr>
      <vt:lpstr>‘He’s coping really well…’</vt:lpstr>
      <vt:lpstr>How positive is your communication?</vt:lpstr>
      <vt:lpstr>He / She has…</vt:lpstr>
      <vt:lpstr>Well done everyone</vt:lpstr>
      <vt:lpstr>PowerPoint Presentation</vt:lpstr>
      <vt:lpstr>Retreat to…</vt:lpstr>
      <vt:lpstr>This can lead to…</vt:lpstr>
      <vt:lpstr>PowerPoint Presentation</vt:lpstr>
      <vt:lpstr>DSM V</vt:lpstr>
      <vt:lpstr>ICD 10</vt:lpstr>
      <vt:lpstr>PowerPoint Presentation</vt:lpstr>
      <vt:lpstr>What has it got to do with psychiatry?  It’s not a diseases or an illness.  It’s a different cognitive state </vt:lpstr>
      <vt:lpstr>Cognitively, How has Autism been Viewed?</vt:lpstr>
      <vt:lpstr>Changing Perspective…</vt:lpstr>
      <vt:lpstr>positive communication</vt:lpstr>
      <vt:lpstr>Central Coherence Profile</vt:lpstr>
      <vt:lpstr>Executive Functioning Profile</vt:lpstr>
      <vt:lpstr>PowerPoint Presentation</vt:lpstr>
      <vt:lpstr>“Why are you still fat?”</vt:lpstr>
      <vt:lpstr>Theory of Mind</vt:lpstr>
      <vt:lpstr>Context Blindness</vt:lpstr>
      <vt:lpstr>Extreme Male Brain</vt:lpstr>
      <vt:lpstr>Presenting A Positive View of Autism (by identifying some myths)</vt:lpstr>
      <vt:lpstr>Myth 1: Autism is a spectrum</vt:lpstr>
      <vt:lpstr>Myth 2:  Everyone is a bit autistic </vt:lpstr>
      <vt:lpstr>Myth 3: Autism is a triad of impairments </vt:lpstr>
      <vt:lpstr>Myth 4: People with autism are unsociable </vt:lpstr>
      <vt:lpstr>Myth 5: People with autism are impaired in verbal comprehension</vt:lpstr>
      <vt:lpstr>Myth 6: Non-verbal communication is useful and effective</vt:lpstr>
      <vt:lpstr>Myth 7: People with Autism lack a Theory of Mind</vt:lpstr>
      <vt:lpstr>Myth 8: Dis-executive Functioning leads to organisation – is there any dysfunction at all??</vt:lpstr>
      <vt:lpstr>Myth 9:  Weak central coherence is bad</vt:lpstr>
      <vt:lpstr>Myth 10: Sensory processing is dysfunctional</vt:lpstr>
      <vt:lpstr>Myth 11: People with autism have obsessions</vt:lpstr>
      <vt:lpstr>Myth 12: People with autism are inappropriate </vt:lpstr>
      <vt:lpstr>What is not to admire?</vt:lpstr>
    </vt:vector>
  </TitlesOfParts>
  <Company>East Renfrewshire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Autism Advisors Forum</dc:title>
  <dc:creator>Atherton, Chris</dc:creator>
  <cp:lastModifiedBy>Annie McGauley</cp:lastModifiedBy>
  <cp:revision>103</cp:revision>
  <dcterms:created xsi:type="dcterms:W3CDTF">2018-03-23T10:51:35Z</dcterms:created>
  <dcterms:modified xsi:type="dcterms:W3CDTF">2020-02-14T12:07:34Z</dcterms:modified>
</cp:coreProperties>
</file>