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5" r:id="rId1"/>
  </p:sldMasterIdLst>
  <p:sldIdLst>
    <p:sldId id="256" r:id="rId2"/>
    <p:sldId id="257" r:id="rId3"/>
    <p:sldId id="263" r:id="rId4"/>
    <p:sldId id="275" r:id="rId5"/>
    <p:sldId id="285" r:id="rId6"/>
    <p:sldId id="274" r:id="rId7"/>
    <p:sldId id="273" r:id="rId8"/>
    <p:sldId id="266" r:id="rId9"/>
    <p:sldId id="282" r:id="rId10"/>
    <p:sldId id="280" r:id="rId11"/>
    <p:sldId id="283" r:id="rId12"/>
    <p:sldId id="284" r:id="rId13"/>
    <p:sldId id="278" r:id="rId14"/>
    <p:sldId id="265" r:id="rId15"/>
    <p:sldId id="267" r:id="rId16"/>
    <p:sldId id="276" r:id="rId17"/>
    <p:sldId id="270" r:id="rId18"/>
    <p:sldId id="286" r:id="rId19"/>
    <p:sldId id="268" r:id="rId20"/>
    <p:sldId id="26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raig McFadyen" initials="CM" lastIdx="1" clrIdx="0">
    <p:extLst>
      <p:ext uri="{19B8F6BF-5375-455C-9EA6-DF929625EA0E}">
        <p15:presenceInfo xmlns:p15="http://schemas.microsoft.com/office/powerpoint/2012/main" userId="S-1-5-21-4119473544-2220700967-212668225-1063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991" autoAdjust="0"/>
    <p:restoredTop sz="94660"/>
  </p:normalViewPr>
  <p:slideViewPr>
    <p:cSldViewPr snapToGrid="0">
      <p:cViewPr varScale="1">
        <p:scale>
          <a:sx n="72" d="100"/>
          <a:sy n="72" d="100"/>
        </p:scale>
        <p:origin x="2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9701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2167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B61BEF0D-F0BB-DE4B-95CE-6DB70DBA9567}" type="datetimeFigureOut">
              <a:rPr lang="en-US" smtClean="0"/>
              <a:pPr/>
              <a:t>8/4/2020</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09458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3602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B61BEF0D-F0BB-DE4B-95CE-6DB70DBA9567}" type="datetimeFigureOut">
              <a:rPr lang="en-US" smtClean="0"/>
              <a:pPr/>
              <a:t>8/4/2020</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675442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2808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62554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27945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4092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5374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6396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B61BEF0D-F0BB-DE4B-95CE-6DB70DBA9567}" type="datetimeFigureOut">
              <a:rPr lang="en-US" smtClean="0"/>
              <a:pPr/>
              <a:t>8/4/2020</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3322939"/>
      </p:ext>
    </p:extLst>
  </p:cSld>
  <p:clrMap bg1="dk1" tx1="lt1" bg2="dk2" tx2="lt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kilbarchanenquiries@renfrewshire.gov.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renfrewshire.gov.uk/Freeschoolmealsandclothinggrants#:~:text=If%20your%20child%2C%20or%20the,The%20payment%20is%20not%20backdate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67564D6-576C-45C9-B7EA-F7701B149F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0994" cy="6858000"/>
          </a:xfrm>
          <a:prstGeom prst="rect">
            <a:avLst/>
          </a:prstGeom>
          <a:solidFill>
            <a:schemeClr val="bg1"/>
          </a:solidFill>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260F63F6-6C10-4790-898D-EAA3A2E98E2E}"/>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634276" y="1406322"/>
            <a:ext cx="3374654" cy="4003909"/>
          </a:xfrm>
          <a:prstGeom prst="rect">
            <a:avLst/>
          </a:prstGeom>
          <a:noFill/>
        </p:spPr>
      </p:pic>
      <p:sp>
        <p:nvSpPr>
          <p:cNvPr id="19" name="Rectangle 18">
            <a:extLst>
              <a:ext uri="{FF2B5EF4-FFF2-40B4-BE49-F238E27FC236}">
                <a16:creationId xmlns:a16="http://schemas.microsoft.com/office/drawing/2014/main" id="{F9060CEE-D73E-44ED-A407-C828C9E4D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0994" y="0"/>
            <a:ext cx="756100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F0B544C-FD6C-42D8-B6B7-DDF7E60D0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0994" y="2059012"/>
            <a:ext cx="7561006"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itle 10">
            <a:extLst>
              <a:ext uri="{FF2B5EF4-FFF2-40B4-BE49-F238E27FC236}">
                <a16:creationId xmlns:a16="http://schemas.microsoft.com/office/drawing/2014/main" id="{02555F0E-AC3E-4D75-8760-71A5077986A8}"/>
              </a:ext>
            </a:extLst>
          </p:cNvPr>
          <p:cNvSpPr>
            <a:spLocks noGrp="1"/>
          </p:cNvSpPr>
          <p:nvPr>
            <p:ph type="ctrTitle"/>
          </p:nvPr>
        </p:nvSpPr>
        <p:spPr>
          <a:xfrm>
            <a:off x="4963246" y="2194560"/>
            <a:ext cx="6905666" cy="1739347"/>
          </a:xfrm>
        </p:spPr>
        <p:txBody>
          <a:bodyPr>
            <a:normAutofit/>
          </a:bodyPr>
          <a:lstStyle/>
          <a:p>
            <a:r>
              <a:rPr lang="en-GB" sz="3800" b="1">
                <a:solidFill>
                  <a:schemeClr val="tx2"/>
                </a:solidFill>
                <a:latin typeface="Comic Sans MS" panose="030F0702030302020204" pitchFamily="66" charset="0"/>
              </a:rPr>
              <a:t>Returning to school</a:t>
            </a:r>
            <a:br>
              <a:rPr lang="en-GB" sz="3800" b="1">
                <a:solidFill>
                  <a:schemeClr val="tx2"/>
                </a:solidFill>
                <a:latin typeface="Comic Sans MS" panose="030F0702030302020204" pitchFamily="66" charset="0"/>
              </a:rPr>
            </a:br>
            <a:r>
              <a:rPr lang="en-GB" sz="3800" b="1">
                <a:solidFill>
                  <a:schemeClr val="tx2"/>
                </a:solidFill>
                <a:latin typeface="Comic Sans MS" panose="030F0702030302020204" pitchFamily="66" charset="0"/>
              </a:rPr>
              <a:t>A guide for parents </a:t>
            </a:r>
            <a:br>
              <a:rPr lang="en-GB" sz="3800" b="1">
                <a:solidFill>
                  <a:schemeClr val="tx2"/>
                </a:solidFill>
                <a:latin typeface="Comic Sans MS" panose="030F0702030302020204" pitchFamily="66" charset="0"/>
              </a:rPr>
            </a:br>
            <a:endParaRPr lang="en-GB" sz="3800" b="1">
              <a:solidFill>
                <a:schemeClr val="tx2"/>
              </a:solidFill>
              <a:latin typeface="Comic Sans MS" panose="030F0702030302020204" pitchFamily="66" charset="0"/>
            </a:endParaRPr>
          </a:p>
        </p:txBody>
      </p:sp>
    </p:spTree>
    <p:extLst>
      <p:ext uri="{BB962C8B-B14F-4D97-AF65-F5344CB8AC3E}">
        <p14:creationId xmlns:p14="http://schemas.microsoft.com/office/powerpoint/2010/main" val="1181450283"/>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1548" y="2623931"/>
            <a:ext cx="11304104" cy="3139321"/>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bg1"/>
                </a:solidFill>
                <a:latin typeface="Comic Sans MS" panose="030F0702030302020204" pitchFamily="66" charset="0"/>
              </a:rPr>
              <a:t>All Primary 7s will be welcomed back on Wednesday 12 August and will be fulltime from this point onwards.</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On their first day back they will be welcomed in the playground by their former Primary 6 teacher and their new Primary 7 teacher.</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They will be asked to line up at the Fire Exit doors leading directly in to the Primary 7 base.</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We will ensure every child washes their hands upon arrival, a process that may take some time! We will therefore stagger the entry between 0850 – 0910.  </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18430122-F32E-4C7D-85C3-686161EBBDEB}"/>
              </a:ext>
            </a:extLst>
          </p:cNvPr>
          <p:cNvSpPr txBox="1"/>
          <p:nvPr/>
        </p:nvSpPr>
        <p:spPr>
          <a:xfrm>
            <a:off x="668055" y="498857"/>
            <a:ext cx="8016448" cy="584775"/>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The First Week – Primary 7s</a:t>
            </a:r>
          </a:p>
        </p:txBody>
      </p:sp>
      <p:pic>
        <p:nvPicPr>
          <p:cNvPr id="6" name="Picture 5">
            <a:extLst>
              <a:ext uri="{FF2B5EF4-FFF2-40B4-BE49-F238E27FC236}">
                <a16:creationId xmlns:a16="http://schemas.microsoft.com/office/drawing/2014/main" id="{39B439DE-B5E8-445A-91AB-D141ADB7AD6B}"/>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1269975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1547" y="2239619"/>
            <a:ext cx="11330609" cy="5078313"/>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bg1"/>
                </a:solidFill>
                <a:latin typeface="Comic Sans MS" panose="030F0702030302020204" pitchFamily="66" charset="0"/>
              </a:rPr>
              <a:t>Pupils in these stages will be welcomed back on Thursday 13 August at 0900 and will be fulltime from this point onwards.</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We will ensure every child washes their hands upon arrival, a process that may take some time! We will therefore stagger the entry between 0850 – 0910.  </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All Primary 2 pupils and will enter through the Infant Doors.</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Primary 3 pupils will also enter through the Infant Doors.</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Primary 4/3 pupils will enter through the middle doors at the back of the school.</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Primary 4 pupils will enter through the doors closest to the car park.</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School staff will be in the playground to support pupils to access the correct entrance.</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18430122-F32E-4C7D-85C3-686161EBBDEB}"/>
              </a:ext>
            </a:extLst>
          </p:cNvPr>
          <p:cNvSpPr txBox="1"/>
          <p:nvPr/>
        </p:nvSpPr>
        <p:spPr>
          <a:xfrm>
            <a:off x="668055" y="498857"/>
            <a:ext cx="8016448" cy="584775"/>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The First Week – Primary 2s, 3s and 4s</a:t>
            </a:r>
          </a:p>
        </p:txBody>
      </p:sp>
      <p:pic>
        <p:nvPicPr>
          <p:cNvPr id="6" name="Picture 5">
            <a:extLst>
              <a:ext uri="{FF2B5EF4-FFF2-40B4-BE49-F238E27FC236}">
                <a16:creationId xmlns:a16="http://schemas.microsoft.com/office/drawing/2014/main" id="{39B439DE-B5E8-445A-91AB-D141ADB7AD6B}"/>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2481890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1547" y="2239619"/>
            <a:ext cx="11330609" cy="3693319"/>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bg1"/>
                </a:solidFill>
                <a:latin typeface="Comic Sans MS" panose="030F0702030302020204" pitchFamily="66" charset="0"/>
              </a:rPr>
              <a:t>Pupils in these stages will be welcomed back on Friday 14 August.</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We will ensure every child washes their hands upon arrival, a process that may take some time! We will therefore stagger the entry between 0850 – 0910.  </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All Primary 5 pupils will enter through the doors closest to the car park.</a:t>
            </a:r>
          </a:p>
          <a:p>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Primary 6 pupils will enter through the middle doors at the back of the school.</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School staff will be in the playground to support pupils to access the correct entrance.</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18430122-F32E-4C7D-85C3-686161EBBDEB}"/>
              </a:ext>
            </a:extLst>
          </p:cNvPr>
          <p:cNvSpPr txBox="1"/>
          <p:nvPr/>
        </p:nvSpPr>
        <p:spPr>
          <a:xfrm>
            <a:off x="668055" y="498857"/>
            <a:ext cx="8016448" cy="584775"/>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The First Week – Primary 5s and 6s</a:t>
            </a:r>
          </a:p>
        </p:txBody>
      </p:sp>
      <p:pic>
        <p:nvPicPr>
          <p:cNvPr id="6" name="Picture 5">
            <a:extLst>
              <a:ext uri="{FF2B5EF4-FFF2-40B4-BE49-F238E27FC236}">
                <a16:creationId xmlns:a16="http://schemas.microsoft.com/office/drawing/2014/main" id="{39B439DE-B5E8-445A-91AB-D141ADB7AD6B}"/>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3162679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1548" y="1974575"/>
            <a:ext cx="11304104" cy="3970318"/>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bg1"/>
                </a:solidFill>
                <a:latin typeface="Comic Sans MS" panose="030F0702030302020204" pitchFamily="66" charset="0"/>
              </a:rPr>
              <a:t>Children will be able to enter the building from 0850 until 0910, enabling a more fluid entry system and minimising congestion.  This will remain in place until further notice.</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If your child arrives after 0910, they should enter via the main entrance.</a:t>
            </a:r>
          </a:p>
          <a:p>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Children will be dismissed at 3pm by staff who will ensure children leave safely.  P1 – 3 children will enter/exit via the infant gate and P4 – 7 children will exit/enter via the ‘Yellow Brick Road’ entrance.</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Parents are not able to come into the playground  - this is in line with our current policy and will also help to maintain safety guidelines.</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We ask that parents and carers adhere to social distancing guidelines if waiting to collect children.</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18430122-F32E-4C7D-85C3-686161EBBDEB}"/>
              </a:ext>
            </a:extLst>
          </p:cNvPr>
          <p:cNvSpPr txBox="1"/>
          <p:nvPr/>
        </p:nvSpPr>
        <p:spPr>
          <a:xfrm>
            <a:off x="668055" y="498857"/>
            <a:ext cx="8016448" cy="584775"/>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Start and Finish</a:t>
            </a:r>
          </a:p>
        </p:txBody>
      </p:sp>
      <p:pic>
        <p:nvPicPr>
          <p:cNvPr id="6" name="Picture 5">
            <a:extLst>
              <a:ext uri="{FF2B5EF4-FFF2-40B4-BE49-F238E27FC236}">
                <a16:creationId xmlns:a16="http://schemas.microsoft.com/office/drawing/2014/main" id="{39B439DE-B5E8-445A-91AB-D141ADB7AD6B}"/>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1090182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68055" y="498857"/>
            <a:ext cx="8016448" cy="584775"/>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Playtimes and Lunches </a:t>
            </a:r>
          </a:p>
        </p:txBody>
      </p:sp>
      <p:sp>
        <p:nvSpPr>
          <p:cNvPr id="5" name="TextBox 4"/>
          <p:cNvSpPr txBox="1"/>
          <p:nvPr/>
        </p:nvSpPr>
        <p:spPr>
          <a:xfrm>
            <a:off x="313459" y="2663691"/>
            <a:ext cx="11348454" cy="4524315"/>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bg1"/>
                </a:solidFill>
                <a:latin typeface="Comic Sans MS" panose="030F0702030302020204" pitchFamily="66" charset="0"/>
              </a:rPr>
              <a:t>Unfortunately our catering staff will be unable to provide snacks/tuck at intervals until further notice.</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Lunches provided by our catering staff will be packed lunches until further notice.</a:t>
            </a:r>
          </a:p>
          <a:p>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Children and adults will wash hands before and after interval and lunch.</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All playtimes will be supervised by teaching and/or support staff.</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Interval will be from 1030 – 1045.</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Lunch will be from 1215 – 1300.</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endParaRPr lang="en-GB" dirty="0">
              <a:solidFill>
                <a:schemeClr val="bg1"/>
              </a:solidFill>
              <a:latin typeface="Comic Sans MS" panose="030F0702030302020204" pitchFamily="66" charset="0"/>
            </a:endParaRPr>
          </a:p>
        </p:txBody>
      </p:sp>
      <p:pic>
        <p:nvPicPr>
          <p:cNvPr id="6" name="Picture 5">
            <a:extLst>
              <a:ext uri="{FF2B5EF4-FFF2-40B4-BE49-F238E27FC236}">
                <a16:creationId xmlns:a16="http://schemas.microsoft.com/office/drawing/2014/main" id="{C893F99A-DF66-4D45-9007-33DDE0E4A50D}"/>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2005290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99580" y="1645466"/>
            <a:ext cx="11296072" cy="5632311"/>
          </a:xfrm>
          <a:prstGeom prst="rect">
            <a:avLst/>
          </a:prstGeom>
          <a:noFill/>
        </p:spPr>
        <p:txBody>
          <a:bodyPr wrap="square" rtlCol="0">
            <a:spAutoFit/>
          </a:bodyPr>
          <a:lstStyle/>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Appropriate adults will have PPE equipment to help any child and will follow national and local guidelines in relation to keeping themselves and children safe.</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On some occasions, it may be necessary to contact parents to support with injuries.</a:t>
            </a:r>
          </a:p>
          <a:p>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If your child has a toileting accident, they will be encouraged to change themselves.  As per our normal approach, parents/carers may be called if this is not possible.</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Please ensure that if a change of clothes has been provided, it is thoroughly washed at home and only returned once 72 hours have passed.</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If your child has a specific condition that requires specific medical or personal care, we will contact you directly about this or you can contact us at any time to discuss.</a:t>
            </a:r>
          </a:p>
          <a:p>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If you are at all concerned about the health and safety of your child returning to the school please do not hesitate to contact our enquiries email address or call the school from Monday 10 August onwards.</a:t>
            </a:r>
          </a:p>
          <a:p>
            <a:endParaRPr lang="en-GB" dirty="0">
              <a:solidFill>
                <a:schemeClr val="bg1"/>
              </a:solidFill>
              <a:latin typeface="Comic Sans MS" panose="030F0702030302020204" pitchFamily="66" charset="0"/>
            </a:endParaRPr>
          </a:p>
          <a:p>
            <a:endParaRPr lang="en-GB" dirty="0">
              <a:latin typeface="Comic Sans MS" panose="030F0702030302020204" pitchFamily="66" charset="0"/>
            </a:endParaRPr>
          </a:p>
        </p:txBody>
      </p:sp>
      <p:sp>
        <p:nvSpPr>
          <p:cNvPr id="8" name="TextBox 7">
            <a:extLst>
              <a:ext uri="{FF2B5EF4-FFF2-40B4-BE49-F238E27FC236}">
                <a16:creationId xmlns:a16="http://schemas.microsoft.com/office/drawing/2014/main" id="{A97C11B1-450E-422F-A9D0-54E39DE0484C}"/>
              </a:ext>
            </a:extLst>
          </p:cNvPr>
          <p:cNvSpPr txBox="1"/>
          <p:nvPr/>
        </p:nvSpPr>
        <p:spPr>
          <a:xfrm>
            <a:off x="668055" y="498857"/>
            <a:ext cx="8016448" cy="584775"/>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Medical Support - General Information</a:t>
            </a:r>
          </a:p>
        </p:txBody>
      </p:sp>
      <p:pic>
        <p:nvPicPr>
          <p:cNvPr id="10" name="Picture 9">
            <a:extLst>
              <a:ext uri="{FF2B5EF4-FFF2-40B4-BE49-F238E27FC236}">
                <a16:creationId xmlns:a16="http://schemas.microsoft.com/office/drawing/2014/main" id="{8D8325D3-E82D-439A-8C45-BFBBBA182C73}"/>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507137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50574" y="2107096"/>
            <a:ext cx="11277600" cy="4524315"/>
          </a:xfrm>
          <a:prstGeom prst="rect">
            <a:avLst/>
          </a:prstGeom>
          <a:noFill/>
        </p:spPr>
        <p:txBody>
          <a:bodyPr wrap="square" rtlCol="0">
            <a:spAutoFit/>
          </a:bodyPr>
          <a:lstStyle/>
          <a:p>
            <a:r>
              <a:rPr lang="en-GB" dirty="0">
                <a:solidFill>
                  <a:schemeClr val="bg1"/>
                </a:solidFill>
                <a:latin typeface="Comic Sans MS" panose="030F0702030302020204" pitchFamily="66" charset="0"/>
              </a:rPr>
              <a:t>If your child develops symptoms at home, it is very important that you do not send them into school and that you contact the school office as soon as possible.</a:t>
            </a:r>
          </a:p>
          <a:p>
            <a:endParaRPr lang="en-GB" dirty="0">
              <a:solidFill>
                <a:schemeClr val="bg1"/>
              </a:solidFill>
              <a:latin typeface="Comic Sans MS" panose="030F0702030302020204" pitchFamily="66" charset="0"/>
            </a:endParaRPr>
          </a:p>
          <a:p>
            <a:r>
              <a:rPr lang="en-GB" dirty="0">
                <a:solidFill>
                  <a:schemeClr val="bg1"/>
                </a:solidFill>
                <a:latin typeface="Comic Sans MS" panose="030F0702030302020204" pitchFamily="66" charset="0"/>
              </a:rPr>
              <a:t>Should your child develop Covid-19 symptoms while in school:</a:t>
            </a:r>
          </a:p>
          <a:p>
            <a:pPr marL="285750" indent="-285750">
              <a:buFont typeface="Arial" panose="020B0604020202020204" pitchFamily="34" charset="0"/>
              <a:buChar char="•"/>
            </a:pPr>
            <a:r>
              <a:rPr lang="en-GB" dirty="0">
                <a:solidFill>
                  <a:schemeClr val="bg1"/>
                </a:solidFill>
                <a:latin typeface="Comic Sans MS" panose="030F0702030302020204" pitchFamily="66" charset="0"/>
              </a:rPr>
              <a:t>They will be asked to wait in our isolation room, where they will be supervised by an adult</a:t>
            </a:r>
          </a:p>
          <a:p>
            <a:pPr marL="285750" indent="-285750">
              <a:buFont typeface="Arial" panose="020B0604020202020204" pitchFamily="34" charset="0"/>
              <a:buChar char="•"/>
            </a:pPr>
            <a:r>
              <a:rPr lang="en-GB" dirty="0">
                <a:solidFill>
                  <a:schemeClr val="bg1"/>
                </a:solidFill>
                <a:latin typeface="Comic Sans MS" panose="030F0702030302020204" pitchFamily="66" charset="0"/>
              </a:rPr>
              <a:t>Parents/carers will be contacted to collect them</a:t>
            </a:r>
          </a:p>
          <a:p>
            <a:pPr marL="285750" indent="-285750">
              <a:buFont typeface="Arial" panose="020B0604020202020204" pitchFamily="34" charset="0"/>
              <a:buChar char="•"/>
            </a:pPr>
            <a:r>
              <a:rPr lang="en-GB" dirty="0">
                <a:solidFill>
                  <a:schemeClr val="bg1"/>
                </a:solidFill>
                <a:latin typeface="Comic Sans MS" panose="030F0702030302020204" pitchFamily="66" charset="0"/>
              </a:rPr>
              <a:t>A separate toilet area will be made available for use in these circumstances</a:t>
            </a:r>
          </a:p>
          <a:p>
            <a:pPr marL="285750" indent="-285750">
              <a:buFont typeface="Arial" panose="020B0604020202020204" pitchFamily="34" charset="0"/>
              <a:buChar char="•"/>
            </a:pPr>
            <a:r>
              <a:rPr lang="en-GB" dirty="0">
                <a:solidFill>
                  <a:schemeClr val="bg1"/>
                </a:solidFill>
                <a:latin typeface="Comic Sans MS" panose="030F0702030302020204" pitchFamily="66" charset="0"/>
              </a:rPr>
              <a:t>The areas used by the person displaying symptoms will undergo an enhanced clean</a:t>
            </a:r>
          </a:p>
          <a:p>
            <a:endParaRPr lang="en-GB" dirty="0">
              <a:solidFill>
                <a:schemeClr val="bg1"/>
              </a:solidFill>
              <a:latin typeface="Comic Sans MS" panose="030F0702030302020204" pitchFamily="66" charset="0"/>
            </a:endParaRPr>
          </a:p>
          <a:p>
            <a:r>
              <a:rPr lang="en-GB" dirty="0">
                <a:solidFill>
                  <a:schemeClr val="bg1"/>
                </a:solidFill>
                <a:latin typeface="Comic Sans MS" panose="030F0702030302020204" pitchFamily="66" charset="0"/>
              </a:rPr>
              <a:t>We will be following the Government advice in relation to reporting incidents or suspected incidents of Covid-19 and ask for parents to do the same.</a:t>
            </a:r>
          </a:p>
          <a:p>
            <a:endParaRPr lang="en-GB" dirty="0">
              <a:solidFill>
                <a:schemeClr val="bg1"/>
              </a:solidFill>
              <a:latin typeface="Comic Sans MS" panose="030F0702030302020204" pitchFamily="66" charset="0"/>
            </a:endParaRPr>
          </a:p>
          <a:p>
            <a:r>
              <a:rPr lang="en-GB" dirty="0">
                <a:solidFill>
                  <a:schemeClr val="bg1"/>
                </a:solidFill>
                <a:latin typeface="Comic Sans MS" panose="030F0702030302020204" pitchFamily="66" charset="0"/>
              </a:rPr>
              <a:t>We are very mindful of the need to care and nurture our children when they are unwell or hurt and we will do all we can to reassure and support them as we always do.</a:t>
            </a:r>
          </a:p>
          <a:p>
            <a:endParaRPr lang="en-GB" dirty="0">
              <a:solidFill>
                <a:schemeClr val="bg1"/>
              </a:solidFill>
              <a:latin typeface="Comic Sans MS" panose="030F0702030302020204" pitchFamily="66" charset="0"/>
            </a:endParaRPr>
          </a:p>
          <a:p>
            <a:endParaRPr lang="en-GB" dirty="0">
              <a:solidFill>
                <a:schemeClr val="bg1"/>
              </a:solidFill>
              <a:latin typeface="Comic Sans MS" panose="030F0702030302020204" pitchFamily="66" charset="0"/>
            </a:endParaRPr>
          </a:p>
        </p:txBody>
      </p:sp>
      <p:sp>
        <p:nvSpPr>
          <p:cNvPr id="5" name="TextBox 4">
            <a:extLst>
              <a:ext uri="{FF2B5EF4-FFF2-40B4-BE49-F238E27FC236}">
                <a16:creationId xmlns:a16="http://schemas.microsoft.com/office/drawing/2014/main" id="{E6BAE3E3-A12F-4F97-934B-B5CA884E5F6C}"/>
              </a:ext>
            </a:extLst>
          </p:cNvPr>
          <p:cNvSpPr txBox="1"/>
          <p:nvPr/>
        </p:nvSpPr>
        <p:spPr>
          <a:xfrm>
            <a:off x="668055" y="498857"/>
            <a:ext cx="8016448" cy="584775"/>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Medical Support - COVID</a:t>
            </a:r>
          </a:p>
        </p:txBody>
      </p:sp>
      <p:pic>
        <p:nvPicPr>
          <p:cNvPr id="6" name="Picture 5">
            <a:extLst>
              <a:ext uri="{FF2B5EF4-FFF2-40B4-BE49-F238E27FC236}">
                <a16:creationId xmlns:a16="http://schemas.microsoft.com/office/drawing/2014/main" id="{0691B547-5B7E-4007-9BAB-2929F20EEF9E}"/>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3960790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23656" y="1855307"/>
            <a:ext cx="11750291" cy="4801314"/>
          </a:xfrm>
          <a:prstGeom prst="rect">
            <a:avLst/>
          </a:prstGeom>
        </p:spPr>
        <p:txBody>
          <a:bodyPr wrap="square">
            <a:spAutoFit/>
          </a:bodyPr>
          <a:lstStyle/>
          <a:p>
            <a:pPr marL="285750" indent="-285750">
              <a:buFont typeface="Arial" panose="020B0604020202020204" pitchFamily="34" charset="0"/>
              <a:buChar char="•"/>
            </a:pPr>
            <a:r>
              <a:rPr lang="en-GB" dirty="0">
                <a:solidFill>
                  <a:schemeClr val="bg1"/>
                </a:solidFill>
                <a:latin typeface="Comic Sans MS" panose="030F0702030302020204" pitchFamily="66" charset="0"/>
              </a:rPr>
              <a:t>The main focus of our curriculum when we return in August will be Health &amp; Wellbeing.  The emotional, social and mental wellbeing of our children and families is central to our nurturing school community.</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We will continue to have a very strong focus on raising attainment and are mindful of learning that may have been affected over the past months, especially in Literacy and Numeracy.  </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All classes will enjoy regular Outdoor Learning sessions where teachers will use the external environment to promote Literacy, Numeracy and Health &amp; Wellbeing.  We would ask that children come prepared with waterproof jacket.  Should any family require support with this please just contact the school through the enquiries email address or by calling the school from Monday 10 August onwards.</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We will ensure our pupils have the opportunity to develop and apply their knowledge and skills across other areas of the curriculum.  Children will be challenged and supported through the high quality learning and teaching you have come to expect from Kilbarchan Primary School!  </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endParaRPr lang="en-GB" dirty="0">
              <a:solidFill>
                <a:schemeClr val="bg1"/>
              </a:solidFill>
              <a:latin typeface="Comic Sans MS" panose="030F0702030302020204" pitchFamily="66" charset="0"/>
            </a:endParaRPr>
          </a:p>
          <a:p>
            <a:endParaRPr lang="en-GB" dirty="0">
              <a:solidFill>
                <a:schemeClr val="bg1"/>
              </a:solidFill>
              <a:latin typeface="Comic Sans MS" panose="030F0702030302020204" pitchFamily="66" charset="0"/>
            </a:endParaRPr>
          </a:p>
        </p:txBody>
      </p:sp>
      <p:sp>
        <p:nvSpPr>
          <p:cNvPr id="5" name="TextBox 4">
            <a:extLst>
              <a:ext uri="{FF2B5EF4-FFF2-40B4-BE49-F238E27FC236}">
                <a16:creationId xmlns:a16="http://schemas.microsoft.com/office/drawing/2014/main" id="{D130714A-5DF5-4460-B974-E9815D4233AB}"/>
              </a:ext>
            </a:extLst>
          </p:cNvPr>
          <p:cNvSpPr txBox="1"/>
          <p:nvPr/>
        </p:nvSpPr>
        <p:spPr>
          <a:xfrm>
            <a:off x="668055" y="498857"/>
            <a:ext cx="8016448" cy="1077218"/>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The Curriculum</a:t>
            </a:r>
          </a:p>
          <a:p>
            <a:endParaRPr lang="en-GB" sz="3200" dirty="0">
              <a:solidFill>
                <a:schemeClr val="bg1"/>
              </a:solidFill>
              <a:latin typeface="Comic Sans MS" panose="030F0702030302020204" pitchFamily="66" charset="0"/>
            </a:endParaRPr>
          </a:p>
        </p:txBody>
      </p:sp>
      <p:pic>
        <p:nvPicPr>
          <p:cNvPr id="7" name="Picture 6">
            <a:extLst>
              <a:ext uri="{FF2B5EF4-FFF2-40B4-BE49-F238E27FC236}">
                <a16:creationId xmlns:a16="http://schemas.microsoft.com/office/drawing/2014/main" id="{6B4BC9EF-E89A-438B-ADC9-19F46A04CCEC}"/>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1954532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23656" y="2822716"/>
            <a:ext cx="11750291" cy="3139321"/>
          </a:xfrm>
          <a:prstGeom prst="rect">
            <a:avLst/>
          </a:prstGeom>
        </p:spPr>
        <p:txBody>
          <a:bodyPr wrap="square">
            <a:spAutoFit/>
          </a:bodyPr>
          <a:lstStyle/>
          <a:p>
            <a:pPr marL="285750" indent="-285750">
              <a:buFont typeface="Arial" panose="020B0604020202020204" pitchFamily="34" charset="0"/>
              <a:buChar char="•"/>
            </a:pPr>
            <a:r>
              <a:rPr lang="en-GB" dirty="0">
                <a:solidFill>
                  <a:schemeClr val="bg1"/>
                </a:solidFill>
                <a:latin typeface="Comic Sans MS" panose="030F0702030302020204" pitchFamily="66" charset="0"/>
              </a:rPr>
              <a:t>We are proud of the wide range of extra-curricular clubs and classes usually on offer at Kilbarchan Primary School.</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These have included brass and woodwind lessons, chanter lessons, Active Schools clubs, technology clubs etc.</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Unfortunately we are unable to offer these at this moment in time but are working closely to reintroduce them at the earliest opportunity, in a manner that meets all health and safety guidance.</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endParaRPr lang="en-GB" dirty="0">
              <a:solidFill>
                <a:schemeClr val="bg1"/>
              </a:solidFill>
              <a:latin typeface="Comic Sans MS" panose="030F0702030302020204" pitchFamily="66" charset="0"/>
            </a:endParaRPr>
          </a:p>
          <a:p>
            <a:endParaRPr lang="en-GB" dirty="0">
              <a:solidFill>
                <a:schemeClr val="bg1"/>
              </a:solidFill>
              <a:latin typeface="Comic Sans MS" panose="030F0702030302020204" pitchFamily="66" charset="0"/>
            </a:endParaRPr>
          </a:p>
        </p:txBody>
      </p:sp>
      <p:sp>
        <p:nvSpPr>
          <p:cNvPr id="5" name="TextBox 4">
            <a:extLst>
              <a:ext uri="{FF2B5EF4-FFF2-40B4-BE49-F238E27FC236}">
                <a16:creationId xmlns:a16="http://schemas.microsoft.com/office/drawing/2014/main" id="{D130714A-5DF5-4460-B974-E9815D4233AB}"/>
              </a:ext>
            </a:extLst>
          </p:cNvPr>
          <p:cNvSpPr txBox="1"/>
          <p:nvPr/>
        </p:nvSpPr>
        <p:spPr>
          <a:xfrm>
            <a:off x="668055" y="498857"/>
            <a:ext cx="8016448" cy="1077218"/>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Extra-Curricular Clubs and Classes</a:t>
            </a:r>
          </a:p>
          <a:p>
            <a:endParaRPr lang="en-GB" sz="3200" dirty="0">
              <a:solidFill>
                <a:schemeClr val="bg1"/>
              </a:solidFill>
              <a:latin typeface="Comic Sans MS" panose="030F0702030302020204" pitchFamily="66" charset="0"/>
            </a:endParaRPr>
          </a:p>
        </p:txBody>
      </p:sp>
      <p:pic>
        <p:nvPicPr>
          <p:cNvPr id="7" name="Picture 6">
            <a:extLst>
              <a:ext uri="{FF2B5EF4-FFF2-40B4-BE49-F238E27FC236}">
                <a16:creationId xmlns:a16="http://schemas.microsoft.com/office/drawing/2014/main" id="{6B4BC9EF-E89A-438B-ADC9-19F46A04CCEC}"/>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62309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3942" y="2122713"/>
            <a:ext cx="11308958" cy="4247317"/>
          </a:xfrm>
          <a:prstGeom prst="rect">
            <a:avLst/>
          </a:prstGeom>
          <a:noFill/>
        </p:spPr>
        <p:txBody>
          <a:bodyPr wrap="square" rtlCol="0">
            <a:spAutoFit/>
          </a:bodyPr>
          <a:lstStyle/>
          <a:p>
            <a:r>
              <a:rPr lang="en-GB" dirty="0">
                <a:solidFill>
                  <a:schemeClr val="bg1"/>
                </a:solidFill>
                <a:latin typeface="Comic Sans MS" panose="030F0702030302020204" pitchFamily="66" charset="0"/>
              </a:rPr>
              <a:t>We recognise the importance of having one central location for all letters.  At this point in time this will be our website.  We will also provide reminders, share achievements etc via Twitter.</a:t>
            </a:r>
          </a:p>
          <a:p>
            <a:endParaRPr lang="en-GB" dirty="0">
              <a:solidFill>
                <a:schemeClr val="bg1"/>
              </a:solidFill>
              <a:latin typeface="Comic Sans MS" panose="030F0702030302020204" pitchFamily="66" charset="0"/>
            </a:endParaRPr>
          </a:p>
          <a:p>
            <a:endParaRPr lang="en-GB" dirty="0">
              <a:solidFill>
                <a:schemeClr val="bg1"/>
              </a:solidFill>
              <a:latin typeface="Comic Sans MS" panose="030F0702030302020204" pitchFamily="66" charset="0"/>
            </a:endParaRPr>
          </a:p>
          <a:p>
            <a:r>
              <a:rPr lang="en-GB" dirty="0">
                <a:solidFill>
                  <a:schemeClr val="bg1"/>
                </a:solidFill>
                <a:latin typeface="Comic Sans MS" panose="030F0702030302020204" pitchFamily="66" charset="0"/>
              </a:rPr>
              <a:t>If you wish to discuss anything with us, please call as we love to hear from you!  We will then organise a time to either call you back or arrange an appointment.  Meetings will be by appointment only and we appreciate your support with this.  </a:t>
            </a:r>
          </a:p>
          <a:p>
            <a:endParaRPr lang="en-GB" dirty="0">
              <a:solidFill>
                <a:schemeClr val="bg1"/>
              </a:solidFill>
              <a:latin typeface="Comic Sans MS" panose="030F0702030302020204" pitchFamily="66" charset="0"/>
            </a:endParaRPr>
          </a:p>
          <a:p>
            <a:r>
              <a:rPr lang="en-GB" dirty="0">
                <a:solidFill>
                  <a:schemeClr val="bg1"/>
                </a:solidFill>
                <a:latin typeface="Comic Sans MS" panose="030F0702030302020204" pitchFamily="66" charset="0"/>
              </a:rPr>
              <a:t>Please ensure all contact details are up to date including emergency contacts.</a:t>
            </a:r>
          </a:p>
          <a:p>
            <a:endParaRPr lang="en-GB" dirty="0">
              <a:solidFill>
                <a:schemeClr val="bg1"/>
              </a:solidFill>
              <a:latin typeface="Comic Sans MS" panose="030F0702030302020204" pitchFamily="66" charset="0"/>
            </a:endParaRPr>
          </a:p>
          <a:p>
            <a:r>
              <a:rPr lang="en-GB" dirty="0">
                <a:solidFill>
                  <a:schemeClr val="bg1"/>
                </a:solidFill>
                <a:latin typeface="Comic Sans MS" panose="030F0702030302020204" pitchFamily="66" charset="0"/>
              </a:rPr>
              <a:t>Email:  </a:t>
            </a:r>
            <a:r>
              <a:rPr lang="en-GB" dirty="0">
                <a:solidFill>
                  <a:schemeClr val="bg1"/>
                </a:solidFill>
                <a:latin typeface="Comic Sans MS" panose="030F0702030302020204" pitchFamily="66" charset="0"/>
                <a:hlinkClick r:id="rId2">
                  <a:extLst>
                    <a:ext uri="{A12FA001-AC4F-418D-AE19-62706E023703}">
                      <ahyp:hlinkClr xmlns:ahyp="http://schemas.microsoft.com/office/drawing/2018/hyperlinkcolor" val="tx"/>
                    </a:ext>
                  </a:extLst>
                </a:hlinkClick>
              </a:rPr>
              <a:t>kilbarchanenquiries@renfrewshire.gov.uk</a:t>
            </a:r>
            <a:endParaRPr lang="en-GB" dirty="0">
              <a:solidFill>
                <a:schemeClr val="bg1"/>
              </a:solidFill>
              <a:latin typeface="Comic Sans MS" panose="030F0702030302020204" pitchFamily="66" charset="0"/>
            </a:endParaRPr>
          </a:p>
          <a:p>
            <a:endParaRPr lang="en-GB" dirty="0">
              <a:solidFill>
                <a:schemeClr val="bg1"/>
              </a:solidFill>
              <a:latin typeface="Comic Sans MS" panose="030F0702030302020204" pitchFamily="66" charset="0"/>
            </a:endParaRPr>
          </a:p>
          <a:p>
            <a:r>
              <a:rPr lang="en-GB" dirty="0">
                <a:solidFill>
                  <a:schemeClr val="bg1"/>
                </a:solidFill>
                <a:latin typeface="Comic Sans MS" panose="030F0702030302020204" pitchFamily="66" charset="0"/>
              </a:rPr>
              <a:t>Call:     0300 300 0163 (from Monday 10 August)</a:t>
            </a:r>
          </a:p>
          <a:p>
            <a:endParaRPr lang="en-GB" dirty="0">
              <a:solidFill>
                <a:schemeClr val="bg1"/>
              </a:solidFill>
              <a:latin typeface="Comic Sans MS" panose="030F0702030302020204" pitchFamily="66" charset="0"/>
            </a:endParaRPr>
          </a:p>
          <a:p>
            <a:endParaRPr lang="en-GB" dirty="0">
              <a:solidFill>
                <a:schemeClr val="bg1"/>
              </a:solidFill>
              <a:latin typeface="Comic Sans MS" panose="030F0702030302020204" pitchFamily="66" charset="0"/>
            </a:endParaRPr>
          </a:p>
        </p:txBody>
      </p:sp>
      <p:sp>
        <p:nvSpPr>
          <p:cNvPr id="5" name="TextBox 4">
            <a:extLst>
              <a:ext uri="{FF2B5EF4-FFF2-40B4-BE49-F238E27FC236}">
                <a16:creationId xmlns:a16="http://schemas.microsoft.com/office/drawing/2014/main" id="{0D7AEF41-932D-4245-9EE4-B7B4701275DE}"/>
              </a:ext>
            </a:extLst>
          </p:cNvPr>
          <p:cNvSpPr txBox="1"/>
          <p:nvPr/>
        </p:nvSpPr>
        <p:spPr>
          <a:xfrm>
            <a:off x="668055" y="498857"/>
            <a:ext cx="8016448" cy="1077218"/>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Communication</a:t>
            </a:r>
          </a:p>
          <a:p>
            <a:endParaRPr lang="en-GB" sz="3200" dirty="0">
              <a:solidFill>
                <a:schemeClr val="bg1"/>
              </a:solidFill>
              <a:latin typeface="Comic Sans MS" panose="030F0702030302020204" pitchFamily="66" charset="0"/>
            </a:endParaRPr>
          </a:p>
        </p:txBody>
      </p:sp>
      <p:pic>
        <p:nvPicPr>
          <p:cNvPr id="6" name="Picture 5">
            <a:extLst>
              <a:ext uri="{FF2B5EF4-FFF2-40B4-BE49-F238E27FC236}">
                <a16:creationId xmlns:a16="http://schemas.microsoft.com/office/drawing/2014/main" id="{2F4FC655-1B37-485F-9764-8E63B283A9FC}"/>
              </a:ext>
            </a:extLst>
          </p:cNvPr>
          <p:cNvPicPr/>
          <p:nvPr/>
        </p:nvPicPr>
        <p:blipFill rotWithShape="1">
          <a:blip r:embed="rId3">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1968672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6829" y="426978"/>
            <a:ext cx="9900557" cy="1336508"/>
          </a:xfrm>
          <a:prstGeom prst="rect">
            <a:avLst/>
          </a:prstGeom>
          <a:noFill/>
        </p:spPr>
        <p:txBody>
          <a:bodyPr wrap="square" rtlCol="0">
            <a:spAutoFit/>
          </a:bodyPr>
          <a:lstStyle/>
          <a:p>
            <a:pPr algn="ctr"/>
            <a:r>
              <a:rPr lang="en-GB" sz="4000" b="1" i="1" dirty="0">
                <a:solidFill>
                  <a:schemeClr val="bg1"/>
                </a:solidFill>
                <a:latin typeface="Comic Sans MS" panose="030F0702030302020204" pitchFamily="66" charset="0"/>
              </a:rPr>
              <a:t>‘At the heart of the community, </a:t>
            </a:r>
          </a:p>
          <a:p>
            <a:pPr algn="ctr"/>
            <a:r>
              <a:rPr lang="en-GB" sz="4000" b="1" i="1" dirty="0">
                <a:solidFill>
                  <a:schemeClr val="bg1"/>
                </a:solidFill>
                <a:latin typeface="Comic Sans MS" panose="030F0702030302020204" pitchFamily="66" charset="0"/>
              </a:rPr>
              <a:t>with community at our heart’</a:t>
            </a:r>
            <a:endParaRPr lang="en-GB" sz="4000" b="1" i="1" dirty="0">
              <a:latin typeface="Comic Sans MS" panose="030F0702030302020204" pitchFamily="66" charset="0"/>
            </a:endParaRPr>
          </a:p>
        </p:txBody>
      </p:sp>
      <p:sp>
        <p:nvSpPr>
          <p:cNvPr id="8" name="TextBox 7"/>
          <p:cNvSpPr txBox="1"/>
          <p:nvPr/>
        </p:nvSpPr>
        <p:spPr>
          <a:xfrm>
            <a:off x="604157" y="2228670"/>
            <a:ext cx="10842172" cy="2554545"/>
          </a:xfrm>
          <a:prstGeom prst="rect">
            <a:avLst/>
          </a:prstGeom>
          <a:noFill/>
        </p:spPr>
        <p:txBody>
          <a:bodyPr wrap="square" rtlCol="0">
            <a:spAutoFit/>
          </a:bodyPr>
          <a:lstStyle/>
          <a:p>
            <a:pPr algn="ctr"/>
            <a:r>
              <a:rPr lang="en-GB" sz="4000" dirty="0">
                <a:latin typeface="Comic Sans MS" panose="030F0702030302020204" pitchFamily="66" charset="0"/>
              </a:rPr>
              <a:t>  </a:t>
            </a:r>
          </a:p>
          <a:p>
            <a:pPr algn="ctr"/>
            <a:r>
              <a:rPr lang="en-GB" sz="4000" dirty="0">
                <a:latin typeface="Comic Sans MS" panose="030F0702030302020204" pitchFamily="66" charset="0"/>
              </a:rPr>
              <a:t>Although many of our processes may have changed, our desire to ensure your child feels welcome, safe and secure remains.</a:t>
            </a:r>
          </a:p>
        </p:txBody>
      </p:sp>
      <p:pic>
        <p:nvPicPr>
          <p:cNvPr id="6" name="Picture 5">
            <a:extLst>
              <a:ext uri="{FF2B5EF4-FFF2-40B4-BE49-F238E27FC236}">
                <a16:creationId xmlns:a16="http://schemas.microsoft.com/office/drawing/2014/main" id="{6B0EB2C6-9580-4B02-B492-46E255788669}"/>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1157212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45665" y="2095471"/>
            <a:ext cx="10494613" cy="4801314"/>
          </a:xfrm>
          <a:prstGeom prst="rect">
            <a:avLst/>
          </a:prstGeom>
          <a:noFill/>
        </p:spPr>
        <p:txBody>
          <a:bodyPr wrap="square" rtlCol="0">
            <a:spAutoFit/>
          </a:bodyPr>
          <a:lstStyle/>
          <a:p>
            <a:r>
              <a:rPr lang="en-GB" dirty="0">
                <a:solidFill>
                  <a:schemeClr val="bg1"/>
                </a:solidFill>
                <a:latin typeface="Comic Sans MS" panose="030F0702030302020204" pitchFamily="66" charset="0"/>
              </a:rPr>
              <a:t>I hope the information provided has been useful and answers some of the questions you have had.  I appreciate that there may be others which, at this point in time, I am unable to answer and appreciate your patience in this matter.</a:t>
            </a:r>
          </a:p>
          <a:p>
            <a:endParaRPr lang="en-GB" dirty="0">
              <a:solidFill>
                <a:schemeClr val="bg1"/>
              </a:solidFill>
              <a:latin typeface="Comic Sans MS" panose="030F0702030302020204" pitchFamily="66" charset="0"/>
            </a:endParaRPr>
          </a:p>
          <a:p>
            <a:r>
              <a:rPr lang="en-GB" dirty="0">
                <a:solidFill>
                  <a:schemeClr val="bg1"/>
                </a:solidFill>
                <a:latin typeface="Comic Sans MS" panose="030F0702030302020204" pitchFamily="66" charset="0"/>
              </a:rPr>
              <a:t>Our team has worked incredibly hard to prepare the school for the safe return of our children, it has felt very strange to have been without them for so long!  We have missed their stories, their ideas and their individual personalities and can’t wait to welcome them into our building.</a:t>
            </a:r>
          </a:p>
          <a:p>
            <a:endParaRPr lang="en-GB" dirty="0">
              <a:solidFill>
                <a:schemeClr val="bg1"/>
              </a:solidFill>
              <a:latin typeface="Comic Sans MS" panose="030F0702030302020204" pitchFamily="66" charset="0"/>
            </a:endParaRPr>
          </a:p>
          <a:p>
            <a:r>
              <a:rPr lang="en-GB" dirty="0">
                <a:solidFill>
                  <a:schemeClr val="bg1"/>
                </a:solidFill>
                <a:latin typeface="Comic Sans MS" panose="030F0702030302020204" pitchFamily="66" charset="0"/>
              </a:rPr>
              <a:t>I am very much looking forward to the day when we can all be back together.</a:t>
            </a:r>
          </a:p>
          <a:p>
            <a:endParaRPr lang="en-GB" dirty="0">
              <a:solidFill>
                <a:schemeClr val="bg1"/>
              </a:solidFill>
              <a:latin typeface="Comic Sans MS" panose="030F0702030302020204" pitchFamily="66" charset="0"/>
            </a:endParaRPr>
          </a:p>
          <a:p>
            <a:r>
              <a:rPr lang="en-GB" dirty="0">
                <a:solidFill>
                  <a:schemeClr val="bg1"/>
                </a:solidFill>
                <a:latin typeface="Comic Sans MS" panose="030F0702030302020204" pitchFamily="66" charset="0"/>
              </a:rPr>
              <a:t>With my kindest regards to you and your family,</a:t>
            </a:r>
          </a:p>
          <a:p>
            <a:endParaRPr lang="en-GB" dirty="0">
              <a:solidFill>
                <a:schemeClr val="bg1"/>
              </a:solidFill>
              <a:latin typeface="Comic Sans MS" panose="030F0702030302020204" pitchFamily="66" charset="0"/>
            </a:endParaRPr>
          </a:p>
          <a:p>
            <a:r>
              <a:rPr lang="en-GB" dirty="0">
                <a:solidFill>
                  <a:schemeClr val="bg1"/>
                </a:solidFill>
                <a:latin typeface="Comic Sans MS" panose="030F0702030302020204" pitchFamily="66" charset="0"/>
              </a:rPr>
              <a:t>Fiona </a:t>
            </a:r>
            <a:r>
              <a:rPr lang="en-GB" dirty="0" err="1">
                <a:solidFill>
                  <a:schemeClr val="bg1"/>
                </a:solidFill>
                <a:latin typeface="Comic Sans MS" panose="030F0702030302020204" pitchFamily="66" charset="0"/>
              </a:rPr>
              <a:t>MacKenzie</a:t>
            </a:r>
            <a:r>
              <a:rPr lang="en-GB" dirty="0">
                <a:solidFill>
                  <a:schemeClr val="bg1"/>
                </a:solidFill>
                <a:latin typeface="Comic Sans MS" panose="030F0702030302020204" pitchFamily="66" charset="0"/>
              </a:rPr>
              <a:t> </a:t>
            </a:r>
          </a:p>
          <a:p>
            <a:r>
              <a:rPr lang="en-GB" dirty="0">
                <a:solidFill>
                  <a:schemeClr val="bg1"/>
                </a:solidFill>
                <a:latin typeface="Comic Sans MS" panose="030F0702030302020204" pitchFamily="66" charset="0"/>
              </a:rPr>
              <a:t>Head Teacher </a:t>
            </a:r>
          </a:p>
          <a:p>
            <a:r>
              <a:rPr lang="en-GB" dirty="0">
                <a:solidFill>
                  <a:schemeClr val="bg1"/>
                </a:solidFill>
                <a:latin typeface="Comic Sans MS" panose="030F0702030302020204" pitchFamily="66" charset="0"/>
              </a:rPr>
              <a:t>kilbarchanenquiries@renfrewshire.gov.uk</a:t>
            </a:r>
          </a:p>
          <a:p>
            <a:endParaRPr lang="en-GB" dirty="0">
              <a:solidFill>
                <a:schemeClr val="bg1"/>
              </a:solidFill>
            </a:endParaRPr>
          </a:p>
          <a:p>
            <a:endParaRPr lang="en-GB" dirty="0">
              <a:solidFill>
                <a:schemeClr val="bg1"/>
              </a:solidFill>
            </a:endParaRPr>
          </a:p>
        </p:txBody>
      </p:sp>
      <p:sp>
        <p:nvSpPr>
          <p:cNvPr id="3" name="TextBox 2">
            <a:extLst>
              <a:ext uri="{FF2B5EF4-FFF2-40B4-BE49-F238E27FC236}">
                <a16:creationId xmlns:a16="http://schemas.microsoft.com/office/drawing/2014/main" id="{BE25E851-D97E-46F1-AB92-8F6D740F8ECF}"/>
              </a:ext>
            </a:extLst>
          </p:cNvPr>
          <p:cNvSpPr txBox="1"/>
          <p:nvPr/>
        </p:nvSpPr>
        <p:spPr>
          <a:xfrm>
            <a:off x="668055" y="498857"/>
            <a:ext cx="8016448" cy="1077218"/>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Kilbarchan Primary School</a:t>
            </a:r>
          </a:p>
          <a:p>
            <a:endParaRPr lang="en-GB" sz="3200" dirty="0">
              <a:solidFill>
                <a:schemeClr val="bg1"/>
              </a:solidFill>
              <a:latin typeface="Comic Sans MS" panose="030F0702030302020204" pitchFamily="66" charset="0"/>
            </a:endParaRPr>
          </a:p>
        </p:txBody>
      </p:sp>
      <p:pic>
        <p:nvPicPr>
          <p:cNvPr id="4" name="Picture 3">
            <a:extLst>
              <a:ext uri="{FF2B5EF4-FFF2-40B4-BE49-F238E27FC236}">
                <a16:creationId xmlns:a16="http://schemas.microsoft.com/office/drawing/2014/main" id="{95D28D47-C0BA-4571-BAC0-E0E3C1A522FD}"/>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21946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7915" y="266715"/>
            <a:ext cx="4683211" cy="646331"/>
          </a:xfrm>
          <a:prstGeom prst="rect">
            <a:avLst/>
          </a:prstGeom>
          <a:noFill/>
        </p:spPr>
        <p:txBody>
          <a:bodyPr wrap="square" rtlCol="0">
            <a:spAutoFit/>
          </a:bodyPr>
          <a:lstStyle/>
          <a:p>
            <a:r>
              <a:rPr lang="en-GB" b="1" u="sng">
                <a:latin typeface="Comic Sans MS" panose="030F0702030302020204" pitchFamily="66" charset="0"/>
              </a:rPr>
              <a:t>Section 1- Internal Environment</a:t>
            </a:r>
          </a:p>
          <a:p>
            <a:endParaRPr lang="en-GB" dirty="0">
              <a:latin typeface="Comic Sans MS" panose="030F0702030302020204" pitchFamily="66" charset="0"/>
            </a:endParaRPr>
          </a:p>
        </p:txBody>
      </p:sp>
      <p:sp>
        <p:nvSpPr>
          <p:cNvPr id="5" name="TextBox 4"/>
          <p:cNvSpPr txBox="1"/>
          <p:nvPr/>
        </p:nvSpPr>
        <p:spPr>
          <a:xfrm>
            <a:off x="294627" y="1910503"/>
            <a:ext cx="11049233" cy="4247317"/>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bg1"/>
                </a:solidFill>
                <a:latin typeface="Comic Sans MS" panose="030F0702030302020204" pitchFamily="66" charset="0"/>
              </a:rPr>
              <a:t>Full Risk Assessments have been carried out in line with Local Authority Guidance.  Every member of staff has participated in an Health and Safety Induction Training Session prior to working in the building.</a:t>
            </a:r>
          </a:p>
          <a:p>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Hygiene Stations for adults are located throughout the building.</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Children will be asked to wash their hands with soap and water for 20 seconds at key times such as upon entry, prior to exit, before and after eating etc.</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There will be a cleaner in the school all day, every day to ensure the school environment meets Health and Safety guidance.</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endParaRPr lang="en-GB" dirty="0">
              <a:solidFill>
                <a:schemeClr val="bg1"/>
              </a:solidFill>
              <a:latin typeface="Comic Sans MS" panose="030F0702030302020204" pitchFamily="66" charset="0"/>
            </a:endParaRPr>
          </a:p>
          <a:p>
            <a:endParaRPr lang="en-GB" dirty="0">
              <a:solidFill>
                <a:schemeClr val="bg1"/>
              </a:solidFill>
              <a:latin typeface="Comic Sans MS" panose="030F0702030302020204" pitchFamily="66" charset="0"/>
            </a:endParaRPr>
          </a:p>
        </p:txBody>
      </p:sp>
      <p:pic>
        <p:nvPicPr>
          <p:cNvPr id="8" name="Picture 7">
            <a:extLst>
              <a:ext uri="{FF2B5EF4-FFF2-40B4-BE49-F238E27FC236}">
                <a16:creationId xmlns:a16="http://schemas.microsoft.com/office/drawing/2014/main" id="{8271B999-5A6A-4589-8FEB-3A6A3E5A5F6E}"/>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
        <p:nvSpPr>
          <p:cNvPr id="3" name="TextBox 2">
            <a:extLst>
              <a:ext uri="{FF2B5EF4-FFF2-40B4-BE49-F238E27FC236}">
                <a16:creationId xmlns:a16="http://schemas.microsoft.com/office/drawing/2014/main" id="{F612486C-27DF-4CD8-9661-7706D24B8B1B}"/>
              </a:ext>
            </a:extLst>
          </p:cNvPr>
          <p:cNvSpPr txBox="1"/>
          <p:nvPr/>
        </p:nvSpPr>
        <p:spPr>
          <a:xfrm>
            <a:off x="604157" y="522514"/>
            <a:ext cx="9241972" cy="584775"/>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Health and Safety Guidance</a:t>
            </a:r>
          </a:p>
        </p:txBody>
      </p:sp>
    </p:spTree>
    <p:extLst>
      <p:ext uri="{BB962C8B-B14F-4D97-AF65-F5344CB8AC3E}">
        <p14:creationId xmlns:p14="http://schemas.microsoft.com/office/powerpoint/2010/main" val="453940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1" y="2067338"/>
            <a:ext cx="11489634" cy="3693319"/>
          </a:xfrm>
          <a:prstGeom prst="rect">
            <a:avLst/>
          </a:prstGeom>
          <a:noFill/>
        </p:spPr>
        <p:txBody>
          <a:bodyPr wrap="square" rtlCol="0">
            <a:spAutoFit/>
          </a:bodyPr>
          <a:lstStyle/>
          <a:p>
            <a:endParaRPr lang="en-GB" dirty="0">
              <a:solidFill>
                <a:schemeClr val="bg1"/>
              </a:solidFill>
              <a:latin typeface="Comic Sans MS" panose="030F0702030302020204" pitchFamily="66" charset="0"/>
            </a:endParaRPr>
          </a:p>
          <a:p>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There will be minimised movement throughout the school and teachers will adhere to current guidance regarding social distancing.</a:t>
            </a:r>
          </a:p>
          <a:p>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Children with Additional Support Needs often work with support staff.  This will continue in a safe, socially distanced manner.</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Children will be supported to move around the school in a safe way.  We will have many posters and visuals and teachers will remind children of our safety rules in a kind and encouraging way.</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We will of course place great importance on ensuring our environment is nurturing and welcome for all.</a:t>
            </a:r>
          </a:p>
          <a:p>
            <a:endParaRPr lang="en-GB"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41BE60F7-8D2D-4F1F-88D0-797890C0597B}"/>
              </a:ext>
            </a:extLst>
          </p:cNvPr>
          <p:cNvSpPr txBox="1"/>
          <p:nvPr/>
        </p:nvSpPr>
        <p:spPr>
          <a:xfrm>
            <a:off x="604157" y="522514"/>
            <a:ext cx="9241972" cy="584775"/>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Social Distancing</a:t>
            </a:r>
          </a:p>
        </p:txBody>
      </p:sp>
      <p:pic>
        <p:nvPicPr>
          <p:cNvPr id="5" name="Picture 4">
            <a:extLst>
              <a:ext uri="{FF2B5EF4-FFF2-40B4-BE49-F238E27FC236}">
                <a16:creationId xmlns:a16="http://schemas.microsoft.com/office/drawing/2014/main" id="{446DE21A-5EBB-4AF0-925E-545207752ED4}"/>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378150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921567"/>
            <a:ext cx="11502887" cy="4524315"/>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bg1"/>
                </a:solidFill>
                <a:latin typeface="Comic Sans MS" panose="030F0702030302020204" pitchFamily="66" charset="0"/>
              </a:rPr>
              <a:t>Following the guidance from the Scottish Government in June the decision was taken to follow a more ‘relaxed’ uniform approach and this was communicated to parents and carers at the time.  </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Some parents/carers have recently been in touch to ask whether our advice had changed following recent Scottish Government updates.  I wish to assure you that there will be no changes or additional costs for parents/carers at this late stage.  Please feel assured that the ‘relaxed’ uniform approach remains in place however if you as a family wish to opt for our traditional uniform then this would also be acceptable.</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The most important thing is for our pupils' return to school to be made as easy as possible, with no worries about uniform.  As always, should you or any other family require help with purchasing any aspect of uniform, please let me know and I will help with this.</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We would ask that all children have a school bag as this makes it easier for them to keep their items safe and well organised.  Bags will be stored under tables or on the backs of chairs in classes.</a:t>
            </a:r>
          </a:p>
          <a:p>
            <a:pPr marL="285750" indent="-285750">
              <a:buFont typeface="Arial" panose="020B0604020202020204" pitchFamily="34" charset="0"/>
              <a:buChar char="•"/>
            </a:pPr>
            <a:endParaRPr lang="en-GB" dirty="0">
              <a:latin typeface="Comic Sans MS" panose="030F0702030302020204" pitchFamily="66" charset="0"/>
            </a:endParaRPr>
          </a:p>
        </p:txBody>
      </p:sp>
      <p:sp>
        <p:nvSpPr>
          <p:cNvPr id="5" name="TextBox 4">
            <a:extLst>
              <a:ext uri="{FF2B5EF4-FFF2-40B4-BE49-F238E27FC236}">
                <a16:creationId xmlns:a16="http://schemas.microsoft.com/office/drawing/2014/main" id="{A47EC1AD-5CB2-409A-8D7F-1D9E29473180}"/>
              </a:ext>
            </a:extLst>
          </p:cNvPr>
          <p:cNvSpPr txBox="1"/>
          <p:nvPr/>
        </p:nvSpPr>
        <p:spPr>
          <a:xfrm>
            <a:off x="604157" y="522514"/>
            <a:ext cx="9241972" cy="584775"/>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School Uniform</a:t>
            </a:r>
          </a:p>
        </p:txBody>
      </p:sp>
      <p:pic>
        <p:nvPicPr>
          <p:cNvPr id="7" name="Picture 6">
            <a:extLst>
              <a:ext uri="{FF2B5EF4-FFF2-40B4-BE49-F238E27FC236}">
                <a16:creationId xmlns:a16="http://schemas.microsoft.com/office/drawing/2014/main" id="{4775FE47-7F31-4AD5-B76C-5B3D9197294D}"/>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620304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84313" y="2157946"/>
            <a:ext cx="11131826" cy="1754326"/>
          </a:xfrm>
          <a:prstGeom prst="rect">
            <a:avLst/>
          </a:prstGeom>
          <a:noFill/>
        </p:spPr>
        <p:txBody>
          <a:bodyPr wrap="square" rtlCol="0">
            <a:spAutoFit/>
          </a:bodyPr>
          <a:lstStyle/>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Please see link below for Free School Meals &amp; Clothing Grants.  </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hlinkClick r:id="rId2">
                  <a:extLst>
                    <a:ext uri="{A12FA001-AC4F-418D-AE19-62706E023703}">
                      <ahyp:hlinkClr xmlns:ahyp="http://schemas.microsoft.com/office/drawing/2018/hyperlinkcolor" val="tx"/>
                    </a:ext>
                  </a:extLst>
                </a:hlinkClick>
              </a:rPr>
              <a:t>http://renfrewshire.gov.uk/Freeschoolmealsandclothinggrants#:~:text=If%20your%20child%2C%20or%20the,The%20payment%20is%20not%20backdated.</a:t>
            </a:r>
            <a:endParaRPr lang="en-GB"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7F680E31-C8FB-4509-A803-93E55F6AC4C2}"/>
              </a:ext>
            </a:extLst>
          </p:cNvPr>
          <p:cNvSpPr txBox="1"/>
          <p:nvPr/>
        </p:nvSpPr>
        <p:spPr>
          <a:xfrm>
            <a:off x="604157" y="522514"/>
            <a:ext cx="9241972" cy="584775"/>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Free School Meals and Clothing Grants</a:t>
            </a:r>
          </a:p>
        </p:txBody>
      </p:sp>
      <p:pic>
        <p:nvPicPr>
          <p:cNvPr id="6" name="Picture 5">
            <a:extLst>
              <a:ext uri="{FF2B5EF4-FFF2-40B4-BE49-F238E27FC236}">
                <a16:creationId xmlns:a16="http://schemas.microsoft.com/office/drawing/2014/main" id="{3DAD8048-06FD-461F-8E77-75535FBFED4E}"/>
              </a:ext>
            </a:extLst>
          </p:cNvPr>
          <p:cNvPicPr/>
          <p:nvPr/>
        </p:nvPicPr>
        <p:blipFill rotWithShape="1">
          <a:blip r:embed="rId3">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29484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080591"/>
            <a:ext cx="11502887" cy="3416320"/>
          </a:xfrm>
          <a:prstGeom prst="rect">
            <a:avLst/>
          </a:prstGeom>
          <a:noFill/>
        </p:spPr>
        <p:txBody>
          <a:bodyPr wrap="square" rtlCol="0">
            <a:spAutoFit/>
          </a:bodyPr>
          <a:lstStyle/>
          <a:p>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Where possible we ask that pupils bring their own pencil case to school, the school will provide resources for any child who requires it.</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Children should bring a filled water bottle as usual but this will not be able to be filled again.  Water bottles need to be taken home each day to be cleaned.</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Children will not use the cloakroom areas but will bring bags, jackets, packed lunches etc into class where they will be kept at their own work area.</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Resources within classes will be cleaned regularly and children will be encouraged and supported to keep their own ‘work space’ clean and tidy appropriate to the age/stage of the child.  </a:t>
            </a:r>
            <a:endParaRPr lang="en-GB" dirty="0">
              <a:latin typeface="Comic Sans MS" panose="030F0702030302020204" pitchFamily="66" charset="0"/>
            </a:endParaRPr>
          </a:p>
        </p:txBody>
      </p:sp>
      <p:sp>
        <p:nvSpPr>
          <p:cNvPr id="5" name="TextBox 4">
            <a:extLst>
              <a:ext uri="{FF2B5EF4-FFF2-40B4-BE49-F238E27FC236}">
                <a16:creationId xmlns:a16="http://schemas.microsoft.com/office/drawing/2014/main" id="{A47EC1AD-5CB2-409A-8D7F-1D9E29473180}"/>
              </a:ext>
            </a:extLst>
          </p:cNvPr>
          <p:cNvSpPr txBox="1"/>
          <p:nvPr/>
        </p:nvSpPr>
        <p:spPr>
          <a:xfrm>
            <a:off x="604157" y="522514"/>
            <a:ext cx="9241972" cy="584775"/>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Resources</a:t>
            </a:r>
          </a:p>
        </p:txBody>
      </p:sp>
      <p:pic>
        <p:nvPicPr>
          <p:cNvPr id="7" name="Picture 6">
            <a:extLst>
              <a:ext uri="{FF2B5EF4-FFF2-40B4-BE49-F238E27FC236}">
                <a16:creationId xmlns:a16="http://schemas.microsoft.com/office/drawing/2014/main" id="{4775FE47-7F31-4AD5-B76C-5B3D9197294D}"/>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2426000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1548" y="2491410"/>
            <a:ext cx="11304104" cy="2862322"/>
          </a:xfrm>
          <a:prstGeom prst="rect">
            <a:avLst/>
          </a:prstGeom>
          <a:noFill/>
        </p:spPr>
        <p:txBody>
          <a:bodyPr wrap="square" rtlCol="0">
            <a:spAutoFit/>
          </a:bodyPr>
          <a:lstStyle/>
          <a:p>
            <a:r>
              <a:rPr lang="en-GB" b="1" dirty="0">
                <a:solidFill>
                  <a:schemeClr val="bg1"/>
                </a:solidFill>
                <a:latin typeface="Comic Sans MS" panose="030F0702030302020204" pitchFamily="66" charset="0"/>
              </a:rPr>
              <a:t>Local Authority Guidance for Primary Schools</a:t>
            </a:r>
          </a:p>
          <a:p>
            <a:endParaRPr lang="en-GB" b="1" dirty="0">
              <a:solidFill>
                <a:schemeClr val="bg1"/>
              </a:solidFill>
              <a:latin typeface="Comic Sans MS" panose="030F0702030302020204" pitchFamily="66" charset="0"/>
            </a:endParaRPr>
          </a:p>
          <a:p>
            <a:r>
              <a:rPr lang="en-GB" b="1" dirty="0">
                <a:solidFill>
                  <a:schemeClr val="bg1"/>
                </a:solidFill>
                <a:latin typeface="Comic Sans MS" panose="030F0702030302020204" pitchFamily="66" charset="0"/>
              </a:rPr>
              <a:t>Pupils will return as indicated below and will be in for the full day 0900 - 1500</a:t>
            </a:r>
            <a:endParaRPr lang="en-GB" dirty="0">
              <a:solidFill>
                <a:schemeClr val="bg1"/>
              </a:solidFill>
              <a:latin typeface="Comic Sans MS" panose="030F0702030302020204" pitchFamily="66" charset="0"/>
            </a:endParaRPr>
          </a:p>
          <a:p>
            <a:endParaRPr lang="en-GB" dirty="0">
              <a:solidFill>
                <a:schemeClr val="bg1"/>
              </a:solidFill>
              <a:latin typeface="Comic Sans MS" panose="030F0702030302020204" pitchFamily="66" charset="0"/>
            </a:endParaRPr>
          </a:p>
          <a:p>
            <a:r>
              <a:rPr lang="en-GB" dirty="0">
                <a:solidFill>
                  <a:schemeClr val="bg1"/>
                </a:solidFill>
                <a:latin typeface="Comic Sans MS" panose="030F0702030302020204" pitchFamily="66" charset="0"/>
              </a:rPr>
              <a:t>Wednesday 12</a:t>
            </a:r>
            <a:r>
              <a:rPr lang="en-GB" baseline="30000" dirty="0">
                <a:solidFill>
                  <a:schemeClr val="bg1"/>
                </a:solidFill>
                <a:latin typeface="Comic Sans MS" panose="030F0702030302020204" pitchFamily="66" charset="0"/>
              </a:rPr>
              <a:t>th</a:t>
            </a:r>
            <a:r>
              <a:rPr lang="en-GB" dirty="0">
                <a:solidFill>
                  <a:schemeClr val="bg1"/>
                </a:solidFill>
                <a:latin typeface="Comic Sans MS" panose="030F0702030302020204" pitchFamily="66" charset="0"/>
              </a:rPr>
              <a:t> August                P1 &amp; P7 return to school </a:t>
            </a:r>
          </a:p>
          <a:p>
            <a:endParaRPr lang="en-GB" dirty="0">
              <a:solidFill>
                <a:schemeClr val="bg1"/>
              </a:solidFill>
              <a:latin typeface="Comic Sans MS" panose="030F0702030302020204" pitchFamily="66" charset="0"/>
            </a:endParaRPr>
          </a:p>
          <a:p>
            <a:r>
              <a:rPr lang="en-GB" dirty="0">
                <a:solidFill>
                  <a:schemeClr val="bg1"/>
                </a:solidFill>
                <a:latin typeface="Comic Sans MS" panose="030F0702030302020204" pitchFamily="66" charset="0"/>
              </a:rPr>
              <a:t>Thursday 13</a:t>
            </a:r>
            <a:r>
              <a:rPr lang="en-GB" baseline="30000" dirty="0">
                <a:solidFill>
                  <a:schemeClr val="bg1"/>
                </a:solidFill>
                <a:latin typeface="Comic Sans MS" panose="030F0702030302020204" pitchFamily="66" charset="0"/>
              </a:rPr>
              <a:t>th</a:t>
            </a:r>
            <a:r>
              <a:rPr lang="en-GB" dirty="0">
                <a:solidFill>
                  <a:schemeClr val="bg1"/>
                </a:solidFill>
                <a:latin typeface="Comic Sans MS" panose="030F0702030302020204" pitchFamily="66" charset="0"/>
              </a:rPr>
              <a:t> August                   P2, P3 &amp; P4 return to school in addition to P1 and P7</a:t>
            </a:r>
          </a:p>
          <a:p>
            <a:endParaRPr lang="en-GB" dirty="0">
              <a:solidFill>
                <a:schemeClr val="bg1"/>
              </a:solidFill>
              <a:latin typeface="Comic Sans MS" panose="030F0702030302020204" pitchFamily="66" charset="0"/>
            </a:endParaRPr>
          </a:p>
          <a:p>
            <a:r>
              <a:rPr lang="en-GB" dirty="0">
                <a:solidFill>
                  <a:schemeClr val="bg1"/>
                </a:solidFill>
                <a:latin typeface="Comic Sans MS" panose="030F0702030302020204" pitchFamily="66" charset="0"/>
              </a:rPr>
              <a:t>Friday 14</a:t>
            </a:r>
            <a:r>
              <a:rPr lang="en-GB" baseline="30000" dirty="0">
                <a:solidFill>
                  <a:schemeClr val="bg1"/>
                </a:solidFill>
                <a:latin typeface="Comic Sans MS" panose="030F0702030302020204" pitchFamily="66" charset="0"/>
              </a:rPr>
              <a:t>th</a:t>
            </a:r>
            <a:r>
              <a:rPr lang="en-GB" dirty="0">
                <a:solidFill>
                  <a:schemeClr val="bg1"/>
                </a:solidFill>
                <a:latin typeface="Comic Sans MS" panose="030F0702030302020204" pitchFamily="66" charset="0"/>
              </a:rPr>
              <a:t> August                        P5 &amp; P6 return to school giving whole school return</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18430122-F32E-4C7D-85C3-686161EBBDEB}"/>
              </a:ext>
            </a:extLst>
          </p:cNvPr>
          <p:cNvSpPr txBox="1"/>
          <p:nvPr/>
        </p:nvSpPr>
        <p:spPr>
          <a:xfrm>
            <a:off x="668055" y="498857"/>
            <a:ext cx="8016448" cy="584775"/>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The First Week – All Stages</a:t>
            </a:r>
          </a:p>
        </p:txBody>
      </p:sp>
      <p:pic>
        <p:nvPicPr>
          <p:cNvPr id="6" name="Picture 5">
            <a:extLst>
              <a:ext uri="{FF2B5EF4-FFF2-40B4-BE49-F238E27FC236}">
                <a16:creationId xmlns:a16="http://schemas.microsoft.com/office/drawing/2014/main" id="{39B439DE-B5E8-445A-91AB-D141ADB7AD6B}"/>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1354966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1548" y="1948071"/>
            <a:ext cx="11304104" cy="4247317"/>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bg1"/>
                </a:solidFill>
                <a:latin typeface="Comic Sans MS" panose="030F0702030302020204" pitchFamily="66" charset="0"/>
              </a:rPr>
              <a:t>All Primary 1 pupils will come to school for the first time on Wednesday 12 August and will be fulltime from this point onwards.</a:t>
            </a:r>
          </a:p>
          <a:p>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Children will come in through the gates at our infant playground and then in through our Primary 1 doors.  </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Parents/carers will, on this special occasion, be allowed in to the playground where they can then leave their child safely in the hands of the teachers and support staff.  Unfortunately due to current risk assessment guidance we cannot let parents/carers in to the building.</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a:p>
            <a:pPr marL="285750" indent="-285750">
              <a:buFont typeface="Arial" panose="020B0604020202020204" pitchFamily="34" charset="0"/>
              <a:buChar char="•"/>
            </a:pPr>
            <a:r>
              <a:rPr lang="en-GB" dirty="0">
                <a:solidFill>
                  <a:schemeClr val="bg1"/>
                </a:solidFill>
                <a:latin typeface="Comic Sans MS" panose="030F0702030302020204" pitchFamily="66" charset="0"/>
              </a:rPr>
              <a:t>We will ensure every child washes their hands upon arrival, a process that may take some time! We will therefore stagger the entry between 0850 – 0910.  Whilst waiting to enter please adhere to social distancing rules.  We appreciate your patience as we ensure this occurs in a calm and controlled manner.</a:t>
            </a:r>
          </a:p>
          <a:p>
            <a:pPr marL="285750" indent="-285750">
              <a:buFont typeface="Arial" panose="020B0604020202020204" pitchFamily="34" charset="0"/>
              <a:buChar char="•"/>
            </a:pPr>
            <a:endParaRPr lang="en-GB"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18430122-F32E-4C7D-85C3-686161EBBDEB}"/>
              </a:ext>
            </a:extLst>
          </p:cNvPr>
          <p:cNvSpPr txBox="1"/>
          <p:nvPr/>
        </p:nvSpPr>
        <p:spPr>
          <a:xfrm>
            <a:off x="668055" y="498857"/>
            <a:ext cx="8016448" cy="584775"/>
          </a:xfrm>
          <a:prstGeom prst="rect">
            <a:avLst/>
          </a:prstGeom>
          <a:noFill/>
        </p:spPr>
        <p:txBody>
          <a:bodyPr wrap="square" rtlCol="0">
            <a:spAutoFit/>
          </a:bodyPr>
          <a:lstStyle/>
          <a:p>
            <a:r>
              <a:rPr lang="en-GB" sz="3200" dirty="0">
                <a:solidFill>
                  <a:schemeClr val="bg1"/>
                </a:solidFill>
                <a:latin typeface="Comic Sans MS" panose="030F0702030302020204" pitchFamily="66" charset="0"/>
              </a:rPr>
              <a:t>The First Week – Primary 1s</a:t>
            </a:r>
          </a:p>
        </p:txBody>
      </p:sp>
      <p:pic>
        <p:nvPicPr>
          <p:cNvPr id="6" name="Picture 5">
            <a:extLst>
              <a:ext uri="{FF2B5EF4-FFF2-40B4-BE49-F238E27FC236}">
                <a16:creationId xmlns:a16="http://schemas.microsoft.com/office/drawing/2014/main" id="{39B439DE-B5E8-445A-91AB-D141ADB7AD6B}"/>
              </a:ext>
            </a:extLst>
          </p:cNvPr>
          <p:cNvPicPr/>
          <p:nvPr/>
        </p:nvPicPr>
        <p:blipFill rotWithShape="1">
          <a:blip r:embed="rId2">
            <a:extLst>
              <a:ext uri="{28A0092B-C50C-407E-A947-70E740481C1C}">
                <a14:useLocalDpi xmlns:a14="http://schemas.microsoft.com/office/drawing/2010/main" val="0"/>
              </a:ext>
            </a:extLst>
          </a:blip>
          <a:srcRect l="1226" t="-8954" r="9225" b="6957"/>
          <a:stretch/>
        </p:blipFill>
        <p:spPr bwMode="auto">
          <a:xfrm>
            <a:off x="10303329" y="128076"/>
            <a:ext cx="1681842" cy="1635410"/>
          </a:xfrm>
          <a:prstGeom prst="rect">
            <a:avLst/>
          </a:prstGeom>
          <a:noFill/>
          <a:ln>
            <a:noFill/>
          </a:ln>
        </p:spPr>
      </p:pic>
    </p:spTree>
    <p:extLst>
      <p:ext uri="{BB962C8B-B14F-4D97-AF65-F5344CB8AC3E}">
        <p14:creationId xmlns:p14="http://schemas.microsoft.com/office/powerpoint/2010/main" val="228397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otalTime>481</TotalTime>
  <Words>2279</Words>
  <Application>Microsoft Office PowerPoint</Application>
  <PresentationFormat>Widescreen</PresentationFormat>
  <Paragraphs>189</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Comic Sans MS</vt:lpstr>
      <vt:lpstr>Corbel</vt:lpstr>
      <vt:lpstr>Wingdings</vt:lpstr>
      <vt:lpstr>Banded</vt:lpstr>
      <vt:lpstr>Returning to school A guide for parents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Returning to school A guide for parents</dc:title>
  <dc:creator>fiona mackenzie</dc:creator>
  <cp:lastModifiedBy>fiona mackenzie</cp:lastModifiedBy>
  <cp:revision>53</cp:revision>
  <dcterms:created xsi:type="dcterms:W3CDTF">2020-06-17T15:03:00Z</dcterms:created>
  <dcterms:modified xsi:type="dcterms:W3CDTF">2020-08-04T13:54:08Z</dcterms:modified>
</cp:coreProperties>
</file>