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6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8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5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1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5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E2D0-E9BE-474A-AAA0-6438B5F0DF1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154B-9684-49DE-A1F4-1521D11B3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Apostrophes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L.I to use an apostrophe to show possession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523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 of Possession</a:t>
            </a:r>
          </a:p>
        </p:txBody>
      </p:sp>
      <p:sp>
        <p:nvSpPr>
          <p:cNvPr id="24580" name="Content Placeholder 21"/>
          <p:cNvSpPr>
            <a:spLocks noGrp="1"/>
          </p:cNvSpPr>
          <p:nvPr>
            <p:ph idx="1"/>
          </p:nvPr>
        </p:nvSpPr>
        <p:spPr>
          <a:xfrm>
            <a:off x="2279650" y="1731963"/>
            <a:ext cx="7632700" cy="34766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GB" altLang="en-US" sz="2000"/>
              <a:t>Rachel’s favourite sport is running.</a:t>
            </a:r>
            <a:endParaRPr lang="en-GB" altLang="en-US" sz="2000" b="1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10000" y="6149976"/>
            <a:ext cx="4572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itchFamily="50" charset="0"/>
              </a:rPr>
              <a:t>Photo courtesy of Richard Liblanc  (@flickr.com) - granted under creative commons licence - attribution</a:t>
            </a:r>
            <a:endParaRPr lang="en-GB" altLang="en-US" sz="500">
              <a:solidFill>
                <a:schemeClr val="tx1"/>
              </a:solidFill>
              <a:latin typeface="BPreplay" pitchFamily="50" charset="0"/>
            </a:endParaRPr>
          </a:p>
        </p:txBody>
      </p:sp>
      <p:pic>
        <p:nvPicPr>
          <p:cNvPr id="245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20314"/>
          <a:stretch>
            <a:fillRect/>
          </a:stretch>
        </p:blipFill>
        <p:spPr bwMode="auto">
          <a:xfrm>
            <a:off x="2279650" y="2360613"/>
            <a:ext cx="76327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 of Possession</a:t>
            </a:r>
          </a:p>
        </p:txBody>
      </p:sp>
      <p:sp>
        <p:nvSpPr>
          <p:cNvPr id="25604" name="Content Placeholder 21"/>
          <p:cNvSpPr>
            <a:spLocks noGrp="1"/>
          </p:cNvSpPr>
          <p:nvPr>
            <p:ph idx="1"/>
          </p:nvPr>
        </p:nvSpPr>
        <p:spPr>
          <a:xfrm>
            <a:off x="2279650" y="1731963"/>
            <a:ext cx="7632700" cy="34766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GB" altLang="en-US" sz="2000"/>
              <a:t>The forest’s light is always changing.</a:t>
            </a:r>
            <a:endParaRPr lang="en-GB" altLang="en-US" sz="2000" b="1"/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14230"/>
          <a:stretch>
            <a:fillRect/>
          </a:stretch>
        </p:blipFill>
        <p:spPr bwMode="auto">
          <a:xfrm>
            <a:off x="2279650" y="2378075"/>
            <a:ext cx="7632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 of Possession</a:t>
            </a:r>
          </a:p>
        </p:txBody>
      </p:sp>
      <p:sp>
        <p:nvSpPr>
          <p:cNvPr id="26628" name="Content Placeholder 21"/>
          <p:cNvSpPr>
            <a:spLocks noGrp="1"/>
          </p:cNvSpPr>
          <p:nvPr>
            <p:ph idx="1"/>
          </p:nvPr>
        </p:nvSpPr>
        <p:spPr>
          <a:xfrm>
            <a:off x="2987675" y="1611313"/>
            <a:ext cx="6223000" cy="347662"/>
          </a:xfrm>
        </p:spPr>
        <p:txBody>
          <a:bodyPr>
            <a:normAutofit fontScale="70000" lnSpcReduction="20000"/>
          </a:bodyPr>
          <a:lstStyle/>
          <a:p>
            <a:pPr algn="ctr" eaLnBrk="1" hangingPunct="1"/>
            <a:r>
              <a:rPr lang="en-GB" altLang="en-US" sz="2000"/>
              <a:t>The Statue of Liberty is probably one of America’s most famous landmarks.</a:t>
            </a:r>
            <a:endParaRPr lang="en-GB" altLang="en-US" sz="2000" b="1"/>
          </a:p>
        </p:txBody>
      </p:sp>
      <p:pic>
        <p:nvPicPr>
          <p:cNvPr id="266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"/>
          <a:stretch>
            <a:fillRect/>
          </a:stretch>
        </p:blipFill>
        <p:spPr bwMode="auto">
          <a:xfrm>
            <a:off x="2279650" y="2371725"/>
            <a:ext cx="76327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</a:t>
            </a:r>
          </a:p>
        </p:txBody>
      </p:sp>
      <p:sp>
        <p:nvSpPr>
          <p:cNvPr id="16388" name="Content Placeholder 21"/>
          <p:cNvSpPr>
            <a:spLocks noGrp="1"/>
          </p:cNvSpPr>
          <p:nvPr>
            <p:ph idx="1"/>
          </p:nvPr>
        </p:nvSpPr>
        <p:spPr>
          <a:xfrm>
            <a:off x="2279650" y="1731963"/>
            <a:ext cx="7632700" cy="347662"/>
          </a:xfrm>
        </p:spPr>
        <p:txBody>
          <a:bodyPr>
            <a:normAutofit fontScale="62500" lnSpcReduction="20000"/>
          </a:bodyPr>
          <a:lstStyle/>
          <a:p>
            <a:pPr algn="ctr" eaLnBrk="1" hangingPunct="1"/>
            <a:r>
              <a:rPr lang="en-GB" altLang="en-US" smtClean="0"/>
              <a:t>An apostrophe is the same shape as a comma (,) but placed above the line (‘).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1" y="2425700"/>
            <a:ext cx="3717925" cy="2820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>
              <a:spcAft>
                <a:spcPts val="120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Apostrophes show two things: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That one thing belongs to another.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That some letters of a word have been left out to shorten the word.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650" y="5365751"/>
            <a:ext cx="7632700" cy="727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180000"/>
          <a:lstStyle/>
          <a:p>
            <a:pPr algn="ctr"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 this Presentation, we will explore the first use of apostrophes.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0" y="2425700"/>
            <a:ext cx="3816350" cy="2820988"/>
          </a:xfrm>
          <a:prstGeom prst="rect">
            <a:avLst/>
          </a:prstGeom>
          <a:solidFill>
            <a:srgbClr val="66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39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4" t="13147" b="14932"/>
          <a:stretch>
            <a:fillRect/>
          </a:stretch>
        </p:blipFill>
        <p:spPr bwMode="auto">
          <a:xfrm>
            <a:off x="6096000" y="2425700"/>
            <a:ext cx="38163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5"/>
          <a:stretch>
            <a:fillRect/>
          </a:stretch>
        </p:blipFill>
        <p:spPr bwMode="auto">
          <a:xfrm>
            <a:off x="6096000" y="2425701"/>
            <a:ext cx="38163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2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Showing Possession</a:t>
            </a:r>
          </a:p>
        </p:txBody>
      </p:sp>
      <p:sp>
        <p:nvSpPr>
          <p:cNvPr id="17413" name="Content Placeholder 21"/>
          <p:cNvSpPr>
            <a:spLocks noGrp="1"/>
          </p:cNvSpPr>
          <p:nvPr>
            <p:ph idx="1"/>
          </p:nvPr>
        </p:nvSpPr>
        <p:spPr>
          <a:xfrm>
            <a:off x="2279650" y="1625601"/>
            <a:ext cx="7632700" cy="347663"/>
          </a:xfrm>
        </p:spPr>
        <p:txBody>
          <a:bodyPr>
            <a:normAutofit fontScale="40000" lnSpcReduction="20000"/>
          </a:bodyPr>
          <a:lstStyle/>
          <a:p>
            <a:pPr algn="ctr" eaLnBrk="1" hangingPunct="1"/>
            <a:r>
              <a:rPr lang="en-GB" altLang="en-US" smtClean="0"/>
              <a:t>Apostrophes can be used to show that something belongs to someone or something. This is called </a:t>
            </a:r>
            <a:r>
              <a:rPr lang="en-GB" altLang="en-US" b="1" smtClean="0"/>
              <a:t>possession.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1" y="2425701"/>
            <a:ext cx="3717925" cy="3667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we are talking about one thing, we call this </a:t>
            </a:r>
            <a:r>
              <a:rPr lang="en-GB" b="1" dirty="0">
                <a:solidFill>
                  <a:schemeClr val="tx1"/>
                </a:solidFill>
              </a:rPr>
              <a:t>singular.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 example, a man or a bike.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we need to say that something belongs to something singular, we put </a:t>
            </a:r>
            <a:r>
              <a:rPr lang="en-GB" b="1" dirty="0">
                <a:solidFill>
                  <a:schemeClr val="tx1"/>
                </a:solidFill>
              </a:rPr>
              <a:t>an apostrophe and then an ‘s’ at the end </a:t>
            </a:r>
            <a:r>
              <a:rPr lang="en-GB" dirty="0">
                <a:solidFill>
                  <a:schemeClr val="tx1"/>
                </a:solidFill>
              </a:rPr>
              <a:t>of the name it belongs to.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e.g. </a:t>
            </a:r>
            <a:r>
              <a:rPr lang="en-GB" b="1" dirty="0">
                <a:solidFill>
                  <a:schemeClr val="tx1"/>
                </a:solidFill>
              </a:rPr>
              <a:t>the man’s bike.</a:t>
            </a:r>
          </a:p>
        </p:txBody>
      </p:sp>
    </p:spTree>
    <p:extLst>
      <p:ext uri="{BB962C8B-B14F-4D97-AF65-F5344CB8AC3E}">
        <p14:creationId xmlns:p14="http://schemas.microsoft.com/office/powerpoint/2010/main" val="33233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b="16380"/>
          <a:stretch>
            <a:fillRect/>
          </a:stretch>
        </p:blipFill>
        <p:spPr bwMode="auto">
          <a:xfrm>
            <a:off x="2282825" y="2371725"/>
            <a:ext cx="76327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6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Showing Possession</a:t>
            </a:r>
          </a:p>
        </p:txBody>
      </p:sp>
      <p:sp>
        <p:nvSpPr>
          <p:cNvPr id="18437" name="Content Placeholder 21"/>
          <p:cNvSpPr>
            <a:spLocks noGrp="1"/>
          </p:cNvSpPr>
          <p:nvPr>
            <p:ph idx="1"/>
          </p:nvPr>
        </p:nvSpPr>
        <p:spPr>
          <a:xfrm>
            <a:off x="2279650" y="1625601"/>
            <a:ext cx="7632700" cy="347663"/>
          </a:xfrm>
        </p:spPr>
        <p:txBody>
          <a:bodyPr>
            <a:normAutofit fontScale="40000" lnSpcReduction="20000"/>
          </a:bodyPr>
          <a:lstStyle/>
          <a:p>
            <a:pPr algn="ctr" eaLnBrk="1" hangingPunct="1"/>
            <a:r>
              <a:rPr lang="en-GB" altLang="en-US" smtClean="0"/>
              <a:t>We also use an apostrophe and an ‘s’ to show when something belongs to a proper noun (a name that begins with a capital letter).</a:t>
            </a:r>
            <a:endParaRPr lang="en-GB" altLang="en-US" b="1" smtClean="0"/>
          </a:p>
        </p:txBody>
      </p:sp>
      <p:sp>
        <p:nvSpPr>
          <p:cNvPr id="5" name="Rectangle 4"/>
          <p:cNvSpPr/>
          <p:nvPr/>
        </p:nvSpPr>
        <p:spPr>
          <a:xfrm>
            <a:off x="2279650" y="5099051"/>
            <a:ext cx="5670550" cy="708025"/>
          </a:xfrm>
          <a:prstGeom prst="rect">
            <a:avLst/>
          </a:prstGeom>
          <a:solidFill>
            <a:srgbClr val="A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e.g. India’s national flag has three horizontal stripes on it.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3810000" y="6149976"/>
            <a:ext cx="4572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itchFamily="50" charset="0"/>
              </a:rPr>
              <a:t>Photo courtesy of Sanyam Bahga  (@flickr.com) - granted under creative commons licence - attribution</a:t>
            </a:r>
            <a:endParaRPr lang="en-GB" altLang="en-US" sz="500">
              <a:solidFill>
                <a:schemeClr val="tx1"/>
              </a:solidFill>
              <a:latin typeface="BPrepla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366839"/>
            <a:ext cx="7632700" cy="7826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Look Out For…</a:t>
            </a:r>
          </a:p>
        </p:txBody>
      </p:sp>
      <p:sp>
        <p:nvSpPr>
          <p:cNvPr id="19460" name="Content Placeholder 21"/>
          <p:cNvSpPr>
            <a:spLocks noGrp="1"/>
          </p:cNvSpPr>
          <p:nvPr>
            <p:ph idx="1"/>
          </p:nvPr>
        </p:nvSpPr>
        <p:spPr>
          <a:xfrm>
            <a:off x="2279650" y="1558926"/>
            <a:ext cx="7632700" cy="347663"/>
          </a:xfrm>
        </p:spPr>
        <p:txBody>
          <a:bodyPr/>
          <a:lstStyle/>
          <a:p>
            <a:pPr algn="ctr" eaLnBrk="1" hangingPunct="1"/>
            <a:r>
              <a:rPr lang="en-GB" altLang="en-US" sz="1600"/>
              <a:t>When you add an apostrophe to a noun, add </a:t>
            </a:r>
            <a:r>
              <a:rPr lang="en-GB" altLang="en-US" sz="1600" b="1"/>
              <a:t>‘s </a:t>
            </a:r>
            <a:r>
              <a:rPr lang="en-GB" altLang="en-US" sz="1600"/>
              <a:t>to the end of the last word.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650" y="3422650"/>
            <a:ext cx="7632700" cy="679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180000"/>
          <a:lstStyle/>
          <a:p>
            <a:pPr algn="ctr">
              <a:spcAft>
                <a:spcPts val="12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Never use an apostrophe if you have already used a possessive pronoun (his, her, its).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4888" y="5370513"/>
            <a:ext cx="7632700" cy="679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180000"/>
          <a:lstStyle/>
          <a:p>
            <a:pPr algn="ctr">
              <a:spcAft>
                <a:spcPts val="12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only time that it’s has an apostrophe is when it is a contraction for ‘it is’ or ‘it has’.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79650" y="2201863"/>
            <a:ext cx="7632700" cy="1174750"/>
            <a:chOff x="755650" y="2202069"/>
            <a:chExt cx="7632699" cy="1173832"/>
          </a:xfrm>
        </p:grpSpPr>
        <p:sp>
          <p:nvSpPr>
            <p:cNvPr id="5" name="Rectangle 4"/>
            <p:cNvSpPr/>
            <p:nvPr/>
          </p:nvSpPr>
          <p:spPr>
            <a:xfrm>
              <a:off x="755650" y="2202069"/>
              <a:ext cx="7632699" cy="11738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88000" rIns="3600000" bIns="180000"/>
            <a:lstStyle/>
            <a:p>
              <a:pPr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e.g. Buckingham Palace’s gates are painted gold and black.</a:t>
              </a:r>
            </a:p>
          </p:txBody>
        </p:sp>
        <p:pic>
          <p:nvPicPr>
            <p:cNvPr id="19468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9" b="15170"/>
            <a:stretch>
              <a:fillRect/>
            </a:stretch>
          </p:blipFill>
          <p:spPr bwMode="auto">
            <a:xfrm>
              <a:off x="4242486" y="2225944"/>
              <a:ext cx="4141099" cy="114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79650" y="4079876"/>
            <a:ext cx="7632700" cy="1243013"/>
            <a:chOff x="755651" y="4079562"/>
            <a:chExt cx="7632699" cy="1243998"/>
          </a:xfrm>
        </p:grpSpPr>
        <p:sp>
          <p:nvSpPr>
            <p:cNvPr id="8" name="Rectangle 7"/>
            <p:cNvSpPr/>
            <p:nvPr/>
          </p:nvSpPr>
          <p:spPr>
            <a:xfrm>
              <a:off x="755651" y="4149467"/>
              <a:ext cx="7632699" cy="11740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432000" rIns="2988000" bIns="180000"/>
            <a:lstStyle/>
            <a:p>
              <a:pPr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e.g. Dave had a rabbit and its fur was white.</a:t>
              </a:r>
            </a:p>
          </p:txBody>
        </p:sp>
        <p:pic>
          <p:nvPicPr>
            <p:cNvPr id="19466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120" y="4079562"/>
              <a:ext cx="1116496" cy="124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4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 of Possession</a:t>
            </a:r>
          </a:p>
        </p:txBody>
      </p:sp>
      <p:sp>
        <p:nvSpPr>
          <p:cNvPr id="20484" name="Content Placeholder 21"/>
          <p:cNvSpPr>
            <a:spLocks noGrp="1"/>
          </p:cNvSpPr>
          <p:nvPr>
            <p:ph idx="1"/>
          </p:nvPr>
        </p:nvSpPr>
        <p:spPr>
          <a:xfrm>
            <a:off x="2279650" y="1625601"/>
            <a:ext cx="7632700" cy="347663"/>
          </a:xfrm>
        </p:spPr>
        <p:txBody>
          <a:bodyPr>
            <a:normAutofit fontScale="40000" lnSpcReduction="20000"/>
          </a:bodyPr>
          <a:lstStyle/>
          <a:p>
            <a:pPr algn="ctr" eaLnBrk="1" hangingPunct="1"/>
            <a:r>
              <a:rPr lang="en-GB" altLang="en-US" smtClean="0"/>
              <a:t>The next few slides show examples of how to use apostrophes of possession with singular and proper nouns.</a:t>
            </a:r>
            <a:endParaRPr lang="en-GB" altLang="en-US" b="1" smtClean="0"/>
          </a:p>
        </p:txBody>
      </p:sp>
      <p:pic>
        <p:nvPicPr>
          <p:cNvPr id="204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14230"/>
          <a:stretch>
            <a:fillRect/>
          </a:stretch>
        </p:blipFill>
        <p:spPr bwMode="auto">
          <a:xfrm>
            <a:off x="2279650" y="2378075"/>
            <a:ext cx="7632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 of Possession</a:t>
            </a:r>
          </a:p>
        </p:txBody>
      </p:sp>
      <p:sp>
        <p:nvSpPr>
          <p:cNvPr id="21508" name="Content Placeholder 21"/>
          <p:cNvSpPr>
            <a:spLocks noGrp="1"/>
          </p:cNvSpPr>
          <p:nvPr>
            <p:ph idx="1"/>
          </p:nvPr>
        </p:nvSpPr>
        <p:spPr>
          <a:xfrm>
            <a:off x="2279650" y="1731963"/>
            <a:ext cx="7632700" cy="34766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GB" altLang="en-US" sz="2000"/>
              <a:t>Catherine’s house is old and large.</a:t>
            </a:r>
            <a:endParaRPr lang="en-GB" altLang="en-US" sz="2000" b="1"/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4" b="19016"/>
          <a:stretch>
            <a:fillRect/>
          </a:stretch>
        </p:blipFill>
        <p:spPr bwMode="auto">
          <a:xfrm>
            <a:off x="2279650" y="2378075"/>
            <a:ext cx="7632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 of Possession</a:t>
            </a:r>
          </a:p>
        </p:txBody>
      </p:sp>
      <p:sp>
        <p:nvSpPr>
          <p:cNvPr id="22532" name="Content Placeholder 21"/>
          <p:cNvSpPr>
            <a:spLocks noGrp="1"/>
          </p:cNvSpPr>
          <p:nvPr>
            <p:ph idx="1"/>
          </p:nvPr>
        </p:nvSpPr>
        <p:spPr>
          <a:xfrm>
            <a:off x="2279650" y="1731963"/>
            <a:ext cx="7632700" cy="34766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GB" altLang="en-US" sz="2000"/>
              <a:t>The cat’s eyes are different colours.</a:t>
            </a:r>
            <a:endParaRPr lang="en-GB" altLang="en-US" sz="2000" b="1"/>
          </a:p>
        </p:txBody>
      </p:sp>
      <p:pic>
        <p:nvPicPr>
          <p:cNvPr id="225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14932"/>
          <a:stretch>
            <a:fillRect/>
          </a:stretch>
        </p:blipFill>
        <p:spPr bwMode="auto">
          <a:xfrm>
            <a:off x="2279650" y="2371726"/>
            <a:ext cx="7632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810000" y="6149976"/>
            <a:ext cx="4572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itchFamily="50" charset="0"/>
              </a:rPr>
              <a:t>Photo courtesy of Chris Yarzab  (@flickr.com) - granted under creative commons licence - attribution</a:t>
            </a:r>
            <a:endParaRPr lang="en-GB" altLang="en-US" sz="500">
              <a:solidFill>
                <a:schemeClr val="tx1"/>
              </a:solidFill>
              <a:latin typeface="BPrepla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425576"/>
            <a:ext cx="7632700" cy="881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1981201" y="511176"/>
            <a:ext cx="8220075" cy="995363"/>
          </a:xfrm>
        </p:spPr>
        <p:txBody>
          <a:bodyPr/>
          <a:lstStyle/>
          <a:p>
            <a:pPr eaLnBrk="1" hangingPunct="1"/>
            <a:r>
              <a:rPr lang="en-GB" altLang="en-US" smtClean="0"/>
              <a:t>Apostrophes of Possession</a:t>
            </a:r>
          </a:p>
        </p:txBody>
      </p:sp>
      <p:sp>
        <p:nvSpPr>
          <p:cNvPr id="23556" name="Content Placeholder 21"/>
          <p:cNvSpPr>
            <a:spLocks noGrp="1"/>
          </p:cNvSpPr>
          <p:nvPr>
            <p:ph idx="1"/>
          </p:nvPr>
        </p:nvSpPr>
        <p:spPr>
          <a:xfrm>
            <a:off x="2279650" y="1731963"/>
            <a:ext cx="7632700" cy="34766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GB" altLang="en-US" sz="2000"/>
              <a:t>St Paul’s Cathedral is in central London.</a:t>
            </a:r>
            <a:endParaRPr lang="en-GB" altLang="en-US" sz="2000" b="1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810000" y="6149976"/>
            <a:ext cx="4572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itchFamily="50" charset="0"/>
              </a:rPr>
              <a:t>Photo courtesy of Eric Titcombe  (@flickr.com) - granted under creative commons licence - attribution</a:t>
            </a:r>
            <a:endParaRPr lang="en-GB" altLang="en-US" sz="500">
              <a:solidFill>
                <a:schemeClr val="tx1"/>
              </a:solidFill>
              <a:latin typeface="BPreplay" pitchFamily="50" charset="0"/>
            </a:endParaRP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6" b="1465"/>
          <a:stretch>
            <a:fillRect/>
          </a:stretch>
        </p:blipFill>
        <p:spPr bwMode="auto">
          <a:xfrm>
            <a:off x="2289176" y="2366964"/>
            <a:ext cx="762317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BPreplay</vt:lpstr>
      <vt:lpstr>Calibri</vt:lpstr>
      <vt:lpstr>Calibri Light</vt:lpstr>
      <vt:lpstr>Sassoon Infant Rg</vt:lpstr>
      <vt:lpstr>Office Theme</vt:lpstr>
      <vt:lpstr>Apostrophes</vt:lpstr>
      <vt:lpstr>Apostrophes</vt:lpstr>
      <vt:lpstr>Showing Possession</vt:lpstr>
      <vt:lpstr>Showing Possession</vt:lpstr>
      <vt:lpstr>Look Out For…</vt:lpstr>
      <vt:lpstr>Apostrophes of Possession</vt:lpstr>
      <vt:lpstr>Apostrophes of Possession</vt:lpstr>
      <vt:lpstr>Apostrophes of Possession</vt:lpstr>
      <vt:lpstr>Apostrophes of Possession</vt:lpstr>
      <vt:lpstr>Apostrophes of Possession</vt:lpstr>
      <vt:lpstr>Apostrophes of Possession</vt:lpstr>
      <vt:lpstr>Apostrophes of Possession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Apostrophes</dc:title>
  <dc:creator>Administrator</dc:creator>
  <cp:lastModifiedBy>Administrator</cp:lastModifiedBy>
  <cp:revision>1</cp:revision>
  <dcterms:created xsi:type="dcterms:W3CDTF">2020-10-01T14:38:51Z</dcterms:created>
  <dcterms:modified xsi:type="dcterms:W3CDTF">2020-10-01T14:39:09Z</dcterms:modified>
</cp:coreProperties>
</file>