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2EA59F4-45BB-4D74-B503-8B0CC04D61F7}"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2627532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EA59F4-45BB-4D74-B503-8B0CC04D61F7}"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1513356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EA59F4-45BB-4D74-B503-8B0CC04D61F7}"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322150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Rounded Rectangle 2"/>
          <p:cNvSpPr/>
          <p:nvPr userDrawn="1"/>
        </p:nvSpPr>
        <p:spPr bwMode="auto">
          <a:xfrm>
            <a:off x="609601" y="438150"/>
            <a:ext cx="10960100"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
        <p:nvSpPr>
          <p:cNvPr id="8" name="Title 5"/>
          <p:cNvSpPr>
            <a:spLocks noGrp="1"/>
          </p:cNvSpPr>
          <p:nvPr>
            <p:ph type="title"/>
          </p:nvPr>
        </p:nvSpPr>
        <p:spPr>
          <a:xfrm>
            <a:off x="609598" y="478895"/>
            <a:ext cx="10960100" cy="994306"/>
          </a:xfrm>
        </p:spPr>
        <p:txBody>
          <a:bodyPr>
            <a:noAutofit/>
          </a:bodyPr>
          <a:lstStyle>
            <a:lvl1pPr>
              <a:defRPr>
                <a:latin typeface="Twinkl SemiBold" pitchFamily="2" charset="0"/>
              </a:defRPr>
            </a:lvl1pPr>
          </a:lstStyle>
          <a:p>
            <a:r>
              <a:rPr lang="en-US" smtClean="0"/>
              <a:t>Click to edit Master title style</a:t>
            </a:r>
            <a:endParaRPr lang="en-GB" dirty="0"/>
          </a:p>
        </p:txBody>
      </p:sp>
    </p:spTree>
    <p:extLst>
      <p:ext uri="{BB962C8B-B14F-4D97-AF65-F5344CB8AC3E}">
        <p14:creationId xmlns:p14="http://schemas.microsoft.com/office/powerpoint/2010/main" val="93593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Picture 3"/>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4384" y="6196014"/>
            <a:ext cx="768349"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6765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EA59F4-45BB-4D74-B503-8B0CC04D61F7}"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2954497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EA59F4-45BB-4D74-B503-8B0CC04D61F7}"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248843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2EA59F4-45BB-4D74-B503-8B0CC04D61F7}"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486318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2EA59F4-45BB-4D74-B503-8B0CC04D61F7}" type="datetimeFigureOut">
              <a:rPr lang="en-GB" smtClean="0"/>
              <a:t>28/05/2020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252015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2EA59F4-45BB-4D74-B503-8B0CC04D61F7}" type="datetimeFigureOut">
              <a:rPr lang="en-GB" smtClean="0"/>
              <a:t>28/05/2020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47486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A59F4-45BB-4D74-B503-8B0CC04D61F7}" type="datetimeFigureOut">
              <a:rPr lang="en-GB" smtClean="0"/>
              <a:t>28/05/2020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418828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A59F4-45BB-4D74-B503-8B0CC04D61F7}"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1804130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A59F4-45BB-4D74-B503-8B0CC04D61F7}"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FB7C85-3B94-4A8B-B987-91FFE74965BE}" type="slidenum">
              <a:rPr lang="en-GB" smtClean="0"/>
              <a:t>‹#›</a:t>
            </a:fld>
            <a:endParaRPr lang="en-GB"/>
          </a:p>
        </p:txBody>
      </p:sp>
    </p:spTree>
    <p:extLst>
      <p:ext uri="{BB962C8B-B14F-4D97-AF65-F5344CB8AC3E}">
        <p14:creationId xmlns:p14="http://schemas.microsoft.com/office/powerpoint/2010/main" val="308312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A59F4-45BB-4D74-B503-8B0CC04D61F7}" type="datetimeFigureOut">
              <a:rPr lang="en-GB" smtClean="0"/>
              <a:t>28/05/2020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FB7C85-3B94-4A8B-B987-91FFE74965BE}" type="slidenum">
              <a:rPr lang="en-GB" smtClean="0"/>
              <a:t>‹#›</a:t>
            </a:fld>
            <a:endParaRPr lang="en-GB"/>
          </a:p>
        </p:txBody>
      </p:sp>
    </p:spTree>
    <p:extLst>
      <p:ext uri="{BB962C8B-B14F-4D97-AF65-F5344CB8AC3E}">
        <p14:creationId xmlns:p14="http://schemas.microsoft.com/office/powerpoint/2010/main" val="4004100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6162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2063750" y="557214"/>
            <a:ext cx="8064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eaLnBrk="1" hangingPunct="1">
              <a:lnSpc>
                <a:spcPct val="100000"/>
              </a:lnSpc>
              <a:spcBef>
                <a:spcPct val="0"/>
              </a:spcBef>
              <a:buFontTx/>
              <a:buNone/>
            </a:pPr>
            <a:r>
              <a:rPr lang="en-GB" altLang="en-US">
                <a:solidFill>
                  <a:schemeClr val="tx1"/>
                </a:solidFill>
              </a:rPr>
              <a:t>Look at these shopping lists. Can you write a sentence using commas to list what each person is buying at the shops? Can you guess what kind of dish each of these people are making from what is on their list?</a:t>
            </a:r>
            <a:endParaRPr lang="en-GB" altLang="en-US" i="1">
              <a:solidFill>
                <a:schemeClr val="tx1"/>
              </a:solidFill>
            </a:endParaRPr>
          </a:p>
        </p:txBody>
      </p:sp>
      <p:sp>
        <p:nvSpPr>
          <p:cNvPr id="7" name="Rectangle: Rounded Corners 7">
            <a:extLst/>
          </p:cNvPr>
          <p:cNvSpPr/>
          <p:nvPr/>
        </p:nvSpPr>
        <p:spPr>
          <a:xfrm>
            <a:off x="2063751" y="5746751"/>
            <a:ext cx="1685925" cy="561975"/>
          </a:xfrm>
          <a:prstGeom prst="roundRect">
            <a:avLst/>
          </a:prstGeom>
          <a:solidFill>
            <a:srgbClr val="E12D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t>Show answers</a:t>
            </a:r>
          </a:p>
        </p:txBody>
      </p:sp>
      <p:sp>
        <p:nvSpPr>
          <p:cNvPr id="8" name="TextBox 35"/>
          <p:cNvSpPr txBox="1">
            <a:spLocks noChangeArrowheads="1"/>
          </p:cNvSpPr>
          <p:nvPr/>
        </p:nvSpPr>
        <p:spPr bwMode="auto">
          <a:xfrm>
            <a:off x="5926138" y="4141789"/>
            <a:ext cx="2024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algn="ctr" eaLnBrk="1" hangingPunct="1">
              <a:lnSpc>
                <a:spcPct val="100000"/>
              </a:lnSpc>
              <a:spcBef>
                <a:spcPct val="0"/>
              </a:spcBef>
              <a:buFontTx/>
              <a:buNone/>
            </a:pPr>
            <a:r>
              <a:rPr lang="en-US" altLang="en-US">
                <a:solidFill>
                  <a:schemeClr val="tx1"/>
                </a:solidFill>
                <a:ea typeface="MS PGothic" panose="020B0600070205080204" pitchFamily="34" charset="-128"/>
              </a:rPr>
              <a:t>Hailey is buying...</a:t>
            </a:r>
            <a:endParaRPr lang="en-US" altLang="en-US" sz="2000">
              <a:solidFill>
                <a:srgbClr val="FF0000"/>
              </a:solidFill>
              <a:ea typeface="MS PGothic" panose="020B0600070205080204" pitchFamily="34" charset="-128"/>
            </a:endParaRPr>
          </a:p>
        </p:txBody>
      </p:sp>
      <p:sp>
        <p:nvSpPr>
          <p:cNvPr id="9" name="TextBox 35"/>
          <p:cNvSpPr txBox="1">
            <a:spLocks noChangeArrowheads="1"/>
          </p:cNvSpPr>
          <p:nvPr/>
        </p:nvSpPr>
        <p:spPr bwMode="auto">
          <a:xfrm>
            <a:off x="4013200" y="4137025"/>
            <a:ext cx="2025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algn="ctr" eaLnBrk="1" hangingPunct="1">
              <a:lnSpc>
                <a:spcPct val="100000"/>
              </a:lnSpc>
              <a:spcBef>
                <a:spcPct val="0"/>
              </a:spcBef>
              <a:buFontTx/>
              <a:buNone/>
            </a:pPr>
            <a:r>
              <a:rPr lang="en-US" altLang="en-US">
                <a:solidFill>
                  <a:schemeClr val="tx1"/>
                </a:solidFill>
                <a:ea typeface="MS PGothic" panose="020B0600070205080204" pitchFamily="34" charset="-128"/>
              </a:rPr>
              <a:t>Zara is buying...</a:t>
            </a:r>
            <a:endParaRPr lang="en-US" altLang="en-US" sz="2000">
              <a:solidFill>
                <a:srgbClr val="FF0000"/>
              </a:solidFill>
              <a:ea typeface="MS PGothic" panose="020B0600070205080204" pitchFamily="34" charset="-128"/>
            </a:endParaRPr>
          </a:p>
        </p:txBody>
      </p:sp>
      <p:sp>
        <p:nvSpPr>
          <p:cNvPr id="10" name="TextBox 35"/>
          <p:cNvSpPr txBox="1">
            <a:spLocks noChangeArrowheads="1"/>
          </p:cNvSpPr>
          <p:nvPr/>
        </p:nvSpPr>
        <p:spPr bwMode="auto">
          <a:xfrm>
            <a:off x="2076451" y="4138614"/>
            <a:ext cx="1673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algn="ctr" eaLnBrk="1" hangingPunct="1">
              <a:lnSpc>
                <a:spcPct val="100000"/>
              </a:lnSpc>
              <a:spcBef>
                <a:spcPct val="0"/>
              </a:spcBef>
              <a:buFontTx/>
              <a:buNone/>
            </a:pPr>
            <a:r>
              <a:rPr lang="en-US" altLang="en-US">
                <a:solidFill>
                  <a:schemeClr val="tx1"/>
                </a:solidFill>
                <a:ea typeface="MS PGothic" panose="020B0600070205080204" pitchFamily="34" charset="-128"/>
              </a:rPr>
              <a:t>Ali is buying...</a:t>
            </a:r>
            <a:endParaRPr lang="en-US" altLang="en-US" sz="2000">
              <a:solidFill>
                <a:srgbClr val="FF0000"/>
              </a:solidFill>
              <a:ea typeface="MS PGothic" panose="020B0600070205080204" pitchFamily="34" charset="-128"/>
            </a:endParaRPr>
          </a:p>
        </p:txBody>
      </p:sp>
      <p:sp>
        <p:nvSpPr>
          <p:cNvPr id="11" name="TextBox 35"/>
          <p:cNvSpPr txBox="1">
            <a:spLocks noChangeArrowheads="1"/>
          </p:cNvSpPr>
          <p:nvPr/>
        </p:nvSpPr>
        <p:spPr bwMode="auto">
          <a:xfrm>
            <a:off x="8101014" y="4137025"/>
            <a:ext cx="20272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algn="ctr" eaLnBrk="1" hangingPunct="1">
              <a:lnSpc>
                <a:spcPct val="100000"/>
              </a:lnSpc>
              <a:spcBef>
                <a:spcPct val="0"/>
              </a:spcBef>
              <a:buFontTx/>
              <a:buNone/>
            </a:pPr>
            <a:r>
              <a:rPr lang="en-US" altLang="en-US">
                <a:solidFill>
                  <a:schemeClr val="tx1"/>
                </a:solidFill>
                <a:ea typeface="MS PGothic" panose="020B0600070205080204" pitchFamily="34" charset="-128"/>
              </a:rPr>
              <a:t>Sadiq is buying...</a:t>
            </a:r>
            <a:endParaRPr lang="en-US" altLang="en-US" sz="2000">
              <a:solidFill>
                <a:srgbClr val="FF0000"/>
              </a:solidFill>
              <a:ea typeface="MS PGothic" panose="020B0600070205080204" pitchFamily="34" charset="-128"/>
            </a:endParaRPr>
          </a:p>
        </p:txBody>
      </p:sp>
      <p:pic>
        <p:nvPicPr>
          <p:cNvPr id="9224" name="Picture 3"/>
          <p:cNvPicPr>
            <a:picLocks noChangeAspect="1"/>
          </p:cNvPicPr>
          <p:nvPr/>
        </p:nvPicPr>
        <p:blipFill>
          <a:blip r:embed="rId2">
            <a:extLst>
              <a:ext uri="{28A0092B-C50C-407E-A947-70E740481C1C}">
                <a14:useLocalDpi xmlns:a14="http://schemas.microsoft.com/office/drawing/2010/main" val="0"/>
              </a:ext>
            </a:extLst>
          </a:blip>
          <a:srcRect l="17213" t="11652" r="15176" b="13873"/>
          <a:stretch>
            <a:fillRect/>
          </a:stretch>
        </p:blipFill>
        <p:spPr bwMode="auto">
          <a:xfrm>
            <a:off x="2141539" y="1555751"/>
            <a:ext cx="1755775"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2"/>
          <p:cNvPicPr>
            <a:picLocks noChangeAspect="1"/>
          </p:cNvPicPr>
          <p:nvPr/>
        </p:nvPicPr>
        <p:blipFill>
          <a:blip r:embed="rId2">
            <a:extLst>
              <a:ext uri="{28A0092B-C50C-407E-A947-70E740481C1C}">
                <a14:useLocalDpi xmlns:a14="http://schemas.microsoft.com/office/drawing/2010/main" val="0"/>
              </a:ext>
            </a:extLst>
          </a:blip>
          <a:srcRect l="17213" t="11652" r="15176" b="13873"/>
          <a:stretch>
            <a:fillRect/>
          </a:stretch>
        </p:blipFill>
        <p:spPr bwMode="auto">
          <a:xfrm>
            <a:off x="4057651" y="1555751"/>
            <a:ext cx="1755775"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13"/>
          <p:cNvPicPr>
            <a:picLocks noChangeAspect="1"/>
          </p:cNvPicPr>
          <p:nvPr/>
        </p:nvPicPr>
        <p:blipFill>
          <a:blip r:embed="rId2">
            <a:extLst>
              <a:ext uri="{28A0092B-C50C-407E-A947-70E740481C1C}">
                <a14:useLocalDpi xmlns:a14="http://schemas.microsoft.com/office/drawing/2010/main" val="0"/>
              </a:ext>
            </a:extLst>
          </a:blip>
          <a:srcRect l="17213" t="11652" r="15176" b="13873"/>
          <a:stretch>
            <a:fillRect/>
          </a:stretch>
        </p:blipFill>
        <p:spPr bwMode="auto">
          <a:xfrm>
            <a:off x="6075364" y="1555751"/>
            <a:ext cx="1755775"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14"/>
          <p:cNvPicPr>
            <a:picLocks noChangeAspect="1"/>
          </p:cNvPicPr>
          <p:nvPr/>
        </p:nvPicPr>
        <p:blipFill>
          <a:blip r:embed="rId2">
            <a:extLst>
              <a:ext uri="{28A0092B-C50C-407E-A947-70E740481C1C}">
                <a14:useLocalDpi xmlns:a14="http://schemas.microsoft.com/office/drawing/2010/main" val="0"/>
              </a:ext>
            </a:extLst>
          </a:blip>
          <a:srcRect l="17213" t="11652" r="15176" b="13873"/>
          <a:stretch>
            <a:fillRect/>
          </a:stretch>
        </p:blipFill>
        <p:spPr bwMode="auto">
          <a:xfrm>
            <a:off x="8156576" y="1555751"/>
            <a:ext cx="1755775"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8" name="TextBox 35"/>
          <p:cNvSpPr txBox="1">
            <a:spLocks noChangeArrowheads="1"/>
          </p:cNvSpPr>
          <p:nvPr/>
        </p:nvSpPr>
        <p:spPr bwMode="auto">
          <a:xfrm>
            <a:off x="8218489" y="1746250"/>
            <a:ext cx="15398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eaLnBrk="1" hangingPunct="1">
              <a:lnSpc>
                <a:spcPct val="100000"/>
              </a:lnSpc>
              <a:spcBef>
                <a:spcPct val="0"/>
              </a:spcBef>
              <a:buSzPct val="66000"/>
            </a:pPr>
            <a:r>
              <a:rPr lang="en-US" altLang="en-US">
                <a:solidFill>
                  <a:schemeClr val="tx1"/>
                </a:solidFill>
                <a:ea typeface="MS PGothic" panose="020B0600070205080204" pitchFamily="34" charset="-128"/>
              </a:rPr>
              <a:t>eggs</a:t>
            </a:r>
          </a:p>
          <a:p>
            <a:pPr eaLnBrk="1" hangingPunct="1">
              <a:lnSpc>
                <a:spcPct val="100000"/>
              </a:lnSpc>
              <a:spcBef>
                <a:spcPct val="0"/>
              </a:spcBef>
              <a:buSzPct val="66000"/>
            </a:pPr>
            <a:r>
              <a:rPr lang="en-US" altLang="en-US">
                <a:solidFill>
                  <a:schemeClr val="tx1"/>
                </a:solidFill>
                <a:ea typeface="MS PGothic" panose="020B0600070205080204" pitchFamily="34" charset="-128"/>
              </a:rPr>
              <a:t>flour</a:t>
            </a:r>
          </a:p>
          <a:p>
            <a:pPr eaLnBrk="1" hangingPunct="1">
              <a:lnSpc>
                <a:spcPct val="100000"/>
              </a:lnSpc>
              <a:spcBef>
                <a:spcPct val="0"/>
              </a:spcBef>
              <a:buSzPct val="66000"/>
            </a:pPr>
            <a:r>
              <a:rPr lang="en-US" altLang="en-US">
                <a:solidFill>
                  <a:schemeClr val="tx1"/>
                </a:solidFill>
                <a:ea typeface="MS PGothic" panose="020B0600070205080204" pitchFamily="34" charset="-128"/>
              </a:rPr>
              <a:t>butter</a:t>
            </a:r>
          </a:p>
          <a:p>
            <a:pPr eaLnBrk="1" hangingPunct="1">
              <a:lnSpc>
                <a:spcPct val="100000"/>
              </a:lnSpc>
              <a:spcBef>
                <a:spcPct val="0"/>
              </a:spcBef>
              <a:buSzPct val="66000"/>
            </a:pPr>
            <a:r>
              <a:rPr lang="en-US" altLang="en-US">
                <a:solidFill>
                  <a:schemeClr val="tx1"/>
                </a:solidFill>
                <a:ea typeface="MS PGothic" panose="020B0600070205080204" pitchFamily="34" charset="-128"/>
              </a:rPr>
              <a:t>sugar</a:t>
            </a:r>
          </a:p>
        </p:txBody>
      </p:sp>
      <p:sp>
        <p:nvSpPr>
          <p:cNvPr id="9229" name="TextBox 35"/>
          <p:cNvSpPr txBox="1">
            <a:spLocks noChangeArrowheads="1"/>
          </p:cNvSpPr>
          <p:nvPr/>
        </p:nvSpPr>
        <p:spPr bwMode="auto">
          <a:xfrm>
            <a:off x="4057650" y="1812925"/>
            <a:ext cx="17795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eaLnBrk="1" hangingPunct="1">
              <a:lnSpc>
                <a:spcPct val="100000"/>
              </a:lnSpc>
              <a:spcBef>
                <a:spcPct val="0"/>
              </a:spcBef>
              <a:buSzPct val="66000"/>
            </a:pPr>
            <a:r>
              <a:rPr lang="en-US" altLang="en-US">
                <a:solidFill>
                  <a:schemeClr val="tx1"/>
                </a:solidFill>
                <a:ea typeface="MS PGothic" panose="020B0600070205080204" pitchFamily="34" charset="-128"/>
              </a:rPr>
              <a:t>bananas</a:t>
            </a:r>
          </a:p>
          <a:p>
            <a:pPr eaLnBrk="1" hangingPunct="1">
              <a:lnSpc>
                <a:spcPct val="100000"/>
              </a:lnSpc>
              <a:spcBef>
                <a:spcPct val="0"/>
              </a:spcBef>
              <a:buSzPct val="66000"/>
            </a:pPr>
            <a:r>
              <a:rPr lang="en-US" altLang="en-US">
                <a:solidFill>
                  <a:schemeClr val="tx1"/>
                </a:solidFill>
                <a:ea typeface="MS PGothic" panose="020B0600070205080204" pitchFamily="34" charset="-128"/>
              </a:rPr>
              <a:t>berries</a:t>
            </a:r>
          </a:p>
          <a:p>
            <a:pPr eaLnBrk="1" hangingPunct="1">
              <a:lnSpc>
                <a:spcPct val="100000"/>
              </a:lnSpc>
              <a:spcBef>
                <a:spcPct val="0"/>
              </a:spcBef>
              <a:buSzPct val="66000"/>
            </a:pPr>
            <a:r>
              <a:rPr lang="en-US" altLang="en-US">
                <a:solidFill>
                  <a:schemeClr val="tx1"/>
                </a:solidFill>
                <a:ea typeface="MS PGothic" panose="020B0600070205080204" pitchFamily="34" charset="-128"/>
              </a:rPr>
              <a:t>apple</a:t>
            </a:r>
          </a:p>
          <a:p>
            <a:pPr eaLnBrk="1" hangingPunct="1">
              <a:lnSpc>
                <a:spcPct val="100000"/>
              </a:lnSpc>
              <a:spcBef>
                <a:spcPct val="0"/>
              </a:spcBef>
              <a:buSzPct val="66000"/>
            </a:pPr>
            <a:r>
              <a:rPr lang="en-US" altLang="en-US">
                <a:solidFill>
                  <a:schemeClr val="tx1"/>
                </a:solidFill>
                <a:ea typeface="MS PGothic" panose="020B0600070205080204" pitchFamily="34" charset="-128"/>
              </a:rPr>
              <a:t>orange juice</a:t>
            </a:r>
          </a:p>
        </p:txBody>
      </p:sp>
      <p:sp>
        <p:nvSpPr>
          <p:cNvPr id="9230" name="TextBox 35"/>
          <p:cNvSpPr txBox="1">
            <a:spLocks noChangeArrowheads="1"/>
          </p:cNvSpPr>
          <p:nvPr/>
        </p:nvSpPr>
        <p:spPr bwMode="auto">
          <a:xfrm>
            <a:off x="6105525" y="1746250"/>
            <a:ext cx="17859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eaLnBrk="1" hangingPunct="1">
              <a:lnSpc>
                <a:spcPct val="100000"/>
              </a:lnSpc>
              <a:spcBef>
                <a:spcPct val="0"/>
              </a:spcBef>
              <a:buSzPct val="66000"/>
            </a:pPr>
            <a:r>
              <a:rPr lang="en-US" altLang="en-US">
                <a:solidFill>
                  <a:schemeClr val="tx1"/>
                </a:solidFill>
                <a:ea typeface="MS PGothic" panose="020B0600070205080204" pitchFamily="34" charset="-128"/>
              </a:rPr>
              <a:t>rice</a:t>
            </a:r>
          </a:p>
          <a:p>
            <a:pPr eaLnBrk="1" hangingPunct="1">
              <a:lnSpc>
                <a:spcPct val="100000"/>
              </a:lnSpc>
              <a:spcBef>
                <a:spcPct val="0"/>
              </a:spcBef>
              <a:buSzPct val="66000"/>
            </a:pPr>
            <a:r>
              <a:rPr lang="en-US" altLang="en-US">
                <a:solidFill>
                  <a:schemeClr val="tx1"/>
                </a:solidFill>
                <a:ea typeface="MS PGothic" panose="020B0600070205080204" pitchFamily="34" charset="-128"/>
              </a:rPr>
              <a:t>spices</a:t>
            </a:r>
          </a:p>
          <a:p>
            <a:pPr eaLnBrk="1" hangingPunct="1">
              <a:lnSpc>
                <a:spcPct val="100000"/>
              </a:lnSpc>
              <a:spcBef>
                <a:spcPct val="0"/>
              </a:spcBef>
              <a:buSzPct val="66000"/>
            </a:pPr>
            <a:r>
              <a:rPr lang="en-US" altLang="en-US">
                <a:solidFill>
                  <a:schemeClr val="tx1"/>
                </a:solidFill>
                <a:ea typeface="MS PGothic" panose="020B0600070205080204" pitchFamily="34" charset="-128"/>
              </a:rPr>
              <a:t>vegetables</a:t>
            </a:r>
          </a:p>
          <a:p>
            <a:pPr eaLnBrk="1" hangingPunct="1">
              <a:lnSpc>
                <a:spcPct val="100000"/>
              </a:lnSpc>
              <a:spcBef>
                <a:spcPct val="0"/>
              </a:spcBef>
              <a:buSzPct val="66000"/>
            </a:pPr>
            <a:r>
              <a:rPr lang="en-US" altLang="en-US">
                <a:solidFill>
                  <a:schemeClr val="tx1"/>
                </a:solidFill>
                <a:ea typeface="MS PGothic" panose="020B0600070205080204" pitchFamily="34" charset="-128"/>
              </a:rPr>
              <a:t>poppadoms</a:t>
            </a:r>
          </a:p>
        </p:txBody>
      </p:sp>
      <p:sp>
        <p:nvSpPr>
          <p:cNvPr id="9231" name="TextBox 35"/>
          <p:cNvSpPr txBox="1">
            <a:spLocks noChangeArrowheads="1"/>
          </p:cNvSpPr>
          <p:nvPr/>
        </p:nvSpPr>
        <p:spPr bwMode="auto">
          <a:xfrm>
            <a:off x="2216151" y="1885950"/>
            <a:ext cx="1516063"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eaLnBrk="1" hangingPunct="1">
              <a:lnSpc>
                <a:spcPct val="100000"/>
              </a:lnSpc>
              <a:spcBef>
                <a:spcPct val="0"/>
              </a:spcBef>
              <a:buSzPct val="66000"/>
            </a:pPr>
            <a:r>
              <a:rPr lang="en-US" altLang="en-US">
                <a:solidFill>
                  <a:schemeClr val="tx1"/>
                </a:solidFill>
                <a:ea typeface="MS PGothic" panose="020B0600070205080204" pitchFamily="34" charset="-128"/>
              </a:rPr>
              <a:t>bread</a:t>
            </a:r>
          </a:p>
          <a:p>
            <a:pPr eaLnBrk="1" hangingPunct="1">
              <a:lnSpc>
                <a:spcPct val="100000"/>
              </a:lnSpc>
              <a:spcBef>
                <a:spcPct val="0"/>
              </a:spcBef>
              <a:buSzPct val="66000"/>
            </a:pPr>
            <a:r>
              <a:rPr lang="en-US" altLang="en-US">
                <a:solidFill>
                  <a:schemeClr val="tx1"/>
                </a:solidFill>
                <a:ea typeface="MS PGothic" panose="020B0600070205080204" pitchFamily="34" charset="-128"/>
              </a:rPr>
              <a:t>butter</a:t>
            </a:r>
          </a:p>
          <a:p>
            <a:pPr eaLnBrk="1" hangingPunct="1">
              <a:lnSpc>
                <a:spcPct val="100000"/>
              </a:lnSpc>
              <a:spcBef>
                <a:spcPct val="0"/>
              </a:spcBef>
              <a:buSzPct val="66000"/>
            </a:pPr>
            <a:r>
              <a:rPr lang="en-US" altLang="en-US">
                <a:solidFill>
                  <a:schemeClr val="tx1"/>
                </a:solidFill>
                <a:ea typeface="MS PGothic" panose="020B0600070205080204" pitchFamily="34" charset="-128"/>
              </a:rPr>
              <a:t>jam</a:t>
            </a:r>
          </a:p>
        </p:txBody>
      </p:sp>
      <p:sp>
        <p:nvSpPr>
          <p:cNvPr id="23" name="TextBox 35"/>
          <p:cNvSpPr txBox="1">
            <a:spLocks noChangeArrowheads="1"/>
          </p:cNvSpPr>
          <p:nvPr/>
        </p:nvSpPr>
        <p:spPr bwMode="auto">
          <a:xfrm>
            <a:off x="5903913" y="4130676"/>
            <a:ext cx="2190750" cy="1477963"/>
          </a:xfrm>
          <a:prstGeom prst="rect">
            <a:avLst/>
          </a:prstGeom>
          <a:noFill/>
          <a:ln w="9525">
            <a:noFill/>
            <a:miter lim="800000"/>
            <a:headEnd/>
            <a:tailEnd/>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a:lnSpc>
                <a:spcPct val="100000"/>
              </a:lnSpc>
              <a:spcBef>
                <a:spcPct val="0"/>
              </a:spcBef>
              <a:buNone/>
              <a:defRPr/>
            </a:pPr>
            <a:r>
              <a:rPr lang="en-US" altLang="en-US" sz="1800" dirty="0">
                <a:latin typeface="Twinkl" pitchFamily="2" charset="0"/>
              </a:rPr>
              <a:t>Hailey is buying </a:t>
            </a:r>
            <a:r>
              <a:rPr lang="en-US" altLang="en-US" sz="1800" dirty="0">
                <a:solidFill>
                  <a:schemeClr val="accent4"/>
                </a:solidFill>
                <a:latin typeface="Twinkl" pitchFamily="2" charset="0"/>
              </a:rPr>
              <a:t>rice, spices, vegetables and </a:t>
            </a:r>
            <a:r>
              <a:rPr lang="en-US" altLang="en-US" sz="1800" dirty="0" err="1">
                <a:solidFill>
                  <a:schemeClr val="accent4"/>
                </a:solidFill>
                <a:latin typeface="Twinkl" pitchFamily="2" charset="0"/>
              </a:rPr>
              <a:t>poppadoms</a:t>
            </a:r>
            <a:r>
              <a:rPr lang="en-US" altLang="en-US" sz="1800" dirty="0">
                <a:solidFill>
                  <a:schemeClr val="accent4"/>
                </a:solidFill>
                <a:latin typeface="Twinkl" pitchFamily="2" charset="0"/>
              </a:rPr>
              <a:t>.</a:t>
            </a:r>
          </a:p>
          <a:p>
            <a:pPr algn="ctr">
              <a:lnSpc>
                <a:spcPct val="100000"/>
              </a:lnSpc>
              <a:spcBef>
                <a:spcPct val="0"/>
              </a:spcBef>
              <a:buNone/>
              <a:defRPr/>
            </a:pPr>
            <a:r>
              <a:rPr lang="en-US" altLang="en-US" sz="1800" b="1" dirty="0">
                <a:solidFill>
                  <a:schemeClr val="accent4"/>
                </a:solidFill>
                <a:latin typeface="Twinkl" pitchFamily="2" charset="0"/>
              </a:rPr>
              <a:t>A curry.</a:t>
            </a:r>
            <a:endParaRPr lang="en-US" altLang="en-US" sz="2000" b="1" dirty="0">
              <a:solidFill>
                <a:schemeClr val="accent4"/>
              </a:solidFill>
              <a:latin typeface="Twinkl" pitchFamily="2" charset="0"/>
            </a:endParaRPr>
          </a:p>
        </p:txBody>
      </p:sp>
      <p:sp>
        <p:nvSpPr>
          <p:cNvPr id="24" name="TextBox 35"/>
          <p:cNvSpPr txBox="1">
            <a:spLocks noChangeArrowheads="1"/>
          </p:cNvSpPr>
          <p:nvPr/>
        </p:nvSpPr>
        <p:spPr bwMode="auto">
          <a:xfrm>
            <a:off x="3935413" y="4130676"/>
            <a:ext cx="2032000" cy="1477963"/>
          </a:xfrm>
          <a:prstGeom prst="rect">
            <a:avLst/>
          </a:prstGeom>
          <a:noFill/>
          <a:ln w="9525">
            <a:noFill/>
            <a:miter lim="800000"/>
            <a:headEnd/>
            <a:tailEnd/>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a:lnSpc>
                <a:spcPct val="100000"/>
              </a:lnSpc>
              <a:spcBef>
                <a:spcPct val="0"/>
              </a:spcBef>
              <a:buNone/>
              <a:defRPr/>
            </a:pPr>
            <a:r>
              <a:rPr lang="en-US" altLang="en-US" sz="1800" dirty="0">
                <a:latin typeface="Twinkl" pitchFamily="2" charset="0"/>
              </a:rPr>
              <a:t>Zara is buying </a:t>
            </a:r>
            <a:r>
              <a:rPr lang="en-US" altLang="en-US" sz="1800" dirty="0">
                <a:solidFill>
                  <a:schemeClr val="accent4"/>
                </a:solidFill>
                <a:latin typeface="Twinkl" pitchFamily="2" charset="0"/>
              </a:rPr>
              <a:t>bananas, berries, apples and orange juice. </a:t>
            </a:r>
          </a:p>
          <a:p>
            <a:pPr algn="ctr">
              <a:lnSpc>
                <a:spcPct val="100000"/>
              </a:lnSpc>
              <a:spcBef>
                <a:spcPct val="0"/>
              </a:spcBef>
              <a:buNone/>
              <a:defRPr/>
            </a:pPr>
            <a:r>
              <a:rPr lang="en-US" altLang="en-US" sz="1800" b="1" dirty="0">
                <a:solidFill>
                  <a:schemeClr val="accent4"/>
                </a:solidFill>
                <a:latin typeface="Twinkl" pitchFamily="2" charset="0"/>
              </a:rPr>
              <a:t>A fruit salad.</a:t>
            </a:r>
            <a:endParaRPr lang="en-US" altLang="en-US" sz="2000" b="1" dirty="0">
              <a:solidFill>
                <a:schemeClr val="accent4"/>
              </a:solidFill>
              <a:latin typeface="Twinkl" pitchFamily="2" charset="0"/>
            </a:endParaRPr>
          </a:p>
        </p:txBody>
      </p:sp>
      <p:sp>
        <p:nvSpPr>
          <p:cNvPr id="25" name="TextBox 35"/>
          <p:cNvSpPr txBox="1">
            <a:spLocks noChangeArrowheads="1"/>
          </p:cNvSpPr>
          <p:nvPr/>
        </p:nvSpPr>
        <p:spPr bwMode="auto">
          <a:xfrm>
            <a:off x="1906589" y="4133851"/>
            <a:ext cx="2225675" cy="923925"/>
          </a:xfrm>
          <a:prstGeom prst="rect">
            <a:avLst/>
          </a:prstGeom>
          <a:noFill/>
          <a:ln w="9525">
            <a:noFill/>
            <a:miter lim="800000"/>
            <a:headEnd/>
            <a:tailEnd/>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a:lnSpc>
                <a:spcPct val="100000"/>
              </a:lnSpc>
              <a:spcBef>
                <a:spcPct val="0"/>
              </a:spcBef>
              <a:buNone/>
              <a:defRPr/>
            </a:pPr>
            <a:r>
              <a:rPr lang="en-US" altLang="en-US" sz="1800" dirty="0">
                <a:latin typeface="Twinkl" pitchFamily="2" charset="0"/>
              </a:rPr>
              <a:t>Ali is buying </a:t>
            </a:r>
            <a:r>
              <a:rPr lang="en-US" altLang="en-US" sz="1800" dirty="0">
                <a:solidFill>
                  <a:schemeClr val="accent4"/>
                </a:solidFill>
                <a:latin typeface="Twinkl" pitchFamily="2" charset="0"/>
              </a:rPr>
              <a:t>bread, butter and jam.</a:t>
            </a:r>
          </a:p>
          <a:p>
            <a:pPr algn="ctr">
              <a:lnSpc>
                <a:spcPct val="100000"/>
              </a:lnSpc>
              <a:spcBef>
                <a:spcPct val="0"/>
              </a:spcBef>
              <a:buNone/>
              <a:defRPr/>
            </a:pPr>
            <a:r>
              <a:rPr lang="en-US" altLang="en-US" sz="1800" b="1" dirty="0">
                <a:solidFill>
                  <a:schemeClr val="accent4"/>
                </a:solidFill>
                <a:latin typeface="Twinkl" pitchFamily="2" charset="0"/>
              </a:rPr>
              <a:t>A jam sandwich. </a:t>
            </a:r>
            <a:endParaRPr lang="en-US" altLang="en-US" sz="2000" b="1" dirty="0">
              <a:solidFill>
                <a:schemeClr val="accent4"/>
              </a:solidFill>
              <a:latin typeface="Twinkl" pitchFamily="2" charset="0"/>
            </a:endParaRPr>
          </a:p>
        </p:txBody>
      </p:sp>
      <p:sp>
        <p:nvSpPr>
          <p:cNvPr id="26" name="TextBox 35"/>
          <p:cNvSpPr txBox="1">
            <a:spLocks noChangeArrowheads="1"/>
          </p:cNvSpPr>
          <p:nvPr/>
        </p:nvSpPr>
        <p:spPr bwMode="auto">
          <a:xfrm>
            <a:off x="7977188" y="4140201"/>
            <a:ext cx="2114550" cy="1230313"/>
          </a:xfrm>
          <a:prstGeom prst="rect">
            <a:avLst/>
          </a:prstGeom>
          <a:noFill/>
          <a:ln w="9525">
            <a:noFill/>
            <a:miter lim="800000"/>
            <a:headEnd/>
            <a:tailEnd/>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a:lnSpc>
                <a:spcPct val="100000"/>
              </a:lnSpc>
              <a:spcBef>
                <a:spcPct val="0"/>
              </a:spcBef>
              <a:buNone/>
              <a:defRPr/>
            </a:pPr>
            <a:r>
              <a:rPr lang="en-US" altLang="en-US" sz="1800" dirty="0" err="1">
                <a:latin typeface="Twinkl" pitchFamily="2" charset="0"/>
              </a:rPr>
              <a:t>Sadiq</a:t>
            </a:r>
            <a:r>
              <a:rPr lang="en-US" altLang="en-US" sz="1800" dirty="0">
                <a:latin typeface="Twinkl" pitchFamily="2" charset="0"/>
              </a:rPr>
              <a:t> is buying </a:t>
            </a:r>
            <a:r>
              <a:rPr lang="en-US" altLang="en-US" sz="1800" dirty="0">
                <a:solidFill>
                  <a:schemeClr val="accent4"/>
                </a:solidFill>
                <a:latin typeface="Twinkl" pitchFamily="2" charset="0"/>
              </a:rPr>
              <a:t>eggs, flour, butter and sugar.</a:t>
            </a:r>
          </a:p>
          <a:p>
            <a:pPr algn="ctr">
              <a:lnSpc>
                <a:spcPct val="100000"/>
              </a:lnSpc>
              <a:spcBef>
                <a:spcPct val="0"/>
              </a:spcBef>
              <a:buNone/>
              <a:defRPr/>
            </a:pPr>
            <a:r>
              <a:rPr lang="en-US" altLang="en-US" sz="1800" b="1" dirty="0">
                <a:solidFill>
                  <a:schemeClr val="accent4"/>
                </a:solidFill>
                <a:latin typeface="Twinkl" pitchFamily="2" charset="0"/>
              </a:rPr>
              <a:t>A cake.</a:t>
            </a:r>
            <a:endParaRPr lang="en-US" altLang="en-US" sz="2000" b="1" dirty="0">
              <a:solidFill>
                <a:schemeClr val="accent4"/>
              </a:solidFill>
              <a:latin typeface="Twinkl" pitchFamily="2" charset="0"/>
            </a:endParaRPr>
          </a:p>
        </p:txBody>
      </p:sp>
      <p:sp>
        <p:nvSpPr>
          <p:cNvPr id="16" name="Rectangle 15"/>
          <p:cNvSpPr>
            <a:spLocks noChangeArrowheads="1"/>
          </p:cNvSpPr>
          <p:nvPr/>
        </p:nvSpPr>
        <p:spPr bwMode="auto">
          <a:xfrm>
            <a:off x="4059238" y="5629276"/>
            <a:ext cx="51482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algn="ctr" eaLnBrk="1" hangingPunct="1">
              <a:lnSpc>
                <a:spcPct val="100000"/>
              </a:lnSpc>
              <a:spcBef>
                <a:spcPct val="0"/>
              </a:spcBef>
              <a:buFontTx/>
              <a:buNone/>
            </a:pPr>
            <a:r>
              <a:rPr lang="en-GB" altLang="en-US">
                <a:solidFill>
                  <a:schemeClr val="tx1"/>
                </a:solidFill>
              </a:rPr>
              <a:t>Can you write your own shopping list for a friend to turn into a sentence with commas?</a:t>
            </a:r>
            <a:endParaRPr lang="en-GB" altLang="en-US" i="1">
              <a:solidFill>
                <a:schemeClr val="tx1"/>
              </a:solidFill>
            </a:endParaRPr>
          </a:p>
        </p:txBody>
      </p:sp>
    </p:spTree>
    <p:extLst>
      <p:ext uri="{BB962C8B-B14F-4D97-AF65-F5344CB8AC3E}">
        <p14:creationId xmlns:p14="http://schemas.microsoft.com/office/powerpoint/2010/main" val="37298496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par>
                          <p:cTn id="7" fill="hold" nodeType="after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par>
                          <p:cTn id="11" fill="hold" nodeType="afterGroup">
                            <p:stCondLst>
                              <p:cond delay="500"/>
                            </p:stCondLst>
                            <p:childTnLst>
                              <p:par>
                                <p:cTn id="12" presetID="1" presetClass="exit" presetSubtype="0" fill="hold" grpId="0" nodeType="afterEffect">
                                  <p:stCondLst>
                                    <p:cond delay="0"/>
                                  </p:stCondLst>
                                  <p:childTnLst>
                                    <p:set>
                                      <p:cBhvr>
                                        <p:cTn id="13" dur="1" fill="hold">
                                          <p:stCondLst>
                                            <p:cond delay="0"/>
                                          </p:stCondLst>
                                        </p:cTn>
                                        <p:tgtEl>
                                          <p:spTgt spid="9"/>
                                        </p:tgtEl>
                                        <p:attrNameLst>
                                          <p:attrName>style.visibility</p:attrName>
                                        </p:attrNameLst>
                                      </p:cBhvr>
                                      <p:to>
                                        <p:strVal val="hidden"/>
                                      </p:to>
                                    </p:set>
                                  </p:childTnLst>
                                </p:cTn>
                              </p:par>
                            </p:childTnLst>
                          </p:cTn>
                        </p:par>
                        <p:par>
                          <p:cTn id="14" fill="hold" nodeType="afterGroup">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par>
                          <p:cTn id="18" fill="hold" nodeType="afterGroup">
                            <p:stCondLst>
                              <p:cond delay="1000"/>
                            </p:stCondLst>
                            <p:childTnLst>
                              <p:par>
                                <p:cTn id="19" presetID="1" presetClass="exit"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hidden"/>
                                      </p:to>
                                    </p:set>
                                  </p:childTnLst>
                                </p:cTn>
                              </p:par>
                            </p:childTnLst>
                          </p:cTn>
                        </p:par>
                        <p:par>
                          <p:cTn id="21" fill="hold" nodeType="afterGroup">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childTnLst>
                          </p:cTn>
                        </p:par>
                        <p:par>
                          <p:cTn id="25" fill="hold" nodeType="afterGroup">
                            <p:stCondLst>
                              <p:cond delay="1500"/>
                            </p:stCondLst>
                            <p:childTnLst>
                              <p:par>
                                <p:cTn id="26" presetID="1" presetClass="exit"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hidden"/>
                                      </p:to>
                                    </p:set>
                                  </p:childTnLst>
                                </p:cTn>
                              </p:par>
                            </p:childTnLst>
                          </p:cTn>
                        </p:par>
                        <p:par>
                          <p:cTn id="28" fill="hold" nodeType="afterGroup">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par>
                          <p:cTn id="32" fill="hold" nodeType="afterGroup">
                            <p:stCondLst>
                              <p:cond delay="2000"/>
                            </p:stCondLst>
                            <p:childTnLst>
                              <p:par>
                                <p:cTn id="33" presetID="10"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childTnLst>
                    </p:cTn>
                  </p:par>
                </p:childTnLst>
              </p:cTn>
              <p:nextCondLst>
                <p:cond evt="onClick" delay="0">
                  <p:tgtEl>
                    <p:spTgt spid="7"/>
                  </p:tgtEl>
                </p:cond>
              </p:nextCondLst>
            </p:seq>
          </p:childTnLst>
        </p:cTn>
      </p:par>
    </p:tnLst>
    <p:bldLst>
      <p:bldP spid="8" grpId="0"/>
      <p:bldP spid="9" grpId="0"/>
      <p:bldP spid="10" grpId="0"/>
      <p:bldP spid="11" grpId="0"/>
      <p:bldP spid="23" grpId="0"/>
      <p:bldP spid="24" grpId="0"/>
      <p:bldP spid="25" grpId="0"/>
      <p:bldP spid="26" grpId="0"/>
      <p:bldP spid="1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153</Words>
  <Application>Microsoft Office PowerPoint</Application>
  <PresentationFormat>Widescreen</PresentationFormat>
  <Paragraphs>30</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MS PGothic</vt:lpstr>
      <vt:lpstr>Arial</vt:lpstr>
      <vt:lpstr>Calibri</vt:lpstr>
      <vt:lpstr>Calibri Light</vt:lpstr>
      <vt:lpstr>Sassoon Infant Rg</vt:lpstr>
      <vt:lpstr>Twinkl</vt:lpstr>
      <vt:lpstr>Twinkl SemiBold</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cp:revision>
  <dcterms:created xsi:type="dcterms:W3CDTF">2020-05-28T10:06:15Z</dcterms:created>
  <dcterms:modified xsi:type="dcterms:W3CDTF">2020-05-28T10:06:25Z</dcterms:modified>
</cp:coreProperties>
</file>