
<file path=[Content_Types].xml><?xml version="1.0" encoding="utf-8"?>
<Types xmlns="http://schemas.openxmlformats.org/package/2006/content-types">
  <Default Extension="png" ContentType="image/png"/>
  <Default Extension="mp3" ContentType="audio/unknown"/>
  <Default Extension="m4a" ContentType="audio/unknown"/>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6" r:id="rId2"/>
    <p:sldId id="335" r:id="rId3"/>
    <p:sldId id="288" r:id="rId4"/>
    <p:sldId id="289" r:id="rId5"/>
    <p:sldId id="371" r:id="rId6"/>
    <p:sldId id="389" r:id="rId7"/>
    <p:sldId id="390" r:id="rId8"/>
    <p:sldId id="388" r:id="rId9"/>
    <p:sldId id="392" r:id="rId10"/>
    <p:sldId id="391" r:id="rId11"/>
    <p:sldId id="293" r:id="rId12"/>
    <p:sldId id="292" r:id="rId13"/>
    <p:sldId id="273" r:id="rId1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51" autoAdjust="0"/>
  </p:normalViewPr>
  <p:slideViewPr>
    <p:cSldViewPr>
      <p:cViewPr varScale="1">
        <p:scale>
          <a:sx n="53" d="100"/>
          <a:sy n="53" d="100"/>
        </p:scale>
        <p:origin x="-178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E17FF3D-E622-4D6C-B980-763C50B45958}" type="datetimeFigureOut">
              <a:rPr lang="en-GB" smtClean="0"/>
              <a:t>15/06/2020</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267CF2A-94E0-4CEB-BD71-17A520220BD6}" type="slidenum">
              <a:rPr lang="en-GB" smtClean="0"/>
              <a:t>‹#›</a:t>
            </a:fld>
            <a:endParaRPr lang="en-GB"/>
          </a:p>
        </p:txBody>
      </p:sp>
    </p:spTree>
    <p:extLst>
      <p:ext uri="{BB962C8B-B14F-4D97-AF65-F5344CB8AC3E}">
        <p14:creationId xmlns:p14="http://schemas.microsoft.com/office/powerpoint/2010/main" val="933238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000E11D-72C4-44AA-ACD4-D685A95192B6}" type="datetimeFigureOut">
              <a:rPr lang="en-GB" smtClean="0"/>
              <a:t>15/06/2020</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4E0199C-2F86-48D9-AFF9-23362A1F14DE}" type="slidenum">
              <a:rPr lang="en-GB" smtClean="0"/>
              <a:t>‹#›</a:t>
            </a:fld>
            <a:endParaRPr lang="en-GB"/>
          </a:p>
        </p:txBody>
      </p:sp>
    </p:spTree>
    <p:extLst>
      <p:ext uri="{BB962C8B-B14F-4D97-AF65-F5344CB8AC3E}">
        <p14:creationId xmlns:p14="http://schemas.microsoft.com/office/powerpoint/2010/main" val="2991456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a:t>
            </a:r>
            <a:r>
              <a:rPr lang="en-GB" baseline="0" dirty="0"/>
              <a:t> to Mrs McEwan’s Monday message!  </a:t>
            </a:r>
          </a:p>
          <a:p>
            <a:r>
              <a:rPr lang="en-GB" baseline="0" dirty="0"/>
              <a:t>I hope you all had  a lovely weekend and are ready and looking forward to the last two weeks of this Summer term.</a:t>
            </a:r>
          </a:p>
          <a:p>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a:t>
            </a:fld>
            <a:endParaRPr lang="en-GB"/>
          </a:p>
        </p:txBody>
      </p:sp>
    </p:spTree>
    <p:extLst>
      <p:ext uri="{BB962C8B-B14F-4D97-AF65-F5344CB8AC3E}">
        <p14:creationId xmlns:p14="http://schemas.microsoft.com/office/powerpoint/2010/main" val="2032376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5 made this lovely video as a way of saying hello to their friends and sending positive vibes</a:t>
            </a:r>
            <a:r>
              <a:rPr lang="en-GB" baseline="0" dirty="0"/>
              <a:t> each other’s way. I’m sure they won’t mind you having a look at their lovely video too!</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10</a:t>
            </a:fld>
            <a:endParaRPr lang="en-GB"/>
          </a:p>
        </p:txBody>
      </p:sp>
    </p:spTree>
    <p:extLst>
      <p:ext uri="{BB962C8B-B14F-4D97-AF65-F5344CB8AC3E}">
        <p14:creationId xmlns:p14="http://schemas.microsoft.com/office/powerpoint/2010/main" val="3545970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two</a:t>
            </a:r>
            <a:r>
              <a:rPr lang="en-GB" baseline="0" dirty="0"/>
              <a:t> special birthday’s this week – they are Grace W. from P3 and Jayden P4 ! Have a lovely birthday both of you- enjoy your time with your family and have lots of fun!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11</a:t>
            </a:fld>
            <a:endParaRPr lang="en-GB"/>
          </a:p>
        </p:txBody>
      </p:sp>
    </p:spTree>
    <p:extLst>
      <p:ext uri="{BB962C8B-B14F-4D97-AF65-F5344CB8AC3E}">
        <p14:creationId xmlns:p14="http://schemas.microsoft.com/office/powerpoint/2010/main" val="2526616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This week as we think about gifts</a:t>
            </a:r>
            <a:r>
              <a:rPr lang="en-GB" baseline="0" dirty="0"/>
              <a:t> that we may have been given, let us think about the gifts that we have received from God as we say this weeks prayer. In the name of the Father and of the Son and of the Holy Spirit Amen…..</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12</a:t>
            </a:fld>
            <a:endParaRPr lang="en-GB"/>
          </a:p>
        </p:txBody>
      </p:sp>
    </p:spTree>
    <p:extLst>
      <p:ext uri="{BB962C8B-B14F-4D97-AF65-F5344CB8AC3E}">
        <p14:creationId xmlns:p14="http://schemas.microsoft.com/office/powerpoint/2010/main" val="1566711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finish this week I have two</a:t>
            </a:r>
            <a:r>
              <a:rPr lang="en-GB" baseline="0" dirty="0"/>
              <a:t> different thoughts for the week for you. The first is in line with our prayer and it means that God gave all of us gifts – these are our talents. Our gift to him in return  is in making the most of them and using them well – especially to help others. The second quote this week is thinking about how spread our positivity wherever we go. Keep smiling everyone – and have an amazing week! Mrs McEwan</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13</a:t>
            </a:fld>
            <a:endParaRPr lang="en-GB"/>
          </a:p>
        </p:txBody>
      </p:sp>
    </p:spTree>
    <p:extLst>
      <p:ext uri="{BB962C8B-B14F-4D97-AF65-F5344CB8AC3E}">
        <p14:creationId xmlns:p14="http://schemas.microsoft.com/office/powerpoint/2010/main" val="1185885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though we would start our assembly with an</a:t>
            </a:r>
            <a:r>
              <a:rPr lang="en-GB" baseline="0" dirty="0"/>
              <a:t> upbeat positive song that reminds us to always see the positives in life. We have not sung this song in assembly before but you may well recognise the tune – it’s very well known and you might end up whistling it all day!!</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2</a:t>
            </a:fld>
            <a:endParaRPr lang="en-GB"/>
          </a:p>
        </p:txBody>
      </p:sp>
    </p:spTree>
    <p:extLst>
      <p:ext uri="{BB962C8B-B14F-4D97-AF65-F5344CB8AC3E}">
        <p14:creationId xmlns:p14="http://schemas.microsoft.com/office/powerpoint/2010/main" val="3540010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a:t>
            </a:r>
            <a:r>
              <a:rPr lang="en-GB" baseline="0" dirty="0"/>
              <a:t> this weeks assembly we are going to be thinking of our school values of kindness and love.</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3</a:t>
            </a:fld>
            <a:endParaRPr lang="en-GB"/>
          </a:p>
        </p:txBody>
      </p:sp>
    </p:spTree>
    <p:extLst>
      <p:ext uri="{BB962C8B-B14F-4D97-AF65-F5344CB8AC3E}">
        <p14:creationId xmlns:p14="http://schemas.microsoft.com/office/powerpoint/2010/main" val="446566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Today’s focus</a:t>
            </a:r>
            <a:r>
              <a:rPr lang="en-GB" baseline="0" dirty="0"/>
              <a:t> is linked to us being able to see the positive in all situations we are faced with in life. We have talked about resilience before – having the ability to keep going especially when faced with tricky situations. Today we will be thinking about seeing the positives in a situation and like the song at the beginning said – always seeking to look on the bright side of life.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4</a:t>
            </a:fld>
            <a:endParaRPr lang="en-GB"/>
          </a:p>
        </p:txBody>
      </p:sp>
    </p:spTree>
    <p:extLst>
      <p:ext uri="{BB962C8B-B14F-4D97-AF65-F5344CB8AC3E}">
        <p14:creationId xmlns:p14="http://schemas.microsoft.com/office/powerpoint/2010/main" val="1636031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Present is a short film about a boy who receives a present from his Mum. You can quickly see what is happening at the start of the film, how busy the boy’s Mum is on the phone to her Boss at work and that the present is given without explanation. This film generates a wide range of feelings both towards the boy and the present he receives. Think about how your opinion changes about the boy from the beginning to the end of the film.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5</a:t>
            </a:fld>
            <a:endParaRPr lang="en-GB"/>
          </a:p>
        </p:txBody>
      </p:sp>
    </p:spTree>
    <p:extLst>
      <p:ext uri="{BB962C8B-B14F-4D97-AF65-F5344CB8AC3E}">
        <p14:creationId xmlns:p14="http://schemas.microsoft.com/office/powerpoint/2010/main" val="380343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a:t>
            </a:r>
            <a:r>
              <a:rPr lang="en-GB" baseline="0" dirty="0"/>
              <a:t> it’s time to reflect on the film. Think about how you felt towards the boy at the beginning, what kind of mood was he in and why do you think that ? How did he react to the puppy at first and why did that change ? How did you react when he threw the puppy to the floor ? Have you ever treated someone or something unfairly because of your own mood? Was that a kind or loving way to be ? </a:t>
            </a:r>
          </a:p>
          <a:p>
            <a:r>
              <a:rPr lang="en-GB" baseline="0" dirty="0"/>
              <a:t>What happens to the boy to change his mood ? Who is it in your life that helps you like that ? Mum, Dad, big brother or sister ? Maybe granny,  grandpa or even your own family pet ? Whoever it is – why not do something kind for them this week to show them you are thankful for their help.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6</a:t>
            </a:fld>
            <a:endParaRPr lang="en-GB"/>
          </a:p>
        </p:txBody>
      </p:sp>
    </p:spTree>
    <p:extLst>
      <p:ext uri="{BB962C8B-B14F-4D97-AF65-F5344CB8AC3E}">
        <p14:creationId xmlns:p14="http://schemas.microsoft.com/office/powerpoint/2010/main" val="3729000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film has a really</a:t>
            </a:r>
            <a:r>
              <a:rPr lang="en-GB" baseline="0" dirty="0"/>
              <a:t> positive ending and I think the boy will spend a lot of time having fun playing with his new puppy. He goes from being in a darkened room on a games console to going outside in the sunshine with his dog. Which situation do you think is the most positive one to be in ? I want you to think about why it is important to have skills for life that help you maintain a positive attitude. Why is that important ? A positive outlook on life helps you to develop more resilience and with more resilience you are likely to be able to manage through any difficult situation that comes your way. That can be the key to keeping you happy!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7</a:t>
            </a:fld>
            <a:endParaRPr lang="en-GB"/>
          </a:p>
        </p:txBody>
      </p:sp>
    </p:spTree>
    <p:extLst>
      <p:ext uri="{BB962C8B-B14F-4D97-AF65-F5344CB8AC3E}">
        <p14:creationId xmlns:p14="http://schemas.microsoft.com/office/powerpoint/2010/main" val="3094906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weeks teacher messages are from Mrs McLean and Mrs Telfer. Mrs Mclean has been lucky enough to live close to the school so she can check what is happening there on her daily walk. It is great to see the school looking so great! </a:t>
            </a:r>
          </a:p>
        </p:txBody>
      </p:sp>
      <p:sp>
        <p:nvSpPr>
          <p:cNvPr id="4" name="Slide Number Placeholder 3"/>
          <p:cNvSpPr>
            <a:spLocks noGrp="1"/>
          </p:cNvSpPr>
          <p:nvPr>
            <p:ph type="sldNum" sz="quarter" idx="10"/>
          </p:nvPr>
        </p:nvSpPr>
        <p:spPr/>
        <p:txBody>
          <a:bodyPr/>
          <a:lstStyle/>
          <a:p>
            <a:fld id="{14E0199C-2F86-48D9-AFF9-23362A1F14DE}" type="slidenum">
              <a:rPr lang="en-GB" smtClean="0"/>
              <a:t>8</a:t>
            </a:fld>
            <a:endParaRPr lang="en-GB"/>
          </a:p>
        </p:txBody>
      </p:sp>
    </p:spTree>
    <p:extLst>
      <p:ext uri="{BB962C8B-B14F-4D97-AF65-F5344CB8AC3E}">
        <p14:creationId xmlns:p14="http://schemas.microsoft.com/office/powerpoint/2010/main" val="1155294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week we</a:t>
            </a:r>
            <a:r>
              <a:rPr lang="en-GB" baseline="0" dirty="0"/>
              <a:t> also have tomorrow of for the Linlithgow Marches but of course that has had to be cancelled. If you still want to join in and celebrate the Marches then there is a virtual Marches on the Deacons court </a:t>
            </a:r>
            <a:r>
              <a:rPr lang="en-GB" baseline="0" dirty="0" err="1"/>
              <a:t>facebook</a:t>
            </a:r>
            <a:r>
              <a:rPr lang="en-GB" baseline="0" dirty="0"/>
              <a:t> page. Have a great day off tomorrow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9</a:t>
            </a:fld>
            <a:endParaRPr lang="en-GB"/>
          </a:p>
        </p:txBody>
      </p:sp>
    </p:spTree>
    <p:extLst>
      <p:ext uri="{BB962C8B-B14F-4D97-AF65-F5344CB8AC3E}">
        <p14:creationId xmlns:p14="http://schemas.microsoft.com/office/powerpoint/2010/main" val="841130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765649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56718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386285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97525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F5E382-49A1-45BF-A2B6-E7696D52CE25}"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468917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CF5E382-49A1-45BF-A2B6-E7696D52CE25}" type="datetimeFigureOut">
              <a:rPr lang="en-GB" smtClean="0"/>
              <a:t>15/06/2020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3894148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CF5E382-49A1-45BF-A2B6-E7696D52CE25}" type="datetimeFigureOut">
              <a:rPr lang="en-GB" smtClean="0"/>
              <a:t>15/06/2020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183612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CF5E382-49A1-45BF-A2B6-E7696D52CE25}" type="datetimeFigureOut">
              <a:rPr lang="en-GB" smtClean="0"/>
              <a:t>15/06/2020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90352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F5E382-49A1-45BF-A2B6-E7696D52CE25}" type="datetimeFigureOut">
              <a:rPr lang="en-GB" smtClean="0"/>
              <a:t>15/06/2020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775389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F5E382-49A1-45BF-A2B6-E7696D52CE25}" type="datetimeFigureOut">
              <a:rPr lang="en-GB" smtClean="0"/>
              <a:t>15/06/2020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47199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F5E382-49A1-45BF-A2B6-E7696D52CE25}" type="datetimeFigureOut">
              <a:rPr lang="en-GB" smtClean="0"/>
              <a:t>15/06/2020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46151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5E382-49A1-45BF-A2B6-E7696D52CE25}" type="datetimeFigureOut">
              <a:rPr lang="en-GB" smtClean="0"/>
              <a:t>15/06/2020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5A6E9-C1E8-49C1-89C5-CCF0F92E9E2E}" type="slidenum">
              <a:rPr lang="en-GB" smtClean="0"/>
              <a:t>‹#›</a:t>
            </a:fld>
            <a:endParaRPr lang="en-GB"/>
          </a:p>
        </p:txBody>
      </p:sp>
    </p:spTree>
    <p:extLst>
      <p:ext uri="{BB962C8B-B14F-4D97-AF65-F5344CB8AC3E}">
        <p14:creationId xmlns:p14="http://schemas.microsoft.com/office/powerpoint/2010/main" val="3814416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iframe%20src=%22https:/player.vimeo.com/video/426195711%22%20width=%22640%22%20height=%22360%22%20frameborder=%220%22%20allow=%22autoplay;%20fullscreen%22%20allowfullscreen%3e%3c/iframe" TargetMode="External"/><Relationship Id="rId3" Type="http://schemas.openxmlformats.org/officeDocument/2006/relationships/slideLayout" Target="../slideLayouts/slideLayout1.xml"/><Relationship Id="rId7" Type="http://schemas.openxmlformats.org/officeDocument/2006/relationships/hyperlink" Target="https://vimeo.com/426195711"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jpg"/><Relationship Id="rId5" Type="http://schemas.openxmlformats.org/officeDocument/2006/relationships/image" Target="../media/image1.emf"/><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hyperlink" Target="iframe%20width=%22560%22%20height=%22315%22%20src=%22https:/www.youtube.com/embed/qsgNQEtE6ig%22%20frameborder=%220%22%20allow=%22accelerometer;%20autoplay;%20encrypted-media;%20gyroscope;%20picture-in-picture%22%20allowfullscreen%3e%3c/iframe" TargetMode="External"/><Relationship Id="rId3" Type="http://schemas.microsoft.com/office/2007/relationships/media" Target="../media/media13.m4a"/><Relationship Id="rId7" Type="http://schemas.openxmlformats.org/officeDocument/2006/relationships/image" Target="../media/image1.emf"/><Relationship Id="rId12" Type="http://schemas.openxmlformats.org/officeDocument/2006/relationships/image" Target="../media/image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notesSlide" Target="../notesSlides/notesSlide11.xml"/><Relationship Id="rId11" Type="http://schemas.openxmlformats.org/officeDocument/2006/relationships/image" Target="../media/image23.png"/><Relationship Id="rId5" Type="http://schemas.openxmlformats.org/officeDocument/2006/relationships/slideLayout" Target="../slideLayouts/slideLayout1.xml"/><Relationship Id="rId10" Type="http://schemas.openxmlformats.org/officeDocument/2006/relationships/image" Target="../media/image22.gif"/><Relationship Id="rId4" Type="http://schemas.openxmlformats.org/officeDocument/2006/relationships/audio" Target="../media/media13.m4a"/><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1.xml"/><Relationship Id="rId7" Type="http://schemas.openxmlformats.org/officeDocument/2006/relationships/image" Target="../media/image27.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emf"/><Relationship Id="rId5" Type="http://schemas.openxmlformats.org/officeDocument/2006/relationships/image" Target="../media/image26.jpeg"/><Relationship Id="rId10"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28.jp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hyperlink" Target="https://www.fischytunes.com/video-repo/always-look-on-the-bright-side/"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1.emf"/><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media" Target="../media/media4.m4a"/><Relationship Id="rId7" Type="http://schemas.openxmlformats.org/officeDocument/2006/relationships/image" Target="../media/image1.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audio" Target="../media/media4.m4a"/><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g"/><Relationship Id="rId5" Type="http://schemas.openxmlformats.org/officeDocument/2006/relationships/image" Target="../media/image1.emf"/><Relationship Id="rId10"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hyperlink" Target="https://www.youtube.com/watch?v=WjqiU5FgsYc"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jpg"/><Relationship Id="rId5" Type="http://schemas.openxmlformats.org/officeDocument/2006/relationships/image" Target="../media/image1.emf"/><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jpg"/><Relationship Id="rId5" Type="http://schemas.openxmlformats.org/officeDocument/2006/relationships/image" Target="../media/image1.emf"/><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hyperlink" Target="https://vimeo.com/427326013/2e572eedea"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jpg"/><Relationship Id="rId11" Type="http://schemas.openxmlformats.org/officeDocument/2006/relationships/image" Target="../media/image4.png"/><Relationship Id="rId5" Type="http://schemas.openxmlformats.org/officeDocument/2006/relationships/image" Target="../media/image1.emf"/><Relationship Id="rId10" Type="http://schemas.openxmlformats.org/officeDocument/2006/relationships/hyperlink" Target="https://www.youtube.com/watch?v=UkLsEnILaTE&amp;feature=youtu.be&amp;app=desktop" TargetMode="External"/><Relationship Id="rId4" Type="http://schemas.openxmlformats.org/officeDocument/2006/relationships/notesSlide" Target="../notesSlides/notesSlide8.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jpg"/><Relationship Id="rId5" Type="http://schemas.openxmlformats.org/officeDocument/2006/relationships/image" Target="../media/image1.emf"/><Relationship Id="rId10"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7092280" y="332656"/>
            <a:ext cx="1620180" cy="1512168"/>
          </a:xfrm>
          <a:prstGeom prst="rect">
            <a:avLst/>
          </a:prstGeom>
          <a:noFill/>
          <a:ln>
            <a:noFill/>
          </a:ln>
        </p:spPr>
      </p:pic>
      <p:sp>
        <p:nvSpPr>
          <p:cNvPr id="5" name="TextBox 4"/>
          <p:cNvSpPr txBox="1"/>
          <p:nvPr/>
        </p:nvSpPr>
        <p:spPr>
          <a:xfrm>
            <a:off x="251520" y="488575"/>
            <a:ext cx="6723910" cy="830997"/>
          </a:xfrm>
          <a:prstGeom prst="rect">
            <a:avLst/>
          </a:prstGeom>
          <a:noFill/>
        </p:spPr>
        <p:txBody>
          <a:bodyPr wrap="square" rtlCol="0">
            <a:spAutoFit/>
          </a:bodyPr>
          <a:lstStyle/>
          <a:p>
            <a:r>
              <a:rPr lang="en-GB" sz="4800" dirty="0">
                <a:latin typeface="Lucida Handwriting" panose="03010101010101010101" pitchFamily="66" charset="0"/>
              </a:rPr>
              <a:t>Welcome to …</a:t>
            </a:r>
          </a:p>
        </p:txBody>
      </p:sp>
      <p:sp>
        <p:nvSpPr>
          <p:cNvPr id="7" name="TextBox 6"/>
          <p:cNvSpPr txBox="1"/>
          <p:nvPr/>
        </p:nvSpPr>
        <p:spPr>
          <a:xfrm>
            <a:off x="563400" y="1805480"/>
            <a:ext cx="6723910" cy="1569660"/>
          </a:xfrm>
          <a:prstGeom prst="rect">
            <a:avLst/>
          </a:prstGeom>
          <a:noFill/>
        </p:spPr>
        <p:txBody>
          <a:bodyPr wrap="square" rtlCol="0">
            <a:spAutoFit/>
          </a:bodyPr>
          <a:lstStyle/>
          <a:p>
            <a:pPr algn="ctr"/>
            <a:r>
              <a:rPr lang="en-GB" sz="4800" dirty="0">
                <a:latin typeface="Lucida Handwriting" panose="03010101010101010101" pitchFamily="66" charset="0"/>
              </a:rPr>
              <a:t>Mrs McEwan’s Monday message</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180" y="4333818"/>
            <a:ext cx="2324100" cy="1962150"/>
          </a:xfrm>
          <a:prstGeom prst="rect">
            <a:avLst/>
          </a:prstGeom>
        </p:spPr>
      </p:pic>
      <p:pic>
        <p:nvPicPr>
          <p:cNvPr id="9" name="Picture 4" descr="June Clipart Free Images Download (With images) | Clip art, Fre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698" y="4333818"/>
            <a:ext cx="2938777" cy="1877244"/>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58195" y="4940640"/>
            <a:ext cx="1355328" cy="1355328"/>
          </a:xfrm>
          <a:prstGeom prst="rect">
            <a:avLst/>
          </a:prstGeom>
        </p:spPr>
      </p:pic>
    </p:spTree>
    <p:extLst>
      <p:ext uri="{BB962C8B-B14F-4D97-AF65-F5344CB8AC3E}">
        <p14:creationId xmlns:p14="http://schemas.microsoft.com/office/powerpoint/2010/main" val="1887772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3" name="Rectangle 12"/>
          <p:cNvSpPr/>
          <p:nvPr/>
        </p:nvSpPr>
        <p:spPr>
          <a:xfrm>
            <a:off x="2508334" y="300559"/>
            <a:ext cx="4511938" cy="830997"/>
          </a:xfrm>
          <a:prstGeom prst="rect">
            <a:avLst/>
          </a:prstGeom>
        </p:spPr>
        <p:txBody>
          <a:bodyPr wrap="square">
            <a:spAutoFit/>
          </a:bodyPr>
          <a:lstStyle/>
          <a:p>
            <a:pPr algn="ctr"/>
            <a:r>
              <a:rPr lang="en-GB" sz="2400" dirty="0">
                <a:latin typeface="Lucida Handwriting" panose="03010101010101010101" pitchFamily="66" charset="0"/>
              </a:rPr>
              <a:t>A lovely video made by Primary 5! </a:t>
            </a:r>
          </a:p>
        </p:txBody>
      </p:sp>
      <p:sp>
        <p:nvSpPr>
          <p:cNvPr id="3" name="Rectangle 2"/>
          <p:cNvSpPr/>
          <p:nvPr/>
        </p:nvSpPr>
        <p:spPr>
          <a:xfrm>
            <a:off x="1914871" y="5093470"/>
            <a:ext cx="4961385" cy="523220"/>
          </a:xfrm>
          <a:prstGeom prst="rect">
            <a:avLst/>
          </a:prstGeom>
        </p:spPr>
        <p:txBody>
          <a:bodyPr wrap="square">
            <a:spAutoFit/>
          </a:bodyPr>
          <a:lstStyle/>
          <a:p>
            <a:r>
              <a:rPr lang="en-GB" sz="2800" dirty="0">
                <a:hlinkClick r:id="rId7"/>
              </a:rPr>
              <a:t>https://vimeo.com/426195711</a:t>
            </a:r>
            <a:endParaRPr lang="en-GB" sz="2800" dirty="0"/>
          </a:p>
        </p:txBody>
      </p:sp>
      <p:pic>
        <p:nvPicPr>
          <p:cNvPr id="5" name="Picture 4">
            <a:hlinkClick r:id="rId8" action="ppaction://hlinkfile"/>
          </p:cNvPr>
          <p:cNvPicPr>
            <a:picLocks noChangeAspect="1"/>
          </p:cNvPicPr>
          <p:nvPr/>
        </p:nvPicPr>
        <p:blipFill>
          <a:blip r:embed="rId9"/>
          <a:stretch>
            <a:fillRect/>
          </a:stretch>
        </p:blipFill>
        <p:spPr>
          <a:xfrm>
            <a:off x="1381655" y="1823517"/>
            <a:ext cx="6945188" cy="3099048"/>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18255" y="5372764"/>
            <a:ext cx="1139304" cy="1139304"/>
          </a:xfrm>
          <a:prstGeom prst="rect">
            <a:avLst/>
          </a:prstGeom>
        </p:spPr>
      </p:pic>
    </p:spTree>
    <p:extLst>
      <p:ext uri="{BB962C8B-B14F-4D97-AF65-F5344CB8AC3E}">
        <p14:creationId xmlns:p14="http://schemas.microsoft.com/office/powerpoint/2010/main" val="777427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7776356" y="116632"/>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460375" y="-405115"/>
            <a:ext cx="7920880" cy="2769989"/>
          </a:xfrm>
          <a:prstGeom prst="rect">
            <a:avLst/>
          </a:prstGeom>
          <a:noFill/>
        </p:spPr>
        <p:txBody>
          <a:bodyPr wrap="square" rtlCol="0">
            <a:spAutoFit/>
          </a:bodyPr>
          <a:lstStyle/>
          <a:p>
            <a:pPr>
              <a:buFont typeface="Wingdings" pitchFamily="2" charset="2"/>
              <a:buChar char="Ø"/>
            </a:pPr>
            <a:endParaRPr lang="en-GB" sz="4800" dirty="0">
              <a:latin typeface="Comic Sans MS" pitchFamily="66" charset="0"/>
            </a:endParaRPr>
          </a:p>
          <a:p>
            <a:pPr algn="ctr"/>
            <a:r>
              <a:rPr lang="en-GB" sz="7200" b="1" dirty="0">
                <a:latin typeface="Comic Sans MS" pitchFamily="66" charset="0"/>
              </a:rPr>
              <a:t>Birthdays</a:t>
            </a:r>
          </a:p>
          <a:p>
            <a:pPr algn="ctr"/>
            <a:endParaRPr lang="en-GB" sz="5400" b="1" dirty="0">
              <a:latin typeface="Comic Sans MS" pitchFamily="66" charset="0"/>
            </a:endParaRPr>
          </a:p>
        </p:txBody>
      </p:sp>
      <p:pic>
        <p:nvPicPr>
          <p:cNvPr id="8" name="Picture 2" descr="C:\Users\laura.travers\AppData\Local\Microsoft\Windows\Temporary Internet Files\Content.IE5\F8WY2TVN\Birthday9[1].jpg">
            <a:hlinkClick r:id="rId8" action="ppaction://hlinkfi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9552" y="1940758"/>
            <a:ext cx="1800770" cy="19870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2269" y="2527012"/>
            <a:ext cx="3597534" cy="584775"/>
          </a:xfrm>
          <a:prstGeom prst="rect">
            <a:avLst/>
          </a:prstGeom>
          <a:noFill/>
        </p:spPr>
        <p:txBody>
          <a:bodyPr wrap="square" rtlCol="0">
            <a:spAutoFit/>
          </a:bodyPr>
          <a:lstStyle/>
          <a:p>
            <a:pPr algn="ctr"/>
            <a:r>
              <a:rPr lang="en-GB" sz="3200" dirty="0">
                <a:latin typeface="Comic Sans MS" pitchFamily="66" charset="0"/>
              </a:rPr>
              <a:t>Jayden P4</a:t>
            </a:r>
          </a:p>
        </p:txBody>
      </p:sp>
      <p:pic>
        <p:nvPicPr>
          <p:cNvPr id="6" name="Happy_Birthday_Songs_Happy_Birthday(Cover_Version)_156836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extLst>
              <a:ext uri="{28A0092B-C50C-407E-A947-70E740481C1C}">
                <a14:useLocalDpi xmlns:a14="http://schemas.microsoft.com/office/drawing/2010/main" val="0"/>
              </a:ext>
            </a:extLst>
          </a:blip>
          <a:stretch>
            <a:fillRect/>
          </a:stretch>
        </p:blipFill>
        <p:spPr>
          <a:xfrm>
            <a:off x="3379945" y="4195302"/>
            <a:ext cx="2699984" cy="1963624"/>
          </a:xfrm>
          <a:prstGeom prst="rect">
            <a:avLst/>
          </a:prstGeom>
        </p:spPr>
      </p:pic>
      <p:sp>
        <p:nvSpPr>
          <p:cNvPr id="20" name="TextBox 19"/>
          <p:cNvSpPr txBox="1"/>
          <p:nvPr/>
        </p:nvSpPr>
        <p:spPr>
          <a:xfrm>
            <a:off x="260044" y="5136073"/>
            <a:ext cx="2769004" cy="400110"/>
          </a:xfrm>
          <a:prstGeom prst="rect">
            <a:avLst/>
          </a:prstGeom>
          <a:noFill/>
        </p:spPr>
        <p:txBody>
          <a:bodyPr wrap="square" rtlCol="0">
            <a:spAutoFit/>
          </a:bodyPr>
          <a:lstStyle/>
          <a:p>
            <a:pPr algn="ctr"/>
            <a:r>
              <a:rPr lang="en-GB" sz="2000" i="1" dirty="0">
                <a:latin typeface="Comic Sans MS" pitchFamily="66" charset="0"/>
              </a:rPr>
              <a:t>Click on the candles </a:t>
            </a:r>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72518" y="5536183"/>
            <a:ext cx="400259" cy="672217"/>
          </a:xfrm>
          <a:prstGeom prst="rect">
            <a:avLst/>
          </a:prstGeom>
        </p:spPr>
      </p:pic>
      <p:sp>
        <p:nvSpPr>
          <p:cNvPr id="14" name="TextBox 13"/>
          <p:cNvSpPr txBox="1"/>
          <p:nvPr/>
        </p:nvSpPr>
        <p:spPr>
          <a:xfrm>
            <a:off x="5401965" y="2502949"/>
            <a:ext cx="3597534" cy="584775"/>
          </a:xfrm>
          <a:prstGeom prst="rect">
            <a:avLst/>
          </a:prstGeom>
          <a:noFill/>
        </p:spPr>
        <p:txBody>
          <a:bodyPr wrap="square" rtlCol="0">
            <a:spAutoFit/>
          </a:bodyPr>
          <a:lstStyle/>
          <a:p>
            <a:pPr algn="ctr"/>
            <a:r>
              <a:rPr lang="en-GB" sz="3200" dirty="0">
                <a:latin typeface="Comic Sans MS" pitchFamily="66" charset="0"/>
              </a:rPr>
              <a:t>Grace W. P3</a:t>
            </a:r>
          </a:p>
        </p:txBody>
      </p:sp>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380312" y="4976462"/>
            <a:ext cx="1267326" cy="1267326"/>
          </a:xfrm>
          <a:prstGeom prst="rect">
            <a:avLst/>
          </a:prstGeom>
        </p:spPr>
      </p:pic>
    </p:spTree>
    <p:extLst>
      <p:ext uri="{BB962C8B-B14F-4D97-AF65-F5344CB8AC3E}">
        <p14:creationId xmlns:p14="http://schemas.microsoft.com/office/powerpoint/2010/main" val="2709591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70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79512" y="142532"/>
            <a:ext cx="648072" cy="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5770" y="192470"/>
            <a:ext cx="684875" cy="943486"/>
          </a:xfrm>
          <a:prstGeom prst="rect">
            <a:avLst/>
          </a:prstGeom>
        </p:spPr>
      </p:pic>
      <p:sp>
        <p:nvSpPr>
          <p:cNvPr id="6" name="TextBox 5"/>
          <p:cNvSpPr txBox="1"/>
          <p:nvPr/>
        </p:nvSpPr>
        <p:spPr>
          <a:xfrm>
            <a:off x="468343" y="324910"/>
            <a:ext cx="8172908" cy="461665"/>
          </a:xfrm>
          <a:prstGeom prst="rect">
            <a:avLst/>
          </a:prstGeom>
          <a:noFill/>
        </p:spPr>
        <p:txBody>
          <a:bodyPr wrap="square" rtlCol="0">
            <a:spAutoFit/>
          </a:bodyPr>
          <a:lstStyle/>
          <a:p>
            <a:pPr algn="ctr"/>
            <a:r>
              <a:rPr lang="en-GB" sz="2400" dirty="0">
                <a:solidFill>
                  <a:schemeClr val="bg1"/>
                </a:solidFill>
                <a:latin typeface="Comic Sans MS" panose="030F0702030302020204" pitchFamily="66" charset="0"/>
              </a:rPr>
              <a:t>Prayer for the week</a:t>
            </a:r>
          </a:p>
        </p:txBody>
      </p:sp>
      <p:sp>
        <p:nvSpPr>
          <p:cNvPr id="8" name="TextBox 7"/>
          <p:cNvSpPr txBox="1"/>
          <p:nvPr/>
        </p:nvSpPr>
        <p:spPr>
          <a:xfrm>
            <a:off x="519324" y="1118520"/>
            <a:ext cx="6716972" cy="6001643"/>
          </a:xfrm>
          <a:prstGeom prst="rect">
            <a:avLst/>
          </a:prstGeom>
          <a:noFill/>
        </p:spPr>
        <p:txBody>
          <a:bodyPr wrap="square" rtlCol="0">
            <a:spAutoFit/>
          </a:bodyPr>
          <a:lstStyle/>
          <a:p>
            <a:r>
              <a:rPr lang="en-GB" sz="2400" dirty="0">
                <a:solidFill>
                  <a:schemeClr val="bg1"/>
                </a:solidFill>
                <a:latin typeface="Comic Sans MS" panose="030F0702030302020204" pitchFamily="66" charset="0"/>
              </a:rPr>
              <a:t>Dear Jesus, </a:t>
            </a:r>
          </a:p>
          <a:p>
            <a:endParaRPr lang="en-GB" sz="2400" dirty="0">
              <a:solidFill>
                <a:schemeClr val="bg1"/>
              </a:solidFill>
              <a:latin typeface="Comic Sans MS" panose="030F0702030302020204" pitchFamily="66" charset="0"/>
            </a:endParaRPr>
          </a:p>
          <a:p>
            <a:r>
              <a:rPr lang="en-GB" sz="2400" dirty="0">
                <a:solidFill>
                  <a:schemeClr val="bg1"/>
                </a:solidFill>
                <a:latin typeface="Comic Sans MS" panose="030F0702030302020204" pitchFamily="66" charset="0"/>
              </a:rPr>
              <a:t>You gave us the gift of peace making when you showed us how to love everyone. </a:t>
            </a:r>
          </a:p>
          <a:p>
            <a:r>
              <a:rPr lang="en-GB" sz="2400" dirty="0">
                <a:solidFill>
                  <a:schemeClr val="bg1"/>
                </a:solidFill>
                <a:latin typeface="Comic Sans MS" panose="030F0702030302020204" pitchFamily="66" charset="0"/>
              </a:rPr>
              <a:t>You showed us your gift of compassion by caring for those who need your help.</a:t>
            </a:r>
          </a:p>
          <a:p>
            <a:r>
              <a:rPr lang="en-GB" sz="2400" dirty="0">
                <a:solidFill>
                  <a:schemeClr val="bg1"/>
                </a:solidFill>
                <a:latin typeface="Comic Sans MS" panose="030F0702030302020204" pitchFamily="66" charset="0"/>
              </a:rPr>
              <a:t>You showed us your gift of mercy by forgiving all who make mistakes. </a:t>
            </a:r>
          </a:p>
          <a:p>
            <a:r>
              <a:rPr lang="en-GB" sz="2400" dirty="0">
                <a:solidFill>
                  <a:schemeClr val="bg1"/>
                </a:solidFill>
                <a:latin typeface="Comic Sans MS" panose="030F0702030302020204" pitchFamily="66" charset="0"/>
              </a:rPr>
              <a:t>Thank you for teaching us to share your gifts with others. </a:t>
            </a:r>
          </a:p>
          <a:p>
            <a:endParaRPr lang="en-GB" sz="2400" dirty="0">
              <a:solidFill>
                <a:schemeClr val="bg1"/>
              </a:solidFill>
              <a:latin typeface="Comic Sans MS" panose="030F0702030302020204" pitchFamily="66" charset="0"/>
            </a:endParaRPr>
          </a:p>
          <a:p>
            <a:r>
              <a:rPr lang="en-GB" sz="2400" dirty="0">
                <a:solidFill>
                  <a:schemeClr val="bg1"/>
                </a:solidFill>
                <a:latin typeface="Comic Sans MS" panose="030F0702030302020204" pitchFamily="66" charset="0"/>
              </a:rPr>
              <a:t>We ask this with kindness, honesty, respect and love. </a:t>
            </a:r>
          </a:p>
          <a:p>
            <a:r>
              <a:rPr lang="en-GB" sz="2400" dirty="0">
                <a:solidFill>
                  <a:schemeClr val="bg1"/>
                </a:solidFill>
                <a:latin typeface="Comic Sans MS" panose="030F0702030302020204" pitchFamily="66" charset="0"/>
              </a:rPr>
              <a:t>Amen</a:t>
            </a:r>
          </a:p>
          <a:p>
            <a:endParaRPr lang="en-GB" sz="2400" dirty="0">
              <a:solidFill>
                <a:schemeClr val="bg1"/>
              </a:solidFill>
              <a:latin typeface="Comic Sans MS" panose="030F0702030302020204" pitchFamily="66" charset="0"/>
            </a:endParaRPr>
          </a:p>
          <a:p>
            <a:endParaRPr lang="en-GB" sz="2400" dirty="0">
              <a:solidFill>
                <a:schemeClr val="bg1"/>
              </a:solidFill>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6296" y="4797152"/>
            <a:ext cx="1787376" cy="1787376"/>
          </a:xfrm>
          <a:prstGeom prst="rect">
            <a:avLst/>
          </a:prstGeom>
        </p:spPr>
      </p:pic>
    </p:spTree>
    <p:extLst>
      <p:ext uri="{BB962C8B-B14F-4D97-AF65-F5344CB8AC3E}">
        <p14:creationId xmlns:p14="http://schemas.microsoft.com/office/powerpoint/2010/main" val="4084518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 Quotes About Being Positive and Positivity Quotes - Resili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3317091"/>
            <a:ext cx="3411132" cy="34111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6">
            <a:extLst>
              <a:ext uri="{28A0092B-C50C-407E-A947-70E740481C1C}">
                <a14:useLocalDpi xmlns:a14="http://schemas.microsoft.com/office/drawing/2010/main" val="0"/>
              </a:ext>
            </a:extLst>
          </a:blip>
          <a:srcRect/>
          <a:stretch>
            <a:fillRect/>
          </a:stretch>
        </p:blipFill>
        <p:spPr bwMode="auto">
          <a:xfrm>
            <a:off x="7804988" y="346076"/>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Image result for advent wreath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8890"/>
          <a:stretch/>
        </p:blipFill>
        <p:spPr>
          <a:xfrm rot="20446297">
            <a:off x="2944866" y="2073567"/>
            <a:ext cx="3189591" cy="216024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9592" y="4725144"/>
            <a:ext cx="1778520" cy="118568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716" y="397465"/>
            <a:ext cx="2671495" cy="267149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491880" y="5067452"/>
            <a:ext cx="1355328" cy="1355328"/>
          </a:xfrm>
          <a:prstGeom prst="rect">
            <a:avLst/>
          </a:prstGeom>
        </p:spPr>
      </p:pic>
    </p:spTree>
    <p:extLst>
      <p:ext uri="{BB962C8B-B14F-4D97-AF65-F5344CB8AC3E}">
        <p14:creationId xmlns:p14="http://schemas.microsoft.com/office/powerpoint/2010/main" val="3988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sp>
        <p:nvSpPr>
          <p:cNvPr id="5" name="TextBox 4"/>
          <p:cNvSpPr txBox="1"/>
          <p:nvPr/>
        </p:nvSpPr>
        <p:spPr>
          <a:xfrm>
            <a:off x="2719618" y="332656"/>
            <a:ext cx="4194461" cy="1200329"/>
          </a:xfrm>
          <a:prstGeom prst="rect">
            <a:avLst/>
          </a:prstGeom>
          <a:noFill/>
        </p:spPr>
        <p:txBody>
          <a:bodyPr wrap="square" rtlCol="0">
            <a:spAutoFit/>
          </a:bodyPr>
          <a:lstStyle/>
          <a:p>
            <a:pPr algn="ctr"/>
            <a:r>
              <a:rPr lang="en-GB" sz="3600" dirty="0">
                <a:latin typeface="Lucida Handwriting" panose="03010101010101010101" pitchFamily="66" charset="0"/>
              </a:rPr>
              <a:t>Good morning everyone!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6" name="TextBox 5"/>
          <p:cNvSpPr txBox="1"/>
          <p:nvPr/>
        </p:nvSpPr>
        <p:spPr>
          <a:xfrm>
            <a:off x="938803" y="1672450"/>
            <a:ext cx="7272808" cy="1200329"/>
          </a:xfrm>
          <a:prstGeom prst="rect">
            <a:avLst/>
          </a:prstGeom>
          <a:noFill/>
        </p:spPr>
        <p:txBody>
          <a:bodyPr wrap="square" rtlCol="0">
            <a:spAutoFit/>
          </a:bodyPr>
          <a:lstStyle/>
          <a:p>
            <a:pPr algn="ctr"/>
            <a:r>
              <a:rPr lang="en-GB" sz="3600" dirty="0">
                <a:latin typeface="Lucida Handwriting" panose="03010101010101010101" pitchFamily="66" charset="0"/>
              </a:rPr>
              <a:t>Here is a positive song to start your Monday! </a:t>
            </a:r>
          </a:p>
        </p:txBody>
      </p:sp>
      <p:sp>
        <p:nvSpPr>
          <p:cNvPr id="10" name="Rectangle 9"/>
          <p:cNvSpPr/>
          <p:nvPr/>
        </p:nvSpPr>
        <p:spPr>
          <a:xfrm>
            <a:off x="3491880" y="5159937"/>
            <a:ext cx="5491993" cy="923330"/>
          </a:xfrm>
          <a:prstGeom prst="rect">
            <a:avLst/>
          </a:prstGeom>
        </p:spPr>
        <p:txBody>
          <a:bodyPr wrap="square">
            <a:spAutoFit/>
          </a:bodyPr>
          <a:lstStyle/>
          <a:p>
            <a:r>
              <a:rPr lang="en-GB" dirty="0">
                <a:hlinkClick r:id="rId7"/>
              </a:rPr>
              <a:t>https://www.fischytunes.com/video-repo/always-look-on-the-bright-side/</a:t>
            </a:r>
            <a:endParaRPr lang="en-GB" dirty="0"/>
          </a:p>
          <a:p>
            <a:endParaRPr lang="en-GB" dirty="0"/>
          </a:p>
        </p:txBody>
      </p:sp>
      <p:sp>
        <p:nvSpPr>
          <p:cNvPr id="9" name="TextBox 8"/>
          <p:cNvSpPr txBox="1"/>
          <p:nvPr/>
        </p:nvSpPr>
        <p:spPr>
          <a:xfrm>
            <a:off x="3275856" y="3456083"/>
            <a:ext cx="5487887" cy="1323439"/>
          </a:xfrm>
          <a:prstGeom prst="rect">
            <a:avLst/>
          </a:prstGeom>
          <a:noFill/>
        </p:spPr>
        <p:txBody>
          <a:bodyPr wrap="square" rtlCol="0">
            <a:spAutoFit/>
          </a:bodyPr>
          <a:lstStyle/>
          <a:p>
            <a:pPr algn="ctr"/>
            <a:r>
              <a:rPr lang="en-GB" sz="4000" dirty="0">
                <a:latin typeface="Comic Sans MS" panose="030F0702030302020204" pitchFamily="66" charset="0"/>
              </a:rPr>
              <a:t>Always look on the Bright Side of Life!</a:t>
            </a:r>
          </a:p>
        </p:txBody>
      </p:sp>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b="8664"/>
          <a:stretch/>
        </p:blipFill>
        <p:spPr>
          <a:xfrm rot="21055111">
            <a:off x="360679" y="3297874"/>
            <a:ext cx="2830540" cy="3200599"/>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49144" y="2159111"/>
            <a:ext cx="1427336" cy="1427336"/>
          </a:xfrm>
          <a:prstGeom prst="rect">
            <a:avLst/>
          </a:prstGeom>
        </p:spPr>
      </p:pic>
    </p:spTree>
    <p:extLst>
      <p:ext uri="{BB962C8B-B14F-4D97-AF65-F5344CB8AC3E}">
        <p14:creationId xmlns:p14="http://schemas.microsoft.com/office/powerpoint/2010/main" val="468614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2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7776356" y="116632"/>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35496" y="-1107504"/>
            <a:ext cx="7920880" cy="2492990"/>
          </a:xfrm>
          <a:prstGeom prst="rect">
            <a:avLst/>
          </a:prstGeom>
          <a:noFill/>
        </p:spPr>
        <p:txBody>
          <a:bodyPr wrap="square" rtlCol="0">
            <a:spAutoFit/>
          </a:bodyPr>
          <a:lstStyle/>
          <a:p>
            <a:pPr>
              <a:buFont typeface="Wingdings" pitchFamily="2" charset="2"/>
              <a:buChar char="Ø"/>
            </a:pPr>
            <a:endParaRPr lang="en-GB" sz="4800" dirty="0">
              <a:latin typeface="Comic Sans MS" pitchFamily="66" charset="0"/>
            </a:endParaRPr>
          </a:p>
          <a:p>
            <a:pPr>
              <a:buFont typeface="Wingdings" pitchFamily="2" charset="2"/>
              <a:buChar char="Ø"/>
            </a:pPr>
            <a:endParaRPr lang="en-GB" sz="4800" dirty="0">
              <a:latin typeface="Comic Sans MS" pitchFamily="66" charset="0"/>
            </a:endParaRPr>
          </a:p>
          <a:p>
            <a:pPr algn="ctr"/>
            <a:r>
              <a:rPr lang="en-GB" sz="6000" b="1" dirty="0">
                <a:latin typeface="Comic Sans MS" pitchFamily="66" charset="0"/>
              </a:rPr>
              <a:t>Our school Values</a:t>
            </a:r>
          </a:p>
        </p:txBody>
      </p:sp>
      <p:sp>
        <p:nvSpPr>
          <p:cNvPr id="14" name="Rectangle 13"/>
          <p:cNvSpPr/>
          <p:nvPr/>
        </p:nvSpPr>
        <p:spPr>
          <a:xfrm>
            <a:off x="1259632" y="1628800"/>
            <a:ext cx="5544616" cy="4608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a:grpSpLocks/>
          </p:cNvGrpSpPr>
          <p:nvPr/>
        </p:nvGrpSpPr>
        <p:grpSpPr bwMode="auto">
          <a:xfrm>
            <a:off x="2020327" y="2276872"/>
            <a:ext cx="4063841" cy="3240360"/>
            <a:chOff x="10782" y="10599"/>
            <a:chExt cx="512" cy="521"/>
          </a:xfrm>
        </p:grpSpPr>
        <p:pic>
          <p:nvPicPr>
            <p:cNvPr id="1027" name="Picture 3" descr="badge 1"/>
            <p:cNvPicPr>
              <a:picLocks noChangeAspect="1" noChangeArrowheads="1"/>
            </p:cNvPicPr>
            <p:nvPr/>
          </p:nvPicPr>
          <p:blipFill>
            <a:blip r:embed="rId8">
              <a:extLst>
                <a:ext uri="{28A0092B-C50C-407E-A947-70E740481C1C}">
                  <a14:useLocalDpi xmlns:a14="http://schemas.microsoft.com/office/drawing/2010/main" val="0"/>
                </a:ext>
              </a:extLst>
            </a:blip>
            <a:srcRect t="1602" r="4437" b="2377"/>
            <a:stretch>
              <a:fillRect/>
            </a:stretch>
          </p:blipFill>
          <p:spPr bwMode="auto">
            <a:xfrm>
              <a:off x="10836" y="10663"/>
              <a:ext cx="387" cy="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WordArt 4"/>
            <p:cNvSpPr>
              <a:spLocks noChangeArrowheads="1" noChangeShapeType="1" noTextEdit="1"/>
            </p:cNvSpPr>
            <p:nvPr/>
          </p:nvSpPr>
          <p:spPr bwMode="auto">
            <a:xfrm>
              <a:off x="10782" y="10599"/>
              <a:ext cx="512" cy="211"/>
            </a:xfrm>
            <a:prstGeom prst="rect">
              <a:avLst/>
            </a:prstGeom>
          </p:spPr>
          <p:txBody>
            <a:bodyPr wrap="none" fromWordArt="1">
              <a:prstTxWarp prst="textArchUp">
                <a:avLst>
                  <a:gd name="adj" fmla="val 10800000"/>
                </a:avLst>
              </a:prstTxWarp>
            </a:bodyPr>
            <a:lstStyle/>
            <a:p>
              <a:pPr algn="ctr" rtl="0">
                <a:buNone/>
              </a:pPr>
              <a:r>
                <a:rPr lang="en-GB" sz="3600" b="1" kern="10" spc="0">
                  <a:ln w="127">
                    <a:solidFill>
                      <a:srgbClr val="C0504D"/>
                    </a:solidFill>
                    <a:round/>
                    <a:headEnd/>
                    <a:tailEnd/>
                  </a:ln>
                  <a:gradFill rotWithShape="0">
                    <a:gsLst>
                      <a:gs pos="0">
                        <a:srgbClr val="C0504D">
                          <a:gamma/>
                          <a:tint val="28627"/>
                          <a:invGamma/>
                        </a:srgbClr>
                      </a:gs>
                      <a:gs pos="100000">
                        <a:srgbClr val="C0504D"/>
                      </a:gs>
                    </a:gsLst>
                    <a:lin ang="5400000" scaled="1"/>
                  </a:gradFill>
                  <a:effectLst>
                    <a:outerShdw dist="29783" dir="3885598" algn="ctr" rotWithShape="0">
                      <a:srgbClr val="000000">
                        <a:alpha val="50000"/>
                      </a:srgbClr>
                    </a:outerShdw>
                  </a:effectLst>
                  <a:latin typeface="Arial Black"/>
                </a:rPr>
                <a:t>Kindness    Honesty</a:t>
              </a:r>
            </a:p>
          </p:txBody>
        </p:sp>
        <p:sp>
          <p:nvSpPr>
            <p:cNvPr id="13" name="WordArt 5"/>
            <p:cNvSpPr>
              <a:spLocks noChangeArrowheads="1" noChangeShapeType="1" noTextEdit="1"/>
            </p:cNvSpPr>
            <p:nvPr/>
          </p:nvSpPr>
          <p:spPr bwMode="auto">
            <a:xfrm>
              <a:off x="10796" y="10902"/>
              <a:ext cx="493" cy="219"/>
            </a:xfrm>
            <a:prstGeom prst="rect">
              <a:avLst/>
            </a:prstGeom>
          </p:spPr>
          <p:txBody>
            <a:bodyPr wrap="none" fromWordArt="1">
              <a:prstTxWarp prst="textArchDown">
                <a:avLst>
                  <a:gd name="adj" fmla="val 0"/>
                </a:avLst>
              </a:prstTxWarp>
            </a:bodyPr>
            <a:lstStyle/>
            <a:p>
              <a:pPr algn="ctr" rtl="0">
                <a:buNone/>
              </a:pPr>
              <a:r>
                <a:rPr lang="en-GB" sz="3600" b="1" kern="10" spc="0">
                  <a:ln w="127">
                    <a:solidFill>
                      <a:srgbClr val="C0504D"/>
                    </a:solidFill>
                    <a:round/>
                    <a:headEnd/>
                    <a:tailEnd/>
                  </a:ln>
                  <a:gradFill rotWithShape="0">
                    <a:gsLst>
                      <a:gs pos="0">
                        <a:srgbClr val="C0504D">
                          <a:gamma/>
                          <a:tint val="28627"/>
                          <a:invGamma/>
                        </a:srgbClr>
                      </a:gs>
                      <a:gs pos="100000">
                        <a:srgbClr val="C0504D"/>
                      </a:gs>
                    </a:gsLst>
                    <a:lin ang="5400000" scaled="1"/>
                  </a:gradFill>
                  <a:effectLst>
                    <a:outerShdw dist="29783" dir="3885598" algn="ctr" rotWithShape="0">
                      <a:srgbClr val="000000">
                        <a:alpha val="50000"/>
                      </a:srgbClr>
                    </a:outerShdw>
                  </a:effectLst>
                  <a:latin typeface="Arial Black"/>
                </a:rPr>
                <a:t>Respect   Love</a:t>
              </a:r>
            </a:p>
          </p:txBody>
        </p:sp>
      </p:gr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68800" y="3225800"/>
            <a:ext cx="406400" cy="4064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301571" y="4588911"/>
            <a:ext cx="1383959" cy="1383959"/>
          </a:xfrm>
          <a:prstGeom prst="rect">
            <a:avLst/>
          </a:prstGeom>
        </p:spPr>
      </p:pic>
    </p:spTree>
    <p:extLst>
      <p:ext uri="{BB962C8B-B14F-4D97-AF65-F5344CB8AC3E}">
        <p14:creationId xmlns:p14="http://schemas.microsoft.com/office/powerpoint/2010/main" val="2609313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269"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7776356" y="116632"/>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35496" y="-1107504"/>
            <a:ext cx="7920880" cy="2492990"/>
          </a:xfrm>
          <a:prstGeom prst="rect">
            <a:avLst/>
          </a:prstGeom>
          <a:noFill/>
        </p:spPr>
        <p:txBody>
          <a:bodyPr wrap="square" rtlCol="0">
            <a:spAutoFit/>
          </a:bodyPr>
          <a:lstStyle/>
          <a:p>
            <a:pPr>
              <a:buFont typeface="Wingdings" pitchFamily="2" charset="2"/>
              <a:buChar char="Ø"/>
            </a:pPr>
            <a:endParaRPr lang="en-GB" sz="4800" dirty="0">
              <a:latin typeface="Comic Sans MS" pitchFamily="66" charset="0"/>
            </a:endParaRPr>
          </a:p>
          <a:p>
            <a:pPr>
              <a:buFont typeface="Wingdings" pitchFamily="2" charset="2"/>
              <a:buChar char="Ø"/>
            </a:pPr>
            <a:endParaRPr lang="en-GB" sz="4800" dirty="0">
              <a:latin typeface="Comic Sans MS" pitchFamily="66" charset="0"/>
            </a:endParaRPr>
          </a:p>
          <a:p>
            <a:pPr algn="ctr"/>
            <a:r>
              <a:rPr lang="en-GB" sz="6000" b="1" dirty="0">
                <a:latin typeface="Comic Sans MS" pitchFamily="66" charset="0"/>
              </a:rPr>
              <a:t>Our school Vision</a:t>
            </a:r>
          </a:p>
        </p:txBody>
      </p:sp>
      <p:sp>
        <p:nvSpPr>
          <p:cNvPr id="14" name="Rectangle 13"/>
          <p:cNvSpPr/>
          <p:nvPr/>
        </p:nvSpPr>
        <p:spPr>
          <a:xfrm>
            <a:off x="251520" y="1628800"/>
            <a:ext cx="8568952" cy="48245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p:cNvSpPr txBox="1">
            <a:spLocks noChangeArrowheads="1"/>
          </p:cNvSpPr>
          <p:nvPr/>
        </p:nvSpPr>
        <p:spPr bwMode="auto">
          <a:xfrm>
            <a:off x="1053236" y="1996998"/>
            <a:ext cx="7560839" cy="49911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2800" i="1" dirty="0">
                <a:solidFill>
                  <a:srgbClr val="FF0000"/>
                </a:solidFill>
                <a:effectLst/>
                <a:latin typeface="Times New Roman"/>
                <a:ea typeface="Calibri"/>
                <a:cs typeface="Times New Roman"/>
              </a:rPr>
              <a:t>Learning for </a:t>
            </a:r>
            <a:r>
              <a:rPr lang="en-GB" sz="2800" b="1" i="1" dirty="0">
                <a:solidFill>
                  <a:srgbClr val="FF0000"/>
                </a:solidFill>
                <a:effectLst/>
                <a:latin typeface="Times New Roman"/>
                <a:ea typeface="Calibri"/>
                <a:cs typeface="Times New Roman"/>
              </a:rPr>
              <a:t>Life</a:t>
            </a:r>
            <a:r>
              <a:rPr lang="en-GB" sz="2800" i="1" dirty="0">
                <a:solidFill>
                  <a:srgbClr val="FF0000"/>
                </a:solidFill>
                <a:effectLst/>
                <a:latin typeface="Times New Roman"/>
                <a:ea typeface="Calibri"/>
                <a:cs typeface="Times New Roman"/>
              </a:rPr>
              <a:t>:                   Together in </a:t>
            </a:r>
            <a:r>
              <a:rPr lang="en-GB" sz="2800" b="1" i="1" dirty="0">
                <a:solidFill>
                  <a:srgbClr val="FF0000"/>
                </a:solidFill>
                <a:effectLst/>
                <a:latin typeface="Times New Roman"/>
                <a:ea typeface="Calibri"/>
                <a:cs typeface="Times New Roman"/>
              </a:rPr>
              <a:t>Faith</a:t>
            </a:r>
            <a:r>
              <a:rPr lang="en-GB" sz="1100" dirty="0">
                <a:effectLst/>
                <a:latin typeface="Calibri"/>
                <a:ea typeface="Calibri"/>
                <a:cs typeface="Times New Roman"/>
              </a:rPr>
              <a:t> </a:t>
            </a:r>
          </a:p>
          <a:p>
            <a:pPr>
              <a:lnSpc>
                <a:spcPct val="115000"/>
              </a:lnSpc>
              <a:spcAft>
                <a:spcPts val="1000"/>
              </a:spcAft>
            </a:pPr>
            <a:r>
              <a:rPr lang="en-GB" sz="1100" dirty="0">
                <a:effectLst/>
                <a:latin typeface="Calibri"/>
                <a:ea typeface="Calibri"/>
                <a:cs typeface="Times New Roman"/>
              </a:rPr>
              <a:t> </a:t>
            </a:r>
          </a:p>
        </p:txBody>
      </p:sp>
      <p:grpSp>
        <p:nvGrpSpPr>
          <p:cNvPr id="17" name="Group 16"/>
          <p:cNvGrpSpPr/>
          <p:nvPr/>
        </p:nvGrpSpPr>
        <p:grpSpPr>
          <a:xfrm>
            <a:off x="1053236" y="2946891"/>
            <a:ext cx="2880320" cy="2122770"/>
            <a:chOff x="0" y="-1"/>
            <a:chExt cx="4968438" cy="3725839"/>
          </a:xfrm>
        </p:grpSpPr>
        <p:pic>
          <p:nvPicPr>
            <p:cNvPr id="18"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
              <a:ext cx="4968438" cy="3725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5"/>
            <p:cNvSpPr txBox="1"/>
            <p:nvPr/>
          </p:nvSpPr>
          <p:spPr>
            <a:xfrm>
              <a:off x="1501116" y="2263689"/>
              <a:ext cx="1819934" cy="488354"/>
            </a:xfrm>
            <a:prstGeom prst="rect">
              <a:avLst/>
            </a:prstGeom>
            <a:solidFill>
              <a:srgbClr val="FFC000"/>
            </a:solidFill>
          </p:spPr>
          <p:txBody>
            <a:bodyPr wrap="square" rtlCol="0">
              <a:noAutofit/>
            </a:bodyPr>
            <a:lstStyle/>
            <a:p>
              <a:endParaRPr lang="en-GB"/>
            </a:p>
          </p:txBody>
        </p:sp>
      </p:grpSp>
      <p:sp>
        <p:nvSpPr>
          <p:cNvPr id="20" name="Text Box 2"/>
          <p:cNvSpPr txBox="1">
            <a:spLocks noChangeArrowheads="1"/>
          </p:cNvSpPr>
          <p:nvPr/>
        </p:nvSpPr>
        <p:spPr bwMode="auto">
          <a:xfrm>
            <a:off x="1304822" y="4214381"/>
            <a:ext cx="2292350" cy="25160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en-GB" sz="900" dirty="0">
                <a:effectLst/>
                <a:latin typeface="Comic Sans MS"/>
                <a:ea typeface="Calibri"/>
                <a:cs typeface="Times New Roman"/>
              </a:rPr>
              <a:t>Life Long Learning</a:t>
            </a:r>
            <a:endParaRPr lang="en-GB" sz="900" dirty="0">
              <a:effectLst/>
              <a:latin typeface="Calibri"/>
              <a:ea typeface="Calibri"/>
              <a:cs typeface="Times New Roman"/>
            </a:endParaRPr>
          </a:p>
        </p:txBody>
      </p:sp>
      <p:pic>
        <p:nvPicPr>
          <p:cNvPr id="2052" name="Picture 4" descr="Image result for cross love childr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1762" y="2699092"/>
            <a:ext cx="2724150" cy="2857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51520" y="5930116"/>
            <a:ext cx="8568952" cy="523220"/>
          </a:xfrm>
          <a:prstGeom prst="rect">
            <a:avLst/>
          </a:prstGeom>
          <a:noFill/>
        </p:spPr>
        <p:txBody>
          <a:bodyPr wrap="square" rtlCol="0">
            <a:spAutoFit/>
          </a:bodyPr>
          <a:lstStyle/>
          <a:p>
            <a:pPr algn="ctr"/>
            <a:r>
              <a:rPr lang="en-GB" sz="2800" b="1" dirty="0">
                <a:latin typeface="Comic Sans MS" pitchFamily="66" charset="0"/>
              </a:rPr>
              <a:t>Today’s Focus: How to keep a positive attitude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76356" y="4870667"/>
            <a:ext cx="841644" cy="841644"/>
          </a:xfrm>
          <a:prstGeom prst="rect">
            <a:avLst/>
          </a:prstGeom>
        </p:spPr>
      </p:pic>
    </p:spTree>
    <p:extLst>
      <p:ext uri="{BB962C8B-B14F-4D97-AF65-F5344CB8AC3E}">
        <p14:creationId xmlns:p14="http://schemas.microsoft.com/office/powerpoint/2010/main" val="2225902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7" name="Rectangle 16"/>
          <p:cNvSpPr/>
          <p:nvPr/>
        </p:nvSpPr>
        <p:spPr>
          <a:xfrm>
            <a:off x="1914871" y="116065"/>
            <a:ext cx="5130565" cy="923330"/>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The Present</a:t>
            </a:r>
          </a:p>
        </p:txBody>
      </p:sp>
      <p:sp>
        <p:nvSpPr>
          <p:cNvPr id="19" name="TextBox 18"/>
          <p:cNvSpPr txBox="1"/>
          <p:nvPr/>
        </p:nvSpPr>
        <p:spPr>
          <a:xfrm>
            <a:off x="539552" y="1545175"/>
            <a:ext cx="7849317" cy="3046988"/>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Comic Sans MS" panose="030F0702030302020204" pitchFamily="66" charset="0"/>
              </a:rPr>
              <a:t>Watch the short film on the link below about the boy and the present he receives from his mum.</a:t>
            </a:r>
          </a:p>
          <a:p>
            <a:pPr marL="342900" indent="-342900">
              <a:buFont typeface="Arial" panose="020B0604020202020204" pitchFamily="34" charset="0"/>
              <a:buChar char="•"/>
            </a:pPr>
            <a:r>
              <a:rPr lang="en-GB" sz="2400" dirty="0">
                <a:latin typeface="Comic Sans MS" panose="030F0702030302020204" pitchFamily="66" charset="0"/>
              </a:rPr>
              <a:t>As you watch the film, think about what is happening at the beginning – is this ever what you are like at home ? </a:t>
            </a:r>
          </a:p>
          <a:p>
            <a:pPr marL="342900" indent="-342900">
              <a:buFont typeface="Arial" panose="020B0604020202020204" pitchFamily="34" charset="0"/>
              <a:buChar char="•"/>
            </a:pPr>
            <a:endParaRPr lang="en-GB" sz="2400"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How do you feel about the way this boy behaves in the film and does your opinion change ? </a:t>
            </a:r>
          </a:p>
        </p:txBody>
      </p:sp>
      <p:pic>
        <p:nvPicPr>
          <p:cNvPr id="2052" name="Picture 4" descr="June Clipart Free Images Download (With images) | Clip art, Free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5661248"/>
            <a:ext cx="2938777" cy="10175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stretch>
            <a:fillRect/>
          </a:stretch>
        </p:blipFill>
        <p:spPr>
          <a:xfrm rot="635751">
            <a:off x="6707690" y="4437112"/>
            <a:ext cx="2004770" cy="2174818"/>
          </a:xfrm>
          <a:prstGeom prst="rect">
            <a:avLst/>
          </a:prstGeom>
        </p:spPr>
      </p:pic>
      <p:sp>
        <p:nvSpPr>
          <p:cNvPr id="10" name="TextBox 9"/>
          <p:cNvSpPr txBox="1"/>
          <p:nvPr/>
        </p:nvSpPr>
        <p:spPr>
          <a:xfrm>
            <a:off x="683568" y="4693524"/>
            <a:ext cx="4737721" cy="830997"/>
          </a:xfrm>
          <a:prstGeom prst="rect">
            <a:avLst/>
          </a:prstGeom>
          <a:noFill/>
        </p:spPr>
        <p:txBody>
          <a:bodyPr wrap="square" rtlCol="0">
            <a:spAutoFit/>
          </a:bodyPr>
          <a:lstStyle/>
          <a:p>
            <a:r>
              <a:rPr lang="en-GB" sz="2400" dirty="0">
                <a:hlinkClick r:id="rId9"/>
              </a:rPr>
              <a:t>https://www.youtube.com/watch?v=WjqiU5FgsYc</a:t>
            </a:r>
            <a:endParaRPr lang="en-GB" sz="2400" dirty="0">
              <a:latin typeface="Comic Sans MS" panose="030F0702030302020204" pitchFamily="66"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795295" y="5097943"/>
            <a:ext cx="1715368" cy="1715368"/>
          </a:xfrm>
          <a:prstGeom prst="rect">
            <a:avLst/>
          </a:prstGeom>
        </p:spPr>
      </p:pic>
    </p:spTree>
    <p:extLst>
      <p:ext uri="{BB962C8B-B14F-4D97-AF65-F5344CB8AC3E}">
        <p14:creationId xmlns:p14="http://schemas.microsoft.com/office/powerpoint/2010/main" val="2796182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7" name="Rectangle 16"/>
          <p:cNvSpPr/>
          <p:nvPr/>
        </p:nvSpPr>
        <p:spPr>
          <a:xfrm>
            <a:off x="1914871" y="116065"/>
            <a:ext cx="5130565" cy="923330"/>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The Present</a:t>
            </a:r>
          </a:p>
        </p:txBody>
      </p:sp>
      <p:sp>
        <p:nvSpPr>
          <p:cNvPr id="19" name="TextBox 18"/>
          <p:cNvSpPr txBox="1"/>
          <p:nvPr/>
        </p:nvSpPr>
        <p:spPr>
          <a:xfrm>
            <a:off x="2691179" y="1289714"/>
            <a:ext cx="5985277" cy="1569660"/>
          </a:xfrm>
          <a:prstGeom prst="rect">
            <a:avLst/>
          </a:prstGeom>
          <a:noFill/>
        </p:spPr>
        <p:txBody>
          <a:bodyPr wrap="square" rtlCol="0">
            <a:spAutoFit/>
          </a:bodyPr>
          <a:lstStyle/>
          <a:p>
            <a:r>
              <a:rPr lang="en-GB" sz="2400" dirty="0">
                <a:latin typeface="Comic Sans MS" panose="030F0702030302020204" pitchFamily="66" charset="0"/>
              </a:rPr>
              <a:t>Time to reflect: </a:t>
            </a:r>
          </a:p>
          <a:p>
            <a:endParaRPr lang="en-GB" sz="2400"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What did you feel towards the boy at the beginning ?</a:t>
            </a:r>
          </a:p>
        </p:txBody>
      </p:sp>
      <p:pic>
        <p:nvPicPr>
          <p:cNvPr id="3" name="Picture 2"/>
          <p:cNvPicPr>
            <a:picLocks noChangeAspect="1"/>
          </p:cNvPicPr>
          <p:nvPr/>
        </p:nvPicPr>
        <p:blipFill>
          <a:blip r:embed="rId7"/>
          <a:stretch>
            <a:fillRect/>
          </a:stretch>
        </p:blipFill>
        <p:spPr>
          <a:xfrm>
            <a:off x="273493" y="1536251"/>
            <a:ext cx="1922244" cy="1559875"/>
          </a:xfrm>
          <a:prstGeom prst="rect">
            <a:avLst/>
          </a:prstGeom>
        </p:spPr>
      </p:pic>
      <p:pic>
        <p:nvPicPr>
          <p:cNvPr id="6" name="Picture 5"/>
          <p:cNvPicPr>
            <a:picLocks noChangeAspect="1"/>
          </p:cNvPicPr>
          <p:nvPr/>
        </p:nvPicPr>
        <p:blipFill>
          <a:blip r:embed="rId8"/>
          <a:stretch>
            <a:fillRect/>
          </a:stretch>
        </p:blipFill>
        <p:spPr>
          <a:xfrm>
            <a:off x="6057250" y="4279179"/>
            <a:ext cx="2755049" cy="1987005"/>
          </a:xfrm>
          <a:prstGeom prst="rect">
            <a:avLst/>
          </a:prstGeom>
        </p:spPr>
      </p:pic>
      <p:sp>
        <p:nvSpPr>
          <p:cNvPr id="11" name="TextBox 10"/>
          <p:cNvSpPr txBox="1"/>
          <p:nvPr/>
        </p:nvSpPr>
        <p:spPr>
          <a:xfrm>
            <a:off x="0" y="5245999"/>
            <a:ext cx="5985277"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Comic Sans MS" panose="030F0702030302020204" pitchFamily="66" charset="0"/>
              </a:rPr>
              <a:t>What happens to make the boy change his mood from grumpy to happy ?</a:t>
            </a:r>
          </a:p>
        </p:txBody>
      </p:sp>
      <p:sp>
        <p:nvSpPr>
          <p:cNvPr id="12" name="TextBox 11"/>
          <p:cNvSpPr txBox="1"/>
          <p:nvPr/>
        </p:nvSpPr>
        <p:spPr>
          <a:xfrm>
            <a:off x="1234615" y="3426020"/>
            <a:ext cx="5985277"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Comic Sans MS" panose="030F0702030302020204" pitchFamily="66" charset="0"/>
              </a:rPr>
              <a:t>Have you ever felt like this and treated someone or something  unfairly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36806" y="2712352"/>
            <a:ext cx="1427336" cy="1427336"/>
          </a:xfrm>
          <a:prstGeom prst="rect">
            <a:avLst/>
          </a:prstGeom>
        </p:spPr>
      </p:pic>
    </p:spTree>
    <p:extLst>
      <p:ext uri="{BB962C8B-B14F-4D97-AF65-F5344CB8AC3E}">
        <p14:creationId xmlns:p14="http://schemas.microsoft.com/office/powerpoint/2010/main" val="1618288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7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7" name="Rectangle 16"/>
          <p:cNvSpPr/>
          <p:nvPr/>
        </p:nvSpPr>
        <p:spPr>
          <a:xfrm>
            <a:off x="1914871" y="116065"/>
            <a:ext cx="5130565" cy="923330"/>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The Present</a:t>
            </a:r>
          </a:p>
        </p:txBody>
      </p:sp>
      <p:sp>
        <p:nvSpPr>
          <p:cNvPr id="11" name="TextBox 10"/>
          <p:cNvSpPr txBox="1"/>
          <p:nvPr/>
        </p:nvSpPr>
        <p:spPr>
          <a:xfrm>
            <a:off x="2100986" y="1393664"/>
            <a:ext cx="5985277"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Comic Sans MS" panose="030F0702030302020204" pitchFamily="66" charset="0"/>
              </a:rPr>
              <a:t>The boy in the film changes from being sat in a darkened room to going outside in the sunshine with his dog. </a:t>
            </a:r>
          </a:p>
          <a:p>
            <a:pPr marL="342900" indent="-342900">
              <a:buFont typeface="Arial" panose="020B0604020202020204" pitchFamily="34" charset="0"/>
              <a:buChar char="•"/>
            </a:pPr>
            <a:endParaRPr lang="en-GB" sz="2400"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Which situation do you think is the most positive one to be in ?</a:t>
            </a:r>
          </a:p>
        </p:txBody>
      </p:sp>
      <p:sp>
        <p:nvSpPr>
          <p:cNvPr id="13" name="TextBox 12"/>
          <p:cNvSpPr txBox="1"/>
          <p:nvPr/>
        </p:nvSpPr>
        <p:spPr>
          <a:xfrm>
            <a:off x="219310" y="4060658"/>
            <a:ext cx="5985277"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Comic Sans MS" panose="030F0702030302020204" pitchFamily="66" charset="0"/>
              </a:rPr>
              <a:t>Why is it important to have skills for life that help us maintain  positive attitude ? </a:t>
            </a:r>
          </a:p>
          <a:p>
            <a:pPr marL="342900" indent="-342900">
              <a:buFont typeface="Arial" panose="020B0604020202020204" pitchFamily="34" charset="0"/>
              <a:buChar char="•"/>
            </a:pPr>
            <a:endParaRPr lang="en-GB" sz="2400"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Why is that important for your mental health and wellbeing ?</a:t>
            </a:r>
          </a:p>
        </p:txBody>
      </p:sp>
      <p:pic>
        <p:nvPicPr>
          <p:cNvPr id="5" name="Picture 4"/>
          <p:cNvPicPr>
            <a:picLocks noChangeAspect="1"/>
          </p:cNvPicPr>
          <p:nvPr/>
        </p:nvPicPr>
        <p:blipFill>
          <a:blip r:embed="rId7"/>
          <a:stretch>
            <a:fillRect/>
          </a:stretch>
        </p:blipFill>
        <p:spPr>
          <a:xfrm>
            <a:off x="219310" y="1545318"/>
            <a:ext cx="1809750" cy="1781175"/>
          </a:xfrm>
          <a:prstGeom prst="rect">
            <a:avLst/>
          </a:prstGeom>
        </p:spPr>
      </p:pic>
      <p:pic>
        <p:nvPicPr>
          <p:cNvPr id="7" name="Picture 6"/>
          <p:cNvPicPr>
            <a:picLocks noChangeAspect="1"/>
          </p:cNvPicPr>
          <p:nvPr/>
        </p:nvPicPr>
        <p:blipFill>
          <a:blip r:embed="rId8"/>
          <a:stretch>
            <a:fillRect/>
          </a:stretch>
        </p:blipFill>
        <p:spPr>
          <a:xfrm>
            <a:off x="7004457" y="4056257"/>
            <a:ext cx="1864607" cy="263562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90919" y="5085184"/>
            <a:ext cx="1427336" cy="1427336"/>
          </a:xfrm>
          <a:prstGeom prst="rect">
            <a:avLst/>
          </a:prstGeom>
        </p:spPr>
      </p:pic>
    </p:spTree>
    <p:extLst>
      <p:ext uri="{BB962C8B-B14F-4D97-AF65-F5344CB8AC3E}">
        <p14:creationId xmlns:p14="http://schemas.microsoft.com/office/powerpoint/2010/main" val="1379784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3" name="Rectangle 12"/>
          <p:cNvSpPr/>
          <p:nvPr/>
        </p:nvSpPr>
        <p:spPr>
          <a:xfrm>
            <a:off x="2508334" y="300559"/>
            <a:ext cx="4511938" cy="830997"/>
          </a:xfrm>
          <a:prstGeom prst="rect">
            <a:avLst/>
          </a:prstGeom>
        </p:spPr>
        <p:txBody>
          <a:bodyPr wrap="square">
            <a:spAutoFit/>
          </a:bodyPr>
          <a:lstStyle/>
          <a:p>
            <a:pPr algn="ctr"/>
            <a:r>
              <a:rPr lang="en-GB" sz="2400" dirty="0">
                <a:latin typeface="Lucida Handwriting" panose="03010101010101010101" pitchFamily="66" charset="0"/>
              </a:rPr>
              <a:t>Messages from your teachers!! </a:t>
            </a:r>
          </a:p>
        </p:txBody>
      </p:sp>
      <p:sp>
        <p:nvSpPr>
          <p:cNvPr id="15" name="Rectangle 14"/>
          <p:cNvSpPr/>
          <p:nvPr/>
        </p:nvSpPr>
        <p:spPr>
          <a:xfrm>
            <a:off x="1893787" y="1700808"/>
            <a:ext cx="5846565" cy="461665"/>
          </a:xfrm>
          <a:prstGeom prst="rect">
            <a:avLst/>
          </a:prstGeom>
        </p:spPr>
        <p:txBody>
          <a:bodyPr wrap="square">
            <a:spAutoFit/>
          </a:bodyPr>
          <a:lstStyle/>
          <a:p>
            <a:pPr algn="ctr"/>
            <a:r>
              <a:rPr lang="en-GB" sz="2400" dirty="0">
                <a:latin typeface="Lucida Handwriting" panose="03010101010101010101" pitchFamily="66" charset="0"/>
              </a:rPr>
              <a:t>This week we say hello to …..</a:t>
            </a:r>
          </a:p>
        </p:txBody>
      </p:sp>
      <p:sp>
        <p:nvSpPr>
          <p:cNvPr id="21" name="Rectangle 20"/>
          <p:cNvSpPr/>
          <p:nvPr/>
        </p:nvSpPr>
        <p:spPr>
          <a:xfrm>
            <a:off x="1403648" y="2484573"/>
            <a:ext cx="2899561" cy="461665"/>
          </a:xfrm>
          <a:prstGeom prst="rect">
            <a:avLst/>
          </a:prstGeom>
        </p:spPr>
        <p:txBody>
          <a:bodyPr wrap="square">
            <a:spAutoFit/>
          </a:bodyPr>
          <a:lstStyle/>
          <a:p>
            <a:pPr algn="ctr"/>
            <a:r>
              <a:rPr lang="en-GB" sz="2400" dirty="0">
                <a:latin typeface="Lucida Handwriting" panose="03010101010101010101" pitchFamily="66" charset="0"/>
              </a:rPr>
              <a:t>Mrs Telfer</a:t>
            </a:r>
          </a:p>
        </p:txBody>
      </p:sp>
      <p:sp>
        <p:nvSpPr>
          <p:cNvPr id="22" name="Rectangle 21"/>
          <p:cNvSpPr/>
          <p:nvPr/>
        </p:nvSpPr>
        <p:spPr>
          <a:xfrm>
            <a:off x="5310464" y="2473767"/>
            <a:ext cx="2899561" cy="461665"/>
          </a:xfrm>
          <a:prstGeom prst="rect">
            <a:avLst/>
          </a:prstGeom>
        </p:spPr>
        <p:txBody>
          <a:bodyPr wrap="square">
            <a:spAutoFit/>
          </a:bodyPr>
          <a:lstStyle/>
          <a:p>
            <a:pPr algn="ctr"/>
            <a:r>
              <a:rPr lang="en-GB" sz="2400" dirty="0">
                <a:latin typeface="Lucida Handwriting" panose="03010101010101010101" pitchFamily="66" charset="0"/>
              </a:rPr>
              <a:t>Mrs  McLean</a:t>
            </a:r>
          </a:p>
        </p:txBody>
      </p:sp>
      <p:sp>
        <p:nvSpPr>
          <p:cNvPr id="23" name="Rectangle 22"/>
          <p:cNvSpPr/>
          <p:nvPr/>
        </p:nvSpPr>
        <p:spPr>
          <a:xfrm>
            <a:off x="6010493" y="5440083"/>
            <a:ext cx="1760453" cy="1200329"/>
          </a:xfrm>
          <a:prstGeom prst="rect">
            <a:avLst/>
          </a:prstGeom>
        </p:spPr>
        <p:txBody>
          <a:bodyPr wrap="square">
            <a:spAutoFit/>
          </a:bodyPr>
          <a:lstStyle/>
          <a:p>
            <a:r>
              <a:rPr lang="en-GB" dirty="0">
                <a:hlinkClick r:id="rId7"/>
              </a:rPr>
              <a:t>https://vimeo.com/427326013/2e572eedea</a:t>
            </a:r>
            <a:endParaRPr lang="en-GB" dirty="0"/>
          </a:p>
          <a:p>
            <a:endParaRPr lang="en-GB" dirty="0"/>
          </a:p>
        </p:txBody>
      </p:sp>
      <p:pic>
        <p:nvPicPr>
          <p:cNvPr id="36" name="Picture 35"/>
          <p:cNvPicPr>
            <a:picLocks noChangeAspect="1"/>
          </p:cNvPicPr>
          <p:nvPr/>
        </p:nvPicPr>
        <p:blipFill>
          <a:blip r:embed="rId8"/>
          <a:stretch>
            <a:fillRect/>
          </a:stretch>
        </p:blipFill>
        <p:spPr>
          <a:xfrm>
            <a:off x="2123728" y="3102468"/>
            <a:ext cx="1287684" cy="1967918"/>
          </a:xfrm>
          <a:prstGeom prst="rect">
            <a:avLst/>
          </a:prstGeom>
        </p:spPr>
      </p:pic>
      <p:pic>
        <p:nvPicPr>
          <p:cNvPr id="37" name="Picture 36"/>
          <p:cNvPicPr>
            <a:picLocks noChangeAspect="1"/>
          </p:cNvPicPr>
          <p:nvPr/>
        </p:nvPicPr>
        <p:blipFill>
          <a:blip r:embed="rId9"/>
          <a:stretch>
            <a:fillRect/>
          </a:stretch>
        </p:blipFill>
        <p:spPr>
          <a:xfrm>
            <a:off x="5923284" y="2930394"/>
            <a:ext cx="1673919" cy="2398709"/>
          </a:xfrm>
          <a:prstGeom prst="rect">
            <a:avLst/>
          </a:prstGeom>
        </p:spPr>
      </p:pic>
      <p:sp>
        <p:nvSpPr>
          <p:cNvPr id="3" name="TextBox 2"/>
          <p:cNvSpPr txBox="1"/>
          <p:nvPr/>
        </p:nvSpPr>
        <p:spPr>
          <a:xfrm>
            <a:off x="1547664" y="5440083"/>
            <a:ext cx="2880320" cy="923330"/>
          </a:xfrm>
          <a:prstGeom prst="rect">
            <a:avLst/>
          </a:prstGeom>
          <a:noFill/>
        </p:spPr>
        <p:txBody>
          <a:bodyPr wrap="square" rtlCol="0">
            <a:spAutoFit/>
          </a:bodyPr>
          <a:lstStyle/>
          <a:p>
            <a:r>
              <a:rPr lang="en-GB" dirty="0">
                <a:hlinkClick r:id="rId10"/>
              </a:rPr>
              <a:t>https://www.youtube.com/watch?v=UkLsEnILaTE&amp;feature=youtu.be&amp;app=desktop</a:t>
            </a:r>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03209" y="3896627"/>
            <a:ext cx="1158433" cy="1158433"/>
          </a:xfrm>
          <a:prstGeom prst="rect">
            <a:avLst/>
          </a:prstGeom>
        </p:spPr>
      </p:pic>
    </p:spTree>
    <p:extLst>
      <p:ext uri="{BB962C8B-B14F-4D97-AF65-F5344CB8AC3E}">
        <p14:creationId xmlns:p14="http://schemas.microsoft.com/office/powerpoint/2010/main" val="4155655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7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3" name="Rectangle 12"/>
          <p:cNvSpPr/>
          <p:nvPr/>
        </p:nvSpPr>
        <p:spPr>
          <a:xfrm>
            <a:off x="2508334" y="300559"/>
            <a:ext cx="4511938" cy="461665"/>
          </a:xfrm>
          <a:prstGeom prst="rect">
            <a:avLst/>
          </a:prstGeom>
        </p:spPr>
        <p:txBody>
          <a:bodyPr wrap="square">
            <a:spAutoFit/>
          </a:bodyPr>
          <a:lstStyle/>
          <a:p>
            <a:pPr algn="ctr"/>
            <a:r>
              <a:rPr lang="en-GB" sz="2400" dirty="0">
                <a:latin typeface="Lucida Handwriting" panose="03010101010101010101" pitchFamily="66" charset="0"/>
              </a:rPr>
              <a:t>Missing the Marches ???</a:t>
            </a:r>
          </a:p>
        </p:txBody>
      </p:sp>
      <p:pic>
        <p:nvPicPr>
          <p:cNvPr id="6" name="Picture 5"/>
          <p:cNvPicPr>
            <a:picLocks noChangeAspect="1"/>
          </p:cNvPicPr>
          <p:nvPr/>
        </p:nvPicPr>
        <p:blipFill>
          <a:blip r:embed="rId7"/>
          <a:stretch>
            <a:fillRect/>
          </a:stretch>
        </p:blipFill>
        <p:spPr>
          <a:xfrm rot="863102">
            <a:off x="5234491" y="3723085"/>
            <a:ext cx="3376103" cy="2455208"/>
          </a:xfrm>
          <a:prstGeom prst="rect">
            <a:avLst/>
          </a:prstGeom>
        </p:spPr>
      </p:pic>
      <p:pic>
        <p:nvPicPr>
          <p:cNvPr id="1026" name="Picture 2" descr="Virtual reality Linlithgow Marches set for Tuesday | Linlithgow ..."/>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0157"/>
          <a:stretch/>
        </p:blipFill>
        <p:spPr bwMode="auto">
          <a:xfrm rot="20637070">
            <a:off x="759358" y="3469275"/>
            <a:ext cx="2627730" cy="27777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stretch>
            <a:fillRect/>
          </a:stretch>
        </p:blipFill>
        <p:spPr>
          <a:xfrm>
            <a:off x="2051720" y="1521648"/>
            <a:ext cx="4870823" cy="2137022"/>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723620" y="4044486"/>
            <a:ext cx="1262581" cy="1262581"/>
          </a:xfrm>
          <a:prstGeom prst="rect">
            <a:avLst/>
          </a:prstGeom>
        </p:spPr>
      </p:pic>
    </p:spTree>
    <p:extLst>
      <p:ext uri="{BB962C8B-B14F-4D97-AF65-F5344CB8AC3E}">
        <p14:creationId xmlns:p14="http://schemas.microsoft.com/office/powerpoint/2010/main" val="366378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6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13574</TotalTime>
  <Words>1251</Words>
  <Application>Microsoft Office PowerPoint</Application>
  <PresentationFormat>On-screen Show (4:3)</PresentationFormat>
  <Paragraphs>89</Paragraphs>
  <Slides>13</Slides>
  <Notes>13</Notes>
  <HiddenSlides>0</HiddenSlides>
  <MMClips>15</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 Lothian Council - Education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dc:title>
  <dc:creator>Judith Mcewan</dc:creator>
  <cp:lastModifiedBy>Susan Mclean</cp:lastModifiedBy>
  <cp:revision>212</cp:revision>
  <cp:lastPrinted>2016-11-16T18:01:40Z</cp:lastPrinted>
  <dcterms:created xsi:type="dcterms:W3CDTF">2016-11-07T14:45:22Z</dcterms:created>
  <dcterms:modified xsi:type="dcterms:W3CDTF">2020-06-15T09:28:34Z</dcterms:modified>
</cp:coreProperties>
</file>