
<file path=[Content_Types].xml><?xml version="1.0" encoding="utf-8"?>
<Types xmlns="http://schemas.openxmlformats.org/package/2006/content-types">
  <Default Extension="png" ContentType="image/png"/>
  <Default Extension="mp3" ContentType="audio/unknown"/>
  <Default Extension="m4a" ContentType="audio/unknown"/>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6" r:id="rId2"/>
    <p:sldId id="335" r:id="rId3"/>
    <p:sldId id="288" r:id="rId4"/>
    <p:sldId id="289" r:id="rId5"/>
    <p:sldId id="371" r:id="rId6"/>
    <p:sldId id="386" r:id="rId7"/>
    <p:sldId id="387" r:id="rId8"/>
    <p:sldId id="385" r:id="rId9"/>
    <p:sldId id="383" r:id="rId10"/>
    <p:sldId id="382" r:id="rId11"/>
    <p:sldId id="388" r:id="rId12"/>
    <p:sldId id="293" r:id="rId13"/>
    <p:sldId id="292" r:id="rId14"/>
    <p:sldId id="273" r:id="rId15"/>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AC17E3-2259-21AE-6B37-D1EADEDAC701}" v="4" dt="2020-05-31T17:56:19.9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852" autoAdjust="0"/>
  </p:normalViewPr>
  <p:slideViewPr>
    <p:cSldViewPr>
      <p:cViewPr>
        <p:scale>
          <a:sx n="59" d="100"/>
          <a:sy n="59" d="100"/>
        </p:scale>
        <p:origin x="-160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FE17FF3D-E622-4D6C-B980-763C50B45958}" type="datetimeFigureOut">
              <a:rPr lang="en-GB" smtClean="0"/>
              <a:t>01/06/2020</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1267CF2A-94E0-4CEB-BD71-17A520220BD6}" type="slidenum">
              <a:rPr lang="en-GB" smtClean="0"/>
              <a:t>‹#›</a:t>
            </a:fld>
            <a:endParaRPr lang="en-GB"/>
          </a:p>
        </p:txBody>
      </p:sp>
    </p:spTree>
    <p:extLst>
      <p:ext uri="{BB962C8B-B14F-4D97-AF65-F5344CB8AC3E}">
        <p14:creationId xmlns:p14="http://schemas.microsoft.com/office/powerpoint/2010/main" val="9332381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D000E11D-72C4-44AA-ACD4-D685A95192B6}" type="datetimeFigureOut">
              <a:rPr lang="en-GB" smtClean="0"/>
              <a:t>01/06/2020</a:t>
            </a:fld>
            <a:endParaRPr lang="en-GB"/>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14E0199C-2F86-48D9-AFF9-23362A1F14DE}" type="slidenum">
              <a:rPr lang="en-GB" smtClean="0"/>
              <a:t>‹#›</a:t>
            </a:fld>
            <a:endParaRPr lang="en-GB"/>
          </a:p>
        </p:txBody>
      </p:sp>
    </p:spTree>
    <p:extLst>
      <p:ext uri="{BB962C8B-B14F-4D97-AF65-F5344CB8AC3E}">
        <p14:creationId xmlns:p14="http://schemas.microsoft.com/office/powerpoint/2010/main" val="2991456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a:t>
            </a:r>
            <a:r>
              <a:rPr lang="en-GB" baseline="0" dirty="0"/>
              <a:t> to Mrs McEwan’s Monday message! Good morning one and all – I hope you all had a lovely weekend with your family! The weather was lovely and I think it set to continue this week which is great because I think you might be spending a good bit of it outside in the fresh air!</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1</a:t>
            </a:fld>
            <a:endParaRPr lang="en-GB"/>
          </a:p>
        </p:txBody>
      </p:sp>
    </p:spTree>
    <p:extLst>
      <p:ext uri="{BB962C8B-B14F-4D97-AF65-F5344CB8AC3E}">
        <p14:creationId xmlns:p14="http://schemas.microsoft.com/office/powerpoint/2010/main" val="2032376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Another</a:t>
            </a:r>
            <a:r>
              <a:rPr lang="en-GB" sz="1200" b="0" i="0" kern="1200" baseline="0" dirty="0">
                <a:solidFill>
                  <a:schemeClr val="tx1"/>
                </a:solidFill>
                <a:effectLst/>
                <a:latin typeface="+mn-lt"/>
                <a:ea typeface="+mn-ea"/>
                <a:cs typeface="+mn-cs"/>
              </a:rPr>
              <a:t> Magic moment!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Fine Dining Baked Bean Challenge.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As part of their</a:t>
            </a:r>
            <a:r>
              <a:rPr lang="en-GB" sz="1200" b="0" i="0" kern="1200" baseline="0" dirty="0">
                <a:solidFill>
                  <a:schemeClr val="tx1"/>
                </a:solidFill>
                <a:effectLst/>
                <a:latin typeface="+mn-lt"/>
                <a:ea typeface="+mn-ea"/>
                <a:cs typeface="+mn-cs"/>
              </a:rPr>
              <a:t> topic work</a:t>
            </a:r>
            <a:r>
              <a:rPr lang="en-GB" sz="1200" b="0" i="0" kern="1200" dirty="0">
                <a:solidFill>
                  <a:schemeClr val="tx1"/>
                </a:solidFill>
                <a:effectLst/>
                <a:latin typeface="+mn-lt"/>
                <a:ea typeface="+mn-ea"/>
                <a:cs typeface="+mn-cs"/>
              </a:rPr>
              <a:t> Primary 6 were learning about fine dining and how restaurants are judged. They looked at videos about how food is presented in the best restaurants and how with clever wording even foods which may sound horrible can be made to sound amazing. Primary 6 were then set a challenge by Mr Reed to make a meal out of baked beans and toast but using what they had learnt to make it sound and look amazing. Mr And Mrs Reed then judged all the entries and awards were handed out to those who had made a meal worthy of a Michelin Star.</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All</a:t>
            </a:r>
            <a:r>
              <a:rPr lang="en-GB" sz="1200" b="0" i="0" kern="1200" baseline="0" dirty="0">
                <a:solidFill>
                  <a:schemeClr val="tx1"/>
                </a:solidFill>
                <a:effectLst/>
                <a:latin typeface="+mn-lt"/>
                <a:ea typeface="+mn-ea"/>
                <a:cs typeface="+mn-cs"/>
              </a:rPr>
              <a:t> the boys and girls who took part created some very posh, tasty meals! Rocco sent us a video of his efforts which I’m sure you’ll agree look simply outstanding and utterly delicious! If Rocco opens his own restaurant in the future, I will certainly be at the front of the queue! </a:t>
            </a: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10</a:t>
            </a:fld>
            <a:endParaRPr lang="en-GB"/>
          </a:p>
        </p:txBody>
      </p:sp>
    </p:spTree>
    <p:extLst>
      <p:ext uri="{BB962C8B-B14F-4D97-AF65-F5344CB8AC3E}">
        <p14:creationId xmlns:p14="http://schemas.microsoft.com/office/powerpoint/2010/main" val="3228274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teachers have been sending me little videos of themselves to say hello to you all. This week</a:t>
            </a:r>
            <a:r>
              <a:rPr lang="en-GB" baseline="0" dirty="0"/>
              <a:t> we hear from Mrs Taylor, Mrs Grant and Mrs Farrell ! We look forward to more teacher messages next week! </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11</a:t>
            </a:fld>
            <a:endParaRPr lang="en-GB"/>
          </a:p>
        </p:txBody>
      </p:sp>
    </p:spTree>
    <p:extLst>
      <p:ext uri="{BB962C8B-B14F-4D97-AF65-F5344CB8AC3E}">
        <p14:creationId xmlns:p14="http://schemas.microsoft.com/office/powerpoint/2010/main" val="1155294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week’s birthday boy is Bruce from P5! We wish you a lovely birthday this</a:t>
            </a:r>
            <a:r>
              <a:rPr lang="en-GB" baseline="0" dirty="0"/>
              <a:t> week Bruce and hope you have an awesome  day with your family!! Have fun and lots of cake!</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12</a:t>
            </a:fld>
            <a:endParaRPr lang="en-GB"/>
          </a:p>
        </p:txBody>
      </p:sp>
    </p:spTree>
    <p:extLst>
      <p:ext uri="{BB962C8B-B14F-4D97-AF65-F5344CB8AC3E}">
        <p14:creationId xmlns:p14="http://schemas.microsoft.com/office/powerpoint/2010/main" val="2526616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This</a:t>
            </a:r>
            <a:r>
              <a:rPr lang="en-GB" baseline="0" dirty="0"/>
              <a:t> week as are busy getting on with our Health week activities, we are thankful to have people to support us when we need help to look after ourselves. This reminds us that we are all part of God’s loving family and we must try to be like Jesus in all we say and do. Let us join our hands and say this week’s prayer together… In the Name of the Father, and of the Son and of the Holy Spirit, Amen. Dear Jesus, </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13</a:t>
            </a:fld>
            <a:endParaRPr lang="en-GB"/>
          </a:p>
        </p:txBody>
      </p:sp>
    </p:spTree>
    <p:extLst>
      <p:ext uri="{BB962C8B-B14F-4D97-AF65-F5344CB8AC3E}">
        <p14:creationId xmlns:p14="http://schemas.microsoft.com/office/powerpoint/2010/main" val="1566711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Have an amazing Healthy</a:t>
            </a:r>
            <a:r>
              <a:rPr lang="en-GB" baseline="0" dirty="0"/>
              <a:t> week – do what the sign says – Be Active, Be Healthy and most importantly Be Happy! Finally a little word from the Minions who are keeping fit too! Click on the link to a short film that made me laugh out loud! I’m sure you will too! Stay safe and enjoy your week! Mrs McEwan</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14</a:t>
            </a:fld>
            <a:endParaRPr lang="en-GB"/>
          </a:p>
        </p:txBody>
      </p:sp>
    </p:spTree>
    <p:extLst>
      <p:ext uri="{BB962C8B-B14F-4D97-AF65-F5344CB8AC3E}">
        <p14:creationId xmlns:p14="http://schemas.microsoft.com/office/powerpoint/2010/main" val="1185885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 hope you are all happy and raring to go this morning! I hope that you feel fine! This morning I wanted you to know that I think that every single one of you is a star! Today’s song is about just that – with a message that it is ok to be exactly who you are – just they way you are as an individual! Be yourself and I hope you enjoy singing the song! There are no words on screen this week – but you know this one! </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2</a:t>
            </a:fld>
            <a:endParaRPr lang="en-GB"/>
          </a:p>
        </p:txBody>
      </p:sp>
    </p:spTree>
    <p:extLst>
      <p:ext uri="{BB962C8B-B14F-4D97-AF65-F5344CB8AC3E}">
        <p14:creationId xmlns:p14="http://schemas.microsoft.com/office/powerpoint/2010/main" val="3540010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weeks assembly links</a:t>
            </a:r>
            <a:r>
              <a:rPr lang="en-GB" baseline="0" dirty="0"/>
              <a:t> well to our value of respect and by that I mean the respect we have for yourselves in making sure that we keep ourselves really healthy. So, I hope you have had  a lovely healthy breakfast and that you can think of one positive thing you are going to do today to make someone smile! </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3</a:t>
            </a:fld>
            <a:endParaRPr lang="en-GB"/>
          </a:p>
        </p:txBody>
      </p:sp>
    </p:spTree>
    <p:extLst>
      <p:ext uri="{BB962C8B-B14F-4D97-AF65-F5344CB8AC3E}">
        <p14:creationId xmlns:p14="http://schemas.microsoft.com/office/powerpoint/2010/main" val="446566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This week would have been school Health week. Although we can’t be in school doing all the activities Mrs Telfer and Mrs McMaster would have planned for us, they have still worked really hard to plan your Health week anyway and have shared all of this with your teachers. In a change for the week, we have also not provided your daily </a:t>
            </a:r>
            <a:r>
              <a:rPr lang="en-GB" baseline="0" dirty="0" err="1"/>
              <a:t>powerpoint</a:t>
            </a:r>
            <a:r>
              <a:rPr lang="en-GB" baseline="0" dirty="0"/>
              <a:t> to give you lots of time to take part in all the Health week activities and this includes Sports Day!!</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4</a:t>
            </a:fld>
            <a:endParaRPr lang="en-GB"/>
          </a:p>
        </p:txBody>
      </p:sp>
    </p:spTree>
    <p:extLst>
      <p:ext uri="{BB962C8B-B14F-4D97-AF65-F5344CB8AC3E}">
        <p14:creationId xmlns:p14="http://schemas.microsoft.com/office/powerpoint/2010/main" val="1636031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week we would focus</a:t>
            </a:r>
            <a:r>
              <a:rPr lang="en-GB" baseline="0" dirty="0"/>
              <a:t> on all the different ways we can keep ourselves healthy by taking part in sports and learning about all sorts of other things like healthy eating, First Aid, Dental Health and mental health and wellbeing. I hope you have lot’s of fun doing these activities! Make sure you take a few photos of what you have done to let your teacher know how you are doing!</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5</a:t>
            </a:fld>
            <a:endParaRPr lang="en-GB"/>
          </a:p>
        </p:txBody>
      </p:sp>
    </p:spTree>
    <p:extLst>
      <p:ext uri="{BB962C8B-B14F-4D97-AF65-F5344CB8AC3E}">
        <p14:creationId xmlns:p14="http://schemas.microsoft.com/office/powerpoint/2010/main" val="3803434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generally keep</a:t>
            </a:r>
            <a:r>
              <a:rPr lang="en-GB" baseline="0" dirty="0"/>
              <a:t> very fit and healthy and we are lucky to have lots of help around to look after us and make us better if we do get sick or have an accident. Sometimes we can take our health for granted and forget that this is not quite so easy for many other people for lots of different reasons. They might live in a country where the water is not clean and that makes them sick or they might be born with a condition or disability that prevents them from taking part in all the things that we can do! We can also give up when things are hard and can find it difficult to keep trying ! Getting through times when things are tough is called having Resilience.</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6</a:t>
            </a:fld>
            <a:endParaRPr lang="en-GB"/>
          </a:p>
        </p:txBody>
      </p:sp>
    </p:spTree>
    <p:extLst>
      <p:ext uri="{BB962C8B-B14F-4D97-AF65-F5344CB8AC3E}">
        <p14:creationId xmlns:p14="http://schemas.microsoft.com/office/powerpoint/2010/main" val="3592213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Having the right</a:t>
            </a:r>
            <a:r>
              <a:rPr lang="en-GB" baseline="0" dirty="0"/>
              <a:t> </a:t>
            </a:r>
            <a:r>
              <a:rPr lang="en-GB" baseline="0" dirty="0" err="1"/>
              <a:t>mindset</a:t>
            </a:r>
            <a:r>
              <a:rPr lang="en-GB" baseline="0" dirty="0"/>
              <a:t> means that we can grow and  become successful in whatever we want to be. It’s about having determination and having the resilience to never giving up! We have watched a film about a boy called Ezra before and his experience helped us to think about what we could achieve if we set our minds to it. While you are watching the clip, think about how hard things are for Ezra and what he has to do over come his difficulties. Take notice of how many times  Ezra smiles and laughs even though he has many challenges to face. Is Ezra resilient ? What do you think ?</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7</a:t>
            </a:fld>
            <a:endParaRPr lang="en-GB"/>
          </a:p>
        </p:txBody>
      </p:sp>
    </p:spTree>
    <p:extLst>
      <p:ext uri="{BB962C8B-B14F-4D97-AF65-F5344CB8AC3E}">
        <p14:creationId xmlns:p14="http://schemas.microsoft.com/office/powerpoint/2010/main" val="1669729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Ezra’s video made me think a</a:t>
            </a:r>
            <a:r>
              <a:rPr lang="en-GB" baseline="0" dirty="0"/>
              <a:t> lot about how many of the boys and girls from St. Joseph’s are showing their resilience across their weeks spent at home. Last week there were some magic moments in our school that I wanted to share with you. Here is the first one which cam from P4 and P6. They took part in the West Lothian </a:t>
            </a:r>
            <a:r>
              <a:rPr lang="en-GB" baseline="0" dirty="0" err="1"/>
              <a:t>Sumdog</a:t>
            </a:r>
            <a:r>
              <a:rPr lang="en-GB" baseline="0" dirty="0"/>
              <a:t> competition and with their determination to succeed, did very well indeed. A big well done to P4 who came 65</a:t>
            </a:r>
            <a:r>
              <a:rPr lang="en-GB" baseline="30000" dirty="0"/>
              <a:t>th</a:t>
            </a:r>
            <a:r>
              <a:rPr lang="en-GB" baseline="0" dirty="0"/>
              <a:t> out of  hundreds of classes across the authority taking part. An even more impressive finish cam from P6 who were 3</a:t>
            </a:r>
            <a:r>
              <a:rPr lang="en-GB" baseline="30000" dirty="0"/>
              <a:t>rd</a:t>
            </a:r>
            <a:r>
              <a:rPr lang="en-GB" baseline="0" dirty="0"/>
              <a:t>. Those are amazing results from our school and I couldn’t be prouder of all of you!! You are just magic!</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8</a:t>
            </a:fld>
            <a:endParaRPr lang="en-GB"/>
          </a:p>
        </p:txBody>
      </p:sp>
    </p:spTree>
    <p:extLst>
      <p:ext uri="{BB962C8B-B14F-4D97-AF65-F5344CB8AC3E}">
        <p14:creationId xmlns:p14="http://schemas.microsoft.com/office/powerpoint/2010/main" val="2000931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the results for our school! </a:t>
            </a:r>
          </a:p>
          <a:p>
            <a:endParaRPr lang="en-GB" dirty="0"/>
          </a:p>
          <a:p>
            <a:r>
              <a:rPr lang="en-GB" sz="1200" b="0" i="0" kern="1200" dirty="0">
                <a:solidFill>
                  <a:schemeClr val="tx1"/>
                </a:solidFill>
                <a:effectLst/>
                <a:latin typeface="+mn-lt"/>
                <a:ea typeface="+mn-ea"/>
                <a:cs typeface="+mn-cs"/>
              </a:rPr>
              <a:t>Mr Reed says: Last week there was an online </a:t>
            </a:r>
            <a:r>
              <a:rPr lang="en-GB" sz="1200" b="0" i="0" kern="1200" dirty="0" err="1">
                <a:solidFill>
                  <a:schemeClr val="tx1"/>
                </a:solidFill>
                <a:effectLst/>
                <a:latin typeface="+mn-lt"/>
                <a:ea typeface="+mn-ea"/>
                <a:cs typeface="+mn-cs"/>
              </a:rPr>
              <a:t>Sumdog</a:t>
            </a:r>
            <a:r>
              <a:rPr lang="en-GB" sz="1200" b="0" i="0" kern="1200" dirty="0">
                <a:solidFill>
                  <a:schemeClr val="tx1"/>
                </a:solidFill>
                <a:effectLst/>
                <a:latin typeface="+mn-lt"/>
                <a:ea typeface="+mn-ea"/>
                <a:cs typeface="+mn-cs"/>
              </a:rPr>
              <a:t> competition which 419 classes entered. The competition lasted a week and during that time each member of the class had to answer 1000 maths questions. The more answers you got right the better score you finished on. Primary 6 enjoyed this activity and most of the class managed to answer all 1000 questions. Primary 6 did amazingly well and finished in second place. Everyone enjoyed the task and will be using </a:t>
            </a:r>
            <a:r>
              <a:rPr lang="en-GB" sz="1200" b="0" i="0" kern="1200" dirty="0" err="1">
                <a:solidFill>
                  <a:schemeClr val="tx1"/>
                </a:solidFill>
                <a:effectLst/>
                <a:latin typeface="+mn-lt"/>
                <a:ea typeface="+mn-ea"/>
                <a:cs typeface="+mn-cs"/>
              </a:rPr>
              <a:t>Sumdog</a:t>
            </a:r>
            <a:r>
              <a:rPr lang="en-GB" sz="1200" b="0" i="0" kern="1200" dirty="0">
                <a:solidFill>
                  <a:schemeClr val="tx1"/>
                </a:solidFill>
                <a:effectLst/>
                <a:latin typeface="+mn-lt"/>
                <a:ea typeface="+mn-ea"/>
                <a:cs typeface="+mn-cs"/>
              </a:rPr>
              <a:t> over the next few weeks to keep up our maths skills.</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9</a:t>
            </a:fld>
            <a:endParaRPr lang="en-GB"/>
          </a:p>
        </p:txBody>
      </p:sp>
    </p:spTree>
    <p:extLst>
      <p:ext uri="{BB962C8B-B14F-4D97-AF65-F5344CB8AC3E}">
        <p14:creationId xmlns:p14="http://schemas.microsoft.com/office/powerpoint/2010/main" val="2204738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CF5E382-49A1-45BF-A2B6-E7696D52CE25}" type="datetimeFigureOut">
              <a:rPr lang="en-GB" smtClean="0"/>
              <a:t>01/06/2020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2765649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CF5E382-49A1-45BF-A2B6-E7696D52CE25}" type="datetimeFigureOut">
              <a:rPr lang="en-GB" smtClean="0"/>
              <a:t>01/06/2020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567187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CF5E382-49A1-45BF-A2B6-E7696D52CE25}" type="datetimeFigureOut">
              <a:rPr lang="en-GB" smtClean="0"/>
              <a:t>01/06/2020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3862852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CF5E382-49A1-45BF-A2B6-E7696D52CE25}" type="datetimeFigureOut">
              <a:rPr lang="en-GB" smtClean="0"/>
              <a:t>01/06/2020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975256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F5E382-49A1-45BF-A2B6-E7696D52CE25}" type="datetimeFigureOut">
              <a:rPr lang="en-GB" smtClean="0"/>
              <a:t>01/06/2020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468917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CF5E382-49A1-45BF-A2B6-E7696D52CE25}" type="datetimeFigureOut">
              <a:rPr lang="en-GB" smtClean="0"/>
              <a:t>01/06/2020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3894148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CF5E382-49A1-45BF-A2B6-E7696D52CE25}" type="datetimeFigureOut">
              <a:rPr lang="en-GB" smtClean="0"/>
              <a:t>01/06/2020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1836126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CF5E382-49A1-45BF-A2B6-E7696D52CE25}" type="datetimeFigureOut">
              <a:rPr lang="en-GB" smtClean="0"/>
              <a:t>01/06/2020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2903528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F5E382-49A1-45BF-A2B6-E7696D52CE25}" type="datetimeFigureOut">
              <a:rPr lang="en-GB" smtClean="0"/>
              <a:t>01/06/2020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775389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F5E382-49A1-45BF-A2B6-E7696D52CE25}" type="datetimeFigureOut">
              <a:rPr lang="en-GB" smtClean="0"/>
              <a:t>01/06/2020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2471993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F5E382-49A1-45BF-A2B6-E7696D52CE25}" type="datetimeFigureOut">
              <a:rPr lang="en-GB" smtClean="0"/>
              <a:t>01/06/2020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2461518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F5E382-49A1-45BF-A2B6-E7696D52CE25}" type="datetimeFigureOut">
              <a:rPr lang="en-GB" smtClean="0"/>
              <a:t>01/06/2020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D5A6E9-C1E8-49C1-89C5-CCF0F92E9E2E}" type="slidenum">
              <a:rPr lang="en-GB" smtClean="0"/>
              <a:t>‹#›</a:t>
            </a:fld>
            <a:endParaRPr lang="en-GB"/>
          </a:p>
        </p:txBody>
      </p:sp>
    </p:spTree>
    <p:extLst>
      <p:ext uri="{BB962C8B-B14F-4D97-AF65-F5344CB8AC3E}">
        <p14:creationId xmlns:p14="http://schemas.microsoft.com/office/powerpoint/2010/main" val="3814416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image" Target="../media/image1.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Layout" Target="../slideLayouts/slideLayout1.xml"/><Relationship Id="rId7" Type="http://schemas.openxmlformats.org/officeDocument/2006/relationships/image" Target="../media/image5.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11" Type="http://schemas.openxmlformats.org/officeDocument/2006/relationships/image" Target="../media/image4.png"/><Relationship Id="rId5" Type="http://schemas.openxmlformats.org/officeDocument/2006/relationships/image" Target="../media/image1.emf"/><Relationship Id="rId10" Type="http://schemas.openxmlformats.org/officeDocument/2006/relationships/hyperlink" Target="https://vimeo.com/423501771/59e6007453" TargetMode="External"/><Relationship Id="rId4" Type="http://schemas.openxmlformats.org/officeDocument/2006/relationships/notesSlide" Target="../notesSlides/notesSlide10.xml"/><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5.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png"/><Relationship Id="rId11" Type="http://schemas.openxmlformats.org/officeDocument/2006/relationships/image" Target="../media/image4.png"/><Relationship Id="rId5" Type="http://schemas.openxmlformats.org/officeDocument/2006/relationships/image" Target="../media/image1.emf"/><Relationship Id="rId10" Type="http://schemas.openxmlformats.org/officeDocument/2006/relationships/image" Target="../media/image21.png"/><Relationship Id="rId4" Type="http://schemas.openxmlformats.org/officeDocument/2006/relationships/notesSlide" Target="../notesSlides/notesSlide11.xml"/><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13" Type="http://schemas.openxmlformats.org/officeDocument/2006/relationships/image" Target="../media/image23.gif"/><Relationship Id="rId3" Type="http://schemas.microsoft.com/office/2007/relationships/media" Target="../media/media13.mp3"/><Relationship Id="rId7" Type="http://schemas.openxmlformats.org/officeDocument/2006/relationships/slideLayout" Target="../slideLayouts/slideLayout1.xml"/><Relationship Id="rId12"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audio" Target="../media/media14.m4a"/><Relationship Id="rId11" Type="http://schemas.openxmlformats.org/officeDocument/2006/relationships/image" Target="../media/image22.jpeg"/><Relationship Id="rId5" Type="http://schemas.microsoft.com/office/2007/relationships/media" Target="../media/media14.m4a"/><Relationship Id="rId10" Type="http://schemas.openxmlformats.org/officeDocument/2006/relationships/hyperlink" Target="iframe%20width=%22560%22%20height=%22315%22%20src=%22https:/www.youtube.com/embed/qsgNQEtE6ig%22%20frameborder=%220%22%20allow=%22accelerometer;%20autoplay;%20encrypted-media;%20gyroscope;%20picture-in-picture%22%20allowfullscreen%3e%3c/iframe" TargetMode="External"/><Relationship Id="rId4" Type="http://schemas.openxmlformats.org/officeDocument/2006/relationships/audio" Target="../media/media13.mp3"/><Relationship Id="rId9" Type="http://schemas.openxmlformats.org/officeDocument/2006/relationships/image" Target="../media/image1.emf"/><Relationship Id="rId1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1.xml"/><Relationship Id="rId7" Type="http://schemas.openxmlformats.org/officeDocument/2006/relationships/image" Target="../media/image5.jp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7.jpg"/><Relationship Id="rId11" Type="http://schemas.openxmlformats.org/officeDocument/2006/relationships/image" Target="../media/image4.png"/><Relationship Id="rId5" Type="http://schemas.openxmlformats.org/officeDocument/2006/relationships/image" Target="../media/image1.emf"/><Relationship Id="rId10" Type="http://schemas.openxmlformats.org/officeDocument/2006/relationships/hyperlink" Target="https://vimeo.com/423565791/59f4e4ac1f" TargetMode="External"/><Relationship Id="rId4" Type="http://schemas.openxmlformats.org/officeDocument/2006/relationships/notesSlide" Target="../notesSlides/notesSlide14.xml"/><Relationship Id="rId9" Type="http://schemas.openxmlformats.org/officeDocument/2006/relationships/image" Target="../media/image29.jpe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hyperlink" Target="https://www.youtube.com/watch?v=5oFO2hZ0fZc"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g"/><Relationship Id="rId5" Type="http://schemas.openxmlformats.org/officeDocument/2006/relationships/image" Target="../media/image1.emf"/><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eg"/><Relationship Id="rId5" Type="http://schemas.openxmlformats.org/officeDocument/2006/relationships/image" Target="../media/image1.e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9.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jpeg"/><Relationship Id="rId5" Type="http://schemas.openxmlformats.org/officeDocument/2006/relationships/image" Target="../media/image1.e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xml"/><Relationship Id="rId7" Type="http://schemas.openxmlformats.org/officeDocument/2006/relationships/image" Target="../media/image10.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jpg"/><Relationship Id="rId5" Type="http://schemas.openxmlformats.org/officeDocument/2006/relationships/image" Target="../media/image1.emf"/><Relationship Id="rId4" Type="http://schemas.openxmlformats.org/officeDocument/2006/relationships/notesSlide" Target="../notesSlides/notesSlide5.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jpg"/><Relationship Id="rId5" Type="http://schemas.openxmlformats.org/officeDocument/2006/relationships/image" Target="../media/image1.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hyperlink" Target="https://www.youtube.com/watch?v=ekLpn4zKiNU" TargetMode="External"/><Relationship Id="rId3" Type="http://schemas.openxmlformats.org/officeDocument/2006/relationships/slideLayout" Target="../slideLayouts/slideLayout1.xml"/><Relationship Id="rId7" Type="http://schemas.openxmlformats.org/officeDocument/2006/relationships/image" Target="../media/image5.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emf"/><Relationship Id="rId4" Type="http://schemas.openxmlformats.org/officeDocument/2006/relationships/notesSlide" Target="../notesSlides/notesSlide7.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Layout" Target="../slideLayouts/slideLayout1.xml"/><Relationship Id="rId7" Type="http://schemas.openxmlformats.org/officeDocument/2006/relationships/image" Target="../media/image5.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11" Type="http://schemas.openxmlformats.org/officeDocument/2006/relationships/image" Target="../media/image4.png"/><Relationship Id="rId5" Type="http://schemas.openxmlformats.org/officeDocument/2006/relationships/image" Target="../media/image1.emf"/><Relationship Id="rId10" Type="http://schemas.openxmlformats.org/officeDocument/2006/relationships/image" Target="../media/image14.png"/><Relationship Id="rId4" Type="http://schemas.openxmlformats.org/officeDocument/2006/relationships/notesSlide" Target="../notesSlides/notesSlide8.xml"/><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5.jpg"/><Relationship Id="rId12" Type="http://schemas.openxmlformats.org/officeDocument/2006/relationships/image" Target="../media/image1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emf"/><Relationship Id="rId10" Type="http://schemas.openxmlformats.org/officeDocument/2006/relationships/image" Target="../media/image14.png"/><Relationship Id="rId4" Type="http://schemas.openxmlformats.org/officeDocument/2006/relationships/notesSlide" Target="../notesSlides/notesSlide9.xm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a:extLst>
              <a:ext uri="{28A0092B-C50C-407E-A947-70E740481C1C}">
                <a14:useLocalDpi xmlns:a14="http://schemas.microsoft.com/office/drawing/2010/main" val="0"/>
              </a:ext>
            </a:extLst>
          </a:blip>
          <a:srcRect/>
          <a:stretch>
            <a:fillRect/>
          </a:stretch>
        </p:blipFill>
        <p:spPr bwMode="auto">
          <a:xfrm>
            <a:off x="7092280" y="332656"/>
            <a:ext cx="1620180" cy="1512168"/>
          </a:xfrm>
          <a:prstGeom prst="rect">
            <a:avLst/>
          </a:prstGeom>
          <a:noFill/>
          <a:ln>
            <a:noFill/>
          </a:ln>
        </p:spPr>
      </p:pic>
      <p:sp>
        <p:nvSpPr>
          <p:cNvPr id="5" name="TextBox 4"/>
          <p:cNvSpPr txBox="1"/>
          <p:nvPr/>
        </p:nvSpPr>
        <p:spPr>
          <a:xfrm>
            <a:off x="251520" y="488575"/>
            <a:ext cx="6723910" cy="830997"/>
          </a:xfrm>
          <a:prstGeom prst="rect">
            <a:avLst/>
          </a:prstGeom>
          <a:noFill/>
        </p:spPr>
        <p:txBody>
          <a:bodyPr wrap="square" rtlCol="0">
            <a:spAutoFit/>
          </a:bodyPr>
          <a:lstStyle/>
          <a:p>
            <a:r>
              <a:rPr lang="en-GB" sz="4800" dirty="0">
                <a:latin typeface="Lucida Handwriting" panose="03010101010101010101" pitchFamily="66" charset="0"/>
              </a:rPr>
              <a:t>Welcome to …</a:t>
            </a:r>
          </a:p>
        </p:txBody>
      </p:sp>
      <p:sp>
        <p:nvSpPr>
          <p:cNvPr id="7" name="TextBox 6"/>
          <p:cNvSpPr txBox="1"/>
          <p:nvPr/>
        </p:nvSpPr>
        <p:spPr>
          <a:xfrm>
            <a:off x="563400" y="1805480"/>
            <a:ext cx="6723910" cy="1569660"/>
          </a:xfrm>
          <a:prstGeom prst="rect">
            <a:avLst/>
          </a:prstGeom>
          <a:noFill/>
        </p:spPr>
        <p:txBody>
          <a:bodyPr wrap="square" rtlCol="0">
            <a:spAutoFit/>
          </a:bodyPr>
          <a:lstStyle/>
          <a:p>
            <a:pPr algn="ctr"/>
            <a:r>
              <a:rPr lang="en-GB" sz="4800" dirty="0">
                <a:latin typeface="Lucida Handwriting" panose="03010101010101010101" pitchFamily="66" charset="0"/>
              </a:rPr>
              <a:t>Mrs McEwan’s Monday message</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8180" y="4333818"/>
            <a:ext cx="2324100" cy="1962150"/>
          </a:xfrm>
          <a:prstGeom prst="rect">
            <a:avLst/>
          </a:prstGeom>
        </p:spPr>
      </p:pic>
      <p:pic>
        <p:nvPicPr>
          <p:cNvPr id="9" name="Picture 4" descr="June Clipart Free Images Download (With images) | Clip art, Free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698" y="4333818"/>
            <a:ext cx="2938777" cy="1877244"/>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96336" y="2769484"/>
            <a:ext cx="1211312" cy="1211312"/>
          </a:xfrm>
          <a:prstGeom prst="rect">
            <a:avLst/>
          </a:prstGeom>
        </p:spPr>
      </p:pic>
    </p:spTree>
    <p:extLst>
      <p:ext uri="{BB962C8B-B14F-4D97-AF65-F5344CB8AC3E}">
        <p14:creationId xmlns:p14="http://schemas.microsoft.com/office/powerpoint/2010/main" val="18877720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9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5373216"/>
            <a:ext cx="1511279" cy="1224136"/>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351" y="174543"/>
            <a:ext cx="1778520" cy="1185680"/>
          </a:xfrm>
          <a:prstGeom prst="rect">
            <a:avLst/>
          </a:prstGeom>
        </p:spPr>
      </p:pic>
      <p:sp>
        <p:nvSpPr>
          <p:cNvPr id="13" name="Rectangle 12"/>
          <p:cNvSpPr/>
          <p:nvPr/>
        </p:nvSpPr>
        <p:spPr>
          <a:xfrm>
            <a:off x="2508334" y="300559"/>
            <a:ext cx="4511938" cy="461665"/>
          </a:xfrm>
          <a:prstGeom prst="rect">
            <a:avLst/>
          </a:prstGeom>
        </p:spPr>
        <p:txBody>
          <a:bodyPr wrap="square">
            <a:spAutoFit/>
          </a:bodyPr>
          <a:lstStyle/>
          <a:p>
            <a:pPr algn="ctr"/>
            <a:r>
              <a:rPr lang="en-GB" sz="2400" dirty="0">
                <a:latin typeface="Lucida Handwriting" panose="03010101010101010101" pitchFamily="66" charset="0"/>
              </a:rPr>
              <a:t>Another Magic moment</a:t>
            </a:r>
          </a:p>
        </p:txBody>
      </p:sp>
      <p:sp>
        <p:nvSpPr>
          <p:cNvPr id="6" name="Rectangle 5"/>
          <p:cNvSpPr/>
          <p:nvPr/>
        </p:nvSpPr>
        <p:spPr>
          <a:xfrm>
            <a:off x="2544857" y="1360223"/>
            <a:ext cx="4511938" cy="461665"/>
          </a:xfrm>
          <a:prstGeom prst="rect">
            <a:avLst/>
          </a:prstGeom>
        </p:spPr>
        <p:txBody>
          <a:bodyPr wrap="square">
            <a:spAutoFit/>
          </a:bodyPr>
          <a:lstStyle/>
          <a:p>
            <a:pPr algn="ctr"/>
            <a:r>
              <a:rPr lang="en-GB" sz="2400" dirty="0">
                <a:latin typeface="Lucida Handwriting" panose="03010101010101010101" pitchFamily="66" charset="0"/>
              </a:rPr>
              <a:t>From Rocco this week! </a:t>
            </a:r>
          </a:p>
        </p:txBody>
      </p:sp>
      <p:sp>
        <p:nvSpPr>
          <p:cNvPr id="7" name="Rectangle 6"/>
          <p:cNvSpPr/>
          <p:nvPr/>
        </p:nvSpPr>
        <p:spPr>
          <a:xfrm>
            <a:off x="107504" y="2132856"/>
            <a:ext cx="5038264" cy="3416320"/>
          </a:xfrm>
          <a:prstGeom prst="rect">
            <a:avLst/>
          </a:prstGeom>
        </p:spPr>
        <p:txBody>
          <a:bodyPr wrap="square" anchor="t">
            <a:spAutoFit/>
          </a:bodyPr>
          <a:lstStyle/>
          <a:p>
            <a:pPr algn="ctr"/>
            <a:r>
              <a:rPr lang="en-GB" sz="2400" dirty="0">
                <a:latin typeface="Lucida Handwriting"/>
              </a:rPr>
              <a:t>Given the task of creating delicious meal from the humble baked bean Rocco has outdone himself creating the culinary cuisine …</a:t>
            </a:r>
          </a:p>
          <a:p>
            <a:pPr algn="ctr"/>
            <a:endParaRPr lang="en-GB" sz="2400" dirty="0">
              <a:latin typeface="Lucida Handwriting" panose="03010101010101010101" pitchFamily="66" charset="0"/>
            </a:endParaRPr>
          </a:p>
          <a:p>
            <a:pPr algn="ctr"/>
            <a:r>
              <a:rPr lang="en-GB" sz="2400" dirty="0">
                <a:latin typeface="Lucida Handwriting" panose="03010101010101010101" pitchFamily="66" charset="0"/>
              </a:rPr>
              <a:t>Watch his picture video of him busy in the kitchen!!</a:t>
            </a:r>
          </a:p>
        </p:txBody>
      </p:sp>
      <p:sp>
        <p:nvSpPr>
          <p:cNvPr id="8" name="Rectangle 7"/>
          <p:cNvSpPr/>
          <p:nvPr/>
        </p:nvSpPr>
        <p:spPr>
          <a:xfrm>
            <a:off x="1689790" y="5749222"/>
            <a:ext cx="5367005" cy="830997"/>
          </a:xfrm>
          <a:prstGeom prst="rect">
            <a:avLst/>
          </a:prstGeom>
        </p:spPr>
        <p:txBody>
          <a:bodyPr wrap="square">
            <a:spAutoFit/>
          </a:bodyPr>
          <a:lstStyle/>
          <a:p>
            <a:pPr algn="ctr"/>
            <a:r>
              <a:rPr lang="en-GB" sz="2400" dirty="0">
                <a:latin typeface="Lucida Handwriting" panose="03010101010101010101" pitchFamily="66" charset="0"/>
              </a:rPr>
              <a:t>What a yummy looking meal!! Well done Rocco!</a:t>
            </a: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20272" y="5054985"/>
            <a:ext cx="1967390" cy="1573912"/>
          </a:xfrm>
          <a:prstGeom prst="rect">
            <a:avLst/>
          </a:prstGeom>
        </p:spPr>
      </p:pic>
      <p:pic>
        <p:nvPicPr>
          <p:cNvPr id="12" name="Picture 11"/>
          <p:cNvPicPr>
            <a:picLocks noChangeAspect="1"/>
          </p:cNvPicPr>
          <p:nvPr/>
        </p:nvPicPr>
        <p:blipFill>
          <a:blip r:embed="rId9"/>
          <a:stretch>
            <a:fillRect/>
          </a:stretch>
        </p:blipFill>
        <p:spPr>
          <a:xfrm>
            <a:off x="6535052" y="1908180"/>
            <a:ext cx="2085975" cy="2133600"/>
          </a:xfrm>
          <a:prstGeom prst="rect">
            <a:avLst/>
          </a:prstGeom>
        </p:spPr>
      </p:pic>
      <p:sp>
        <p:nvSpPr>
          <p:cNvPr id="14" name="Rectangle 13"/>
          <p:cNvSpPr/>
          <p:nvPr/>
        </p:nvSpPr>
        <p:spPr>
          <a:xfrm>
            <a:off x="6535052" y="4201774"/>
            <a:ext cx="2177408" cy="1200329"/>
          </a:xfrm>
          <a:prstGeom prst="rect">
            <a:avLst/>
          </a:prstGeom>
        </p:spPr>
        <p:txBody>
          <a:bodyPr wrap="square">
            <a:spAutoFit/>
          </a:bodyPr>
          <a:lstStyle/>
          <a:p>
            <a:pPr algn="ctr"/>
            <a:r>
              <a:rPr lang="en-GB" sz="1600" dirty="0">
                <a:latin typeface="Lucida Handwriting" panose="03010101010101010101" pitchFamily="66" charset="0"/>
                <a:hlinkClick r:id="rId10"/>
              </a:rPr>
              <a:t>https://vimeo.com/423501771/59e6007453</a:t>
            </a:r>
            <a:endParaRPr lang="en-GB" sz="1600" dirty="0">
              <a:latin typeface="Lucida Handwriting" panose="03010101010101010101" pitchFamily="66" charset="0"/>
            </a:endParaRPr>
          </a:p>
          <a:p>
            <a:pPr algn="ctr"/>
            <a:endParaRPr lang="en-GB" sz="2400" dirty="0">
              <a:latin typeface="Lucida Handwriting" panose="03010101010101010101" pitchFamily="66" charset="0"/>
            </a:endParaRPr>
          </a:p>
        </p:txBody>
      </p:sp>
      <p:cxnSp>
        <p:nvCxnSpPr>
          <p:cNvPr id="16" name="Straight Arrow Connector 15"/>
          <p:cNvCxnSpPr/>
          <p:nvPr/>
        </p:nvCxnSpPr>
        <p:spPr>
          <a:xfrm>
            <a:off x="5145768" y="4653136"/>
            <a:ext cx="1298440" cy="0"/>
          </a:xfrm>
          <a:prstGeom prst="straightConnector1">
            <a:avLst/>
          </a:prstGeom>
          <a:ln w="984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234754" y="2490626"/>
            <a:ext cx="1211312" cy="1211312"/>
          </a:xfrm>
          <a:prstGeom prst="rect">
            <a:avLst/>
          </a:prstGeom>
        </p:spPr>
      </p:pic>
    </p:spTree>
    <p:extLst>
      <p:ext uri="{BB962C8B-B14F-4D97-AF65-F5344CB8AC3E}">
        <p14:creationId xmlns:p14="http://schemas.microsoft.com/office/powerpoint/2010/main" val="4112202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69"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5373216"/>
            <a:ext cx="1511279" cy="1224136"/>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351" y="174543"/>
            <a:ext cx="1778520" cy="1185680"/>
          </a:xfrm>
          <a:prstGeom prst="rect">
            <a:avLst/>
          </a:prstGeom>
        </p:spPr>
      </p:pic>
      <p:sp>
        <p:nvSpPr>
          <p:cNvPr id="13" name="Rectangle 12"/>
          <p:cNvSpPr/>
          <p:nvPr/>
        </p:nvSpPr>
        <p:spPr>
          <a:xfrm>
            <a:off x="2508334" y="300559"/>
            <a:ext cx="4511938" cy="830997"/>
          </a:xfrm>
          <a:prstGeom prst="rect">
            <a:avLst/>
          </a:prstGeom>
        </p:spPr>
        <p:txBody>
          <a:bodyPr wrap="square">
            <a:spAutoFit/>
          </a:bodyPr>
          <a:lstStyle/>
          <a:p>
            <a:pPr algn="ctr"/>
            <a:r>
              <a:rPr lang="en-GB" sz="2400" dirty="0">
                <a:latin typeface="Lucida Handwriting" panose="03010101010101010101" pitchFamily="66" charset="0"/>
              </a:rPr>
              <a:t>Messages from your teachers!! </a:t>
            </a:r>
          </a:p>
        </p:txBody>
      </p:sp>
      <p:sp>
        <p:nvSpPr>
          <p:cNvPr id="15" name="Rectangle 14"/>
          <p:cNvSpPr/>
          <p:nvPr/>
        </p:nvSpPr>
        <p:spPr>
          <a:xfrm>
            <a:off x="1893787" y="1700808"/>
            <a:ext cx="5846565" cy="461665"/>
          </a:xfrm>
          <a:prstGeom prst="rect">
            <a:avLst/>
          </a:prstGeom>
        </p:spPr>
        <p:txBody>
          <a:bodyPr wrap="square">
            <a:spAutoFit/>
          </a:bodyPr>
          <a:lstStyle/>
          <a:p>
            <a:pPr algn="ctr"/>
            <a:r>
              <a:rPr lang="en-GB" sz="2400" dirty="0">
                <a:latin typeface="Lucida Handwriting" panose="03010101010101010101" pitchFamily="66" charset="0"/>
              </a:rPr>
              <a:t>This week we say hello to …..</a:t>
            </a:r>
          </a:p>
        </p:txBody>
      </p:sp>
      <p:sp>
        <p:nvSpPr>
          <p:cNvPr id="19" name="Rectangle 18"/>
          <p:cNvSpPr/>
          <p:nvPr/>
        </p:nvSpPr>
        <p:spPr>
          <a:xfrm>
            <a:off x="2987824" y="3174797"/>
            <a:ext cx="2899561" cy="461665"/>
          </a:xfrm>
          <a:prstGeom prst="rect">
            <a:avLst/>
          </a:prstGeom>
        </p:spPr>
        <p:txBody>
          <a:bodyPr wrap="square">
            <a:spAutoFit/>
          </a:bodyPr>
          <a:lstStyle/>
          <a:p>
            <a:pPr algn="ctr"/>
            <a:r>
              <a:rPr lang="en-GB" sz="2400" dirty="0">
                <a:latin typeface="Lucida Handwriting" panose="03010101010101010101" pitchFamily="66" charset="0"/>
              </a:rPr>
              <a:t>Mrs Grant</a:t>
            </a:r>
          </a:p>
        </p:txBody>
      </p:sp>
      <p:sp>
        <p:nvSpPr>
          <p:cNvPr id="21" name="Rectangle 20"/>
          <p:cNvSpPr/>
          <p:nvPr/>
        </p:nvSpPr>
        <p:spPr>
          <a:xfrm>
            <a:off x="232279" y="2550476"/>
            <a:ext cx="2899561" cy="461665"/>
          </a:xfrm>
          <a:prstGeom prst="rect">
            <a:avLst/>
          </a:prstGeom>
        </p:spPr>
        <p:txBody>
          <a:bodyPr wrap="square">
            <a:spAutoFit/>
          </a:bodyPr>
          <a:lstStyle/>
          <a:p>
            <a:pPr algn="ctr"/>
            <a:r>
              <a:rPr lang="en-GB" sz="2400" dirty="0">
                <a:latin typeface="Lucida Handwriting" panose="03010101010101010101" pitchFamily="66" charset="0"/>
              </a:rPr>
              <a:t>Mrs Taylor</a:t>
            </a:r>
          </a:p>
        </p:txBody>
      </p:sp>
      <p:sp>
        <p:nvSpPr>
          <p:cNvPr id="22" name="Rectangle 21"/>
          <p:cNvSpPr/>
          <p:nvPr/>
        </p:nvSpPr>
        <p:spPr>
          <a:xfrm>
            <a:off x="6244439" y="2550476"/>
            <a:ext cx="2899561" cy="461665"/>
          </a:xfrm>
          <a:prstGeom prst="rect">
            <a:avLst/>
          </a:prstGeom>
        </p:spPr>
        <p:txBody>
          <a:bodyPr wrap="square">
            <a:spAutoFit/>
          </a:bodyPr>
          <a:lstStyle/>
          <a:p>
            <a:pPr algn="ctr"/>
            <a:r>
              <a:rPr lang="en-GB" sz="2400" dirty="0">
                <a:latin typeface="Lucida Handwriting" panose="03010101010101010101" pitchFamily="66" charset="0"/>
              </a:rPr>
              <a:t>Mrs Farrell</a:t>
            </a:r>
          </a:p>
        </p:txBody>
      </p:sp>
      <p:sp>
        <p:nvSpPr>
          <p:cNvPr id="23" name="Rectangle 22"/>
          <p:cNvSpPr/>
          <p:nvPr/>
        </p:nvSpPr>
        <p:spPr>
          <a:xfrm>
            <a:off x="6956943" y="4877288"/>
            <a:ext cx="1760453" cy="646331"/>
          </a:xfrm>
          <a:prstGeom prst="rect">
            <a:avLst/>
          </a:prstGeom>
        </p:spPr>
        <p:txBody>
          <a:bodyPr wrap="square">
            <a:spAutoFit/>
          </a:bodyPr>
          <a:lstStyle/>
          <a:p>
            <a:r>
              <a:rPr lang="en-GB" dirty="0"/>
              <a:t>https://vimeo.com/422452670</a:t>
            </a:r>
          </a:p>
        </p:txBody>
      </p:sp>
      <p:sp>
        <p:nvSpPr>
          <p:cNvPr id="24" name="Rectangle 23"/>
          <p:cNvSpPr/>
          <p:nvPr/>
        </p:nvSpPr>
        <p:spPr>
          <a:xfrm>
            <a:off x="3707904" y="5136750"/>
            <a:ext cx="1832461" cy="646331"/>
          </a:xfrm>
          <a:prstGeom prst="rect">
            <a:avLst/>
          </a:prstGeom>
        </p:spPr>
        <p:txBody>
          <a:bodyPr wrap="square">
            <a:spAutoFit/>
          </a:bodyPr>
          <a:lstStyle/>
          <a:p>
            <a:r>
              <a:rPr lang="en-GB"/>
              <a:t>https://vimeo.com/422452800</a:t>
            </a:r>
            <a:endParaRPr lang="en-GB" dirty="0"/>
          </a:p>
        </p:txBody>
      </p:sp>
      <p:sp>
        <p:nvSpPr>
          <p:cNvPr id="25" name="Rectangle 24"/>
          <p:cNvSpPr/>
          <p:nvPr/>
        </p:nvSpPr>
        <p:spPr>
          <a:xfrm>
            <a:off x="703049" y="4536585"/>
            <a:ext cx="1316321" cy="923330"/>
          </a:xfrm>
          <a:prstGeom prst="rect">
            <a:avLst/>
          </a:prstGeom>
        </p:spPr>
        <p:txBody>
          <a:bodyPr wrap="square">
            <a:spAutoFit/>
          </a:bodyPr>
          <a:lstStyle/>
          <a:p>
            <a:r>
              <a:rPr lang="en-GB" dirty="0"/>
              <a:t>https://vimeo.com/422452800</a:t>
            </a:r>
          </a:p>
        </p:txBody>
      </p:sp>
      <p:pic>
        <p:nvPicPr>
          <p:cNvPr id="26" name="Picture 25"/>
          <p:cNvPicPr>
            <a:picLocks noChangeAspect="1"/>
          </p:cNvPicPr>
          <p:nvPr/>
        </p:nvPicPr>
        <p:blipFill>
          <a:blip r:embed="rId8"/>
          <a:stretch>
            <a:fillRect/>
          </a:stretch>
        </p:blipFill>
        <p:spPr>
          <a:xfrm>
            <a:off x="789480" y="3012141"/>
            <a:ext cx="1299273" cy="1409669"/>
          </a:xfrm>
          <a:prstGeom prst="rect">
            <a:avLst/>
          </a:prstGeom>
        </p:spPr>
      </p:pic>
      <p:pic>
        <p:nvPicPr>
          <p:cNvPr id="27" name="Picture 26"/>
          <p:cNvPicPr>
            <a:picLocks noChangeAspect="1"/>
          </p:cNvPicPr>
          <p:nvPr/>
        </p:nvPicPr>
        <p:blipFill>
          <a:blip r:embed="rId9"/>
          <a:stretch>
            <a:fillRect/>
          </a:stretch>
        </p:blipFill>
        <p:spPr>
          <a:xfrm>
            <a:off x="3796762" y="3579247"/>
            <a:ext cx="1281683" cy="1614719"/>
          </a:xfrm>
          <a:prstGeom prst="rect">
            <a:avLst/>
          </a:prstGeom>
        </p:spPr>
      </p:pic>
      <p:pic>
        <p:nvPicPr>
          <p:cNvPr id="28" name="Picture 27"/>
          <p:cNvPicPr>
            <a:picLocks noChangeAspect="1"/>
          </p:cNvPicPr>
          <p:nvPr/>
        </p:nvPicPr>
        <p:blipFill>
          <a:blip r:embed="rId10"/>
          <a:stretch>
            <a:fillRect/>
          </a:stretch>
        </p:blipFill>
        <p:spPr>
          <a:xfrm>
            <a:off x="7139056" y="3143538"/>
            <a:ext cx="1110326" cy="1602353"/>
          </a:xfrm>
          <a:prstGeom prst="rect">
            <a:avLst/>
          </a:prstGeom>
        </p:spPr>
      </p:pic>
      <p:pic>
        <p:nvPicPr>
          <p:cNvPr id="2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05059" y="2184711"/>
            <a:ext cx="1046518" cy="1046518"/>
          </a:xfrm>
          <a:prstGeom prst="rect">
            <a:avLst/>
          </a:prstGeom>
        </p:spPr>
      </p:pic>
    </p:spTree>
    <p:extLst>
      <p:ext uri="{BB962C8B-B14F-4D97-AF65-F5344CB8AC3E}">
        <p14:creationId xmlns:p14="http://schemas.microsoft.com/office/powerpoint/2010/main" val="41556553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41" fill="hold"/>
                                        <p:tgtEl>
                                          <p:spTgt spid="29"/>
                                        </p:tgtEl>
                                      </p:cBhvr>
                                    </p:cmd>
                                  </p:childTnLst>
                                </p:cTn>
                              </p:par>
                            </p:childTnLst>
                          </p:cTn>
                        </p:par>
                      </p:childTnLst>
                    </p:cTn>
                  </p:par>
                </p:childTnLst>
              </p:cTn>
              <p:nextCondLst>
                <p:cond evt="onClick" delay="0">
                  <p:tgtEl>
                    <p:spTgt spid="29"/>
                  </p:tgtEl>
                </p:cond>
              </p:nextCondLst>
            </p:seq>
            <p:audio>
              <p:cMediaNode vol="80000">
                <p:cTn id="7" fill="hold" display="0">
                  <p:stCondLst>
                    <p:cond delay="indefinite"/>
                  </p:stCondLst>
                  <p:endCondLst>
                    <p:cond evt="onStopAudio" delay="0">
                      <p:tgtEl>
                        <p:sldTgt/>
                      </p:tgtEl>
                    </p:cond>
                  </p:endCondLst>
                </p:cTn>
                <p:tgtEl>
                  <p:spTgt spid="2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9">
            <a:extLst>
              <a:ext uri="{28A0092B-C50C-407E-A947-70E740481C1C}">
                <a14:useLocalDpi xmlns:a14="http://schemas.microsoft.com/office/drawing/2010/main" val="0"/>
              </a:ext>
            </a:extLst>
          </a:blip>
          <a:srcRect/>
          <a:stretch>
            <a:fillRect/>
          </a:stretch>
        </p:blipFill>
        <p:spPr bwMode="auto">
          <a:xfrm>
            <a:off x="7776356" y="116632"/>
            <a:ext cx="1188132" cy="1512168"/>
          </a:xfrm>
          <a:prstGeom prst="rect">
            <a:avLst/>
          </a:prstGeom>
          <a:noFill/>
          <a:ln>
            <a:noFill/>
          </a:ln>
        </p:spPr>
      </p:pic>
      <p:sp>
        <p:nvSpPr>
          <p:cNvPr id="2" name="AutoShape 2" descr="Image result for uncr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extBox 6"/>
          <p:cNvSpPr txBox="1"/>
          <p:nvPr/>
        </p:nvSpPr>
        <p:spPr>
          <a:xfrm>
            <a:off x="460375" y="-405115"/>
            <a:ext cx="7920880" cy="2769989"/>
          </a:xfrm>
          <a:prstGeom prst="rect">
            <a:avLst/>
          </a:prstGeom>
          <a:noFill/>
        </p:spPr>
        <p:txBody>
          <a:bodyPr wrap="square" rtlCol="0">
            <a:spAutoFit/>
          </a:bodyPr>
          <a:lstStyle/>
          <a:p>
            <a:pPr>
              <a:buFont typeface="Wingdings" pitchFamily="2" charset="2"/>
              <a:buChar char="Ø"/>
            </a:pPr>
            <a:endParaRPr lang="en-GB" sz="4800" dirty="0">
              <a:latin typeface="Comic Sans MS" pitchFamily="66" charset="0"/>
            </a:endParaRPr>
          </a:p>
          <a:p>
            <a:pPr algn="ctr"/>
            <a:r>
              <a:rPr lang="en-GB" sz="7200" b="1" dirty="0">
                <a:latin typeface="Comic Sans MS" pitchFamily="66" charset="0"/>
              </a:rPr>
              <a:t>Birthdays</a:t>
            </a:r>
          </a:p>
          <a:p>
            <a:pPr algn="ctr"/>
            <a:endParaRPr lang="en-GB" sz="5400" b="1" dirty="0">
              <a:latin typeface="Comic Sans MS" pitchFamily="66" charset="0"/>
            </a:endParaRPr>
          </a:p>
        </p:txBody>
      </p:sp>
      <p:pic>
        <p:nvPicPr>
          <p:cNvPr id="8" name="Picture 2" descr="C:\Users\laura.travers\AppData\Local\Microsoft\Windows\Temporary Internet Files\Content.IE5\F8WY2TVN\Birthday9[1].jpg">
            <a:hlinkClick r:id="rId10" action="ppaction://hlinkfil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29552" y="1940758"/>
            <a:ext cx="1800770" cy="19870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2269" y="2527012"/>
            <a:ext cx="3597534" cy="584775"/>
          </a:xfrm>
          <a:prstGeom prst="rect">
            <a:avLst/>
          </a:prstGeom>
          <a:noFill/>
        </p:spPr>
        <p:txBody>
          <a:bodyPr wrap="square" rtlCol="0">
            <a:spAutoFit/>
          </a:bodyPr>
          <a:lstStyle/>
          <a:p>
            <a:pPr algn="ctr"/>
            <a:r>
              <a:rPr lang="en-GB" sz="3200" dirty="0">
                <a:latin typeface="Comic Sans MS" pitchFamily="66" charset="0"/>
              </a:rPr>
              <a:t>Bruce P5</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368800" y="3225800"/>
            <a:ext cx="406400" cy="406400"/>
          </a:xfrm>
          <a:prstGeom prst="rect">
            <a:avLst/>
          </a:prstGeom>
        </p:spPr>
      </p:pic>
      <p:pic>
        <p:nvPicPr>
          <p:cNvPr id="6" name="Happy_Birthday_Songs_Happy_Birthday(Cover_Version)_156836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cstate="print">
            <a:extLst>
              <a:ext uri="{28A0092B-C50C-407E-A947-70E740481C1C}">
                <a14:useLocalDpi xmlns:a14="http://schemas.microsoft.com/office/drawing/2010/main" val="0"/>
              </a:ext>
            </a:extLst>
          </a:blip>
          <a:stretch>
            <a:fillRect/>
          </a:stretch>
        </p:blipFill>
        <p:spPr>
          <a:xfrm>
            <a:off x="3379945" y="4195302"/>
            <a:ext cx="2699984" cy="1963624"/>
          </a:xfrm>
          <a:prstGeom prst="rect">
            <a:avLst/>
          </a:prstGeom>
        </p:spPr>
      </p:pic>
      <p:sp>
        <p:nvSpPr>
          <p:cNvPr id="20" name="TextBox 19"/>
          <p:cNvSpPr txBox="1"/>
          <p:nvPr/>
        </p:nvSpPr>
        <p:spPr>
          <a:xfrm>
            <a:off x="260044" y="5136073"/>
            <a:ext cx="2769004" cy="400110"/>
          </a:xfrm>
          <a:prstGeom prst="rect">
            <a:avLst/>
          </a:prstGeom>
          <a:noFill/>
        </p:spPr>
        <p:txBody>
          <a:bodyPr wrap="square" rtlCol="0">
            <a:spAutoFit/>
          </a:bodyPr>
          <a:lstStyle/>
          <a:p>
            <a:pPr algn="ctr"/>
            <a:r>
              <a:rPr lang="en-GB" sz="2000" i="1" dirty="0">
                <a:latin typeface="Comic Sans MS" pitchFamily="66" charset="0"/>
              </a:rPr>
              <a:t>Click on the candles </a:t>
            </a:r>
          </a:p>
        </p:txBody>
      </p:sp>
      <p:pic>
        <p:nvPicPr>
          <p:cNvPr id="10" name="Picture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72518" y="5536183"/>
            <a:ext cx="400259" cy="672217"/>
          </a:xfrm>
          <a:prstGeom prst="rect">
            <a:avLst/>
          </a:prstGeom>
        </p:spPr>
      </p:pic>
      <p:pic>
        <p:nvPicPr>
          <p:cNvPr id="3"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142693" y="3868747"/>
            <a:ext cx="1267326" cy="1267326"/>
          </a:xfrm>
          <a:prstGeom prst="rect">
            <a:avLst/>
          </a:prstGeom>
        </p:spPr>
      </p:pic>
    </p:spTree>
    <p:extLst>
      <p:ext uri="{BB962C8B-B14F-4D97-AF65-F5344CB8AC3E}">
        <p14:creationId xmlns:p14="http://schemas.microsoft.com/office/powerpoint/2010/main" val="27095914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1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9642"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6748" fill="hold"/>
                                        <p:tgtEl>
                                          <p:spTgt spid="3"/>
                                        </p:tgtEl>
                                      </p:cBhvr>
                                    </p:cmd>
                                  </p:childTnLst>
                                </p:cTn>
                              </p:par>
                            </p:childTnLst>
                          </p:cTn>
                        </p:par>
                      </p:childTnLst>
                    </p:cTn>
                  </p:par>
                </p:childTnLst>
              </p:cTn>
              <p:nextCondLst>
                <p:cond evt="onClick" delay="0">
                  <p:tgtEl>
                    <p:spTgt spid="3"/>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79512" y="142532"/>
            <a:ext cx="648072" cy="82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5770" y="192470"/>
            <a:ext cx="684875" cy="943486"/>
          </a:xfrm>
          <a:prstGeom prst="rect">
            <a:avLst/>
          </a:prstGeom>
        </p:spPr>
      </p:pic>
      <p:sp>
        <p:nvSpPr>
          <p:cNvPr id="6" name="TextBox 5"/>
          <p:cNvSpPr txBox="1"/>
          <p:nvPr/>
        </p:nvSpPr>
        <p:spPr>
          <a:xfrm>
            <a:off x="468343" y="324910"/>
            <a:ext cx="8172908" cy="461665"/>
          </a:xfrm>
          <a:prstGeom prst="rect">
            <a:avLst/>
          </a:prstGeom>
          <a:noFill/>
        </p:spPr>
        <p:txBody>
          <a:bodyPr wrap="square" rtlCol="0">
            <a:spAutoFit/>
          </a:bodyPr>
          <a:lstStyle/>
          <a:p>
            <a:pPr algn="ctr"/>
            <a:r>
              <a:rPr lang="en-GB" sz="2400" dirty="0">
                <a:solidFill>
                  <a:schemeClr val="bg1"/>
                </a:solidFill>
                <a:latin typeface="Comic Sans MS" panose="030F0702030302020204" pitchFamily="66" charset="0"/>
              </a:rPr>
              <a:t>Prayer for the week</a:t>
            </a:r>
          </a:p>
        </p:txBody>
      </p:sp>
      <p:sp>
        <p:nvSpPr>
          <p:cNvPr id="8" name="TextBox 7"/>
          <p:cNvSpPr txBox="1"/>
          <p:nvPr/>
        </p:nvSpPr>
        <p:spPr>
          <a:xfrm>
            <a:off x="519324" y="1118520"/>
            <a:ext cx="8172908" cy="6370975"/>
          </a:xfrm>
          <a:prstGeom prst="rect">
            <a:avLst/>
          </a:prstGeom>
          <a:noFill/>
        </p:spPr>
        <p:txBody>
          <a:bodyPr wrap="square" rtlCol="0">
            <a:spAutoFit/>
          </a:bodyPr>
          <a:lstStyle/>
          <a:p>
            <a:r>
              <a:rPr lang="en-GB" sz="2400" dirty="0">
                <a:solidFill>
                  <a:schemeClr val="bg1"/>
                </a:solidFill>
                <a:latin typeface="Comic Sans MS" panose="030F0702030302020204" pitchFamily="66" charset="0"/>
              </a:rPr>
              <a:t>Dear Jesus, </a:t>
            </a:r>
          </a:p>
          <a:p>
            <a:endParaRPr lang="en-GB" sz="2400" dirty="0">
              <a:solidFill>
                <a:schemeClr val="bg1"/>
              </a:solidFill>
              <a:latin typeface="Comic Sans MS" panose="030F0702030302020204" pitchFamily="66" charset="0"/>
            </a:endParaRPr>
          </a:p>
          <a:p>
            <a:r>
              <a:rPr lang="en-GB" sz="2400" dirty="0">
                <a:solidFill>
                  <a:schemeClr val="bg1"/>
                </a:solidFill>
                <a:latin typeface="Comic Sans MS" panose="030F0702030302020204" pitchFamily="66" charset="0"/>
              </a:rPr>
              <a:t>We are called to see </a:t>
            </a:r>
            <a:r>
              <a:rPr lang="en-GB" sz="2400" i="1" dirty="0">
                <a:solidFill>
                  <a:schemeClr val="bg1"/>
                </a:solidFill>
                <a:latin typeface="Comic Sans MS" panose="030F0702030302020204" pitchFamily="66" charset="0"/>
              </a:rPr>
              <a:t>you</a:t>
            </a:r>
            <a:r>
              <a:rPr lang="en-GB" sz="2400" dirty="0">
                <a:solidFill>
                  <a:schemeClr val="bg1"/>
                </a:solidFill>
                <a:latin typeface="Comic Sans MS" panose="030F0702030302020204" pitchFamily="66" charset="0"/>
              </a:rPr>
              <a:t> in everyone.</a:t>
            </a:r>
          </a:p>
          <a:p>
            <a:r>
              <a:rPr lang="en-GB" sz="2400" dirty="0">
                <a:solidFill>
                  <a:schemeClr val="bg1"/>
                </a:solidFill>
                <a:latin typeface="Comic Sans MS" panose="030F0702030302020204" pitchFamily="66" charset="0"/>
              </a:rPr>
              <a:t>Lord, help us to understand that we see you</a:t>
            </a:r>
          </a:p>
          <a:p>
            <a:r>
              <a:rPr lang="en-GB" sz="2400" dirty="0">
                <a:solidFill>
                  <a:schemeClr val="bg1"/>
                </a:solidFill>
                <a:latin typeface="Comic Sans MS" panose="030F0702030302020204" pitchFamily="66" charset="0"/>
              </a:rPr>
              <a:t>When we see someone in need.</a:t>
            </a:r>
          </a:p>
          <a:p>
            <a:r>
              <a:rPr lang="en-GB" sz="2400" dirty="0">
                <a:solidFill>
                  <a:schemeClr val="bg1"/>
                </a:solidFill>
                <a:latin typeface="Comic Sans MS" panose="030F0702030302020204" pitchFamily="66" charset="0"/>
              </a:rPr>
              <a:t>When someone is lonely, help us to comfort them.</a:t>
            </a:r>
          </a:p>
          <a:p>
            <a:r>
              <a:rPr lang="en-GB" sz="2400" dirty="0">
                <a:solidFill>
                  <a:schemeClr val="bg1"/>
                </a:solidFill>
                <a:latin typeface="Comic Sans MS" panose="030F0702030302020204" pitchFamily="66" charset="0"/>
              </a:rPr>
              <a:t>When someone is sad, help us to console them.</a:t>
            </a:r>
          </a:p>
          <a:p>
            <a:r>
              <a:rPr lang="en-GB" sz="2400" dirty="0">
                <a:solidFill>
                  <a:schemeClr val="bg1"/>
                </a:solidFill>
                <a:latin typeface="Comic Sans MS" panose="030F0702030302020204" pitchFamily="66" charset="0"/>
              </a:rPr>
              <a:t>When someone needs a friend to talk to, help us to be that friend and be a good listener. </a:t>
            </a:r>
          </a:p>
          <a:p>
            <a:endParaRPr lang="en-GB" sz="2400" dirty="0">
              <a:solidFill>
                <a:schemeClr val="bg1"/>
              </a:solidFill>
              <a:latin typeface="Comic Sans MS" panose="030F0702030302020204" pitchFamily="66" charset="0"/>
            </a:endParaRPr>
          </a:p>
          <a:p>
            <a:r>
              <a:rPr lang="en-GB" sz="2400" dirty="0">
                <a:solidFill>
                  <a:schemeClr val="bg1"/>
                </a:solidFill>
                <a:latin typeface="Comic Sans MS" panose="030F0702030302020204" pitchFamily="66" charset="0"/>
              </a:rPr>
              <a:t>Thank you for teaching us that what we do for you we do for others. </a:t>
            </a:r>
          </a:p>
          <a:p>
            <a:endParaRPr lang="en-GB" sz="2400" dirty="0">
              <a:solidFill>
                <a:schemeClr val="bg1"/>
              </a:solidFill>
              <a:latin typeface="Comic Sans MS" panose="030F0702030302020204" pitchFamily="66" charset="0"/>
            </a:endParaRPr>
          </a:p>
          <a:p>
            <a:r>
              <a:rPr lang="en-GB" sz="2400" dirty="0">
                <a:solidFill>
                  <a:schemeClr val="bg1"/>
                </a:solidFill>
                <a:latin typeface="Comic Sans MS" panose="030F0702030302020204" pitchFamily="66" charset="0"/>
              </a:rPr>
              <a:t>We ask this with kindness, honesty, respect and love. </a:t>
            </a:r>
          </a:p>
          <a:p>
            <a:r>
              <a:rPr lang="en-GB" sz="2400" dirty="0">
                <a:solidFill>
                  <a:schemeClr val="bg1"/>
                </a:solidFill>
                <a:latin typeface="Comic Sans MS" panose="030F0702030302020204" pitchFamily="66" charset="0"/>
              </a:rPr>
              <a:t>Amen</a:t>
            </a:r>
          </a:p>
          <a:p>
            <a:endParaRPr lang="en-GB" sz="2400" dirty="0">
              <a:solidFill>
                <a:schemeClr val="bg1"/>
              </a:solidFill>
              <a:latin typeface="Comic Sans MS" panose="030F0702030302020204" pitchFamily="66" charset="0"/>
            </a:endParaRPr>
          </a:p>
          <a:p>
            <a:endParaRPr lang="en-GB" sz="2400" dirty="0">
              <a:solidFill>
                <a:schemeClr val="bg1"/>
              </a:solidFill>
              <a:latin typeface="Comic Sans MS" panose="030F0702030302020204" pitchFamily="66"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91095" y="1844824"/>
            <a:ext cx="1067296" cy="1067296"/>
          </a:xfrm>
          <a:prstGeom prst="rect">
            <a:avLst/>
          </a:prstGeom>
        </p:spPr>
      </p:pic>
    </p:spTree>
    <p:extLst>
      <p:ext uri="{BB962C8B-B14F-4D97-AF65-F5344CB8AC3E}">
        <p14:creationId xmlns:p14="http://schemas.microsoft.com/office/powerpoint/2010/main" val="40845184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a:extLst>
              <a:ext uri="{28A0092B-C50C-407E-A947-70E740481C1C}">
                <a14:useLocalDpi xmlns:a14="http://schemas.microsoft.com/office/drawing/2010/main" val="0"/>
              </a:ext>
            </a:extLst>
          </a:blip>
          <a:srcRect/>
          <a:stretch>
            <a:fillRect/>
          </a:stretch>
        </p:blipFill>
        <p:spPr bwMode="auto">
          <a:xfrm>
            <a:off x="7804988" y="346076"/>
            <a:ext cx="1188132" cy="1512168"/>
          </a:xfrm>
          <a:prstGeom prst="rect">
            <a:avLst/>
          </a:prstGeom>
          <a:noFill/>
          <a:ln>
            <a:noFill/>
          </a:ln>
        </p:spPr>
      </p:pic>
      <p:sp>
        <p:nvSpPr>
          <p:cNvPr id="2" name="AutoShape 2" descr="Image result for uncr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2" descr="Image result for advent wreath clipar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b="8890"/>
          <a:stretch/>
        </p:blipFill>
        <p:spPr>
          <a:xfrm rot="20446297">
            <a:off x="391348" y="625302"/>
            <a:ext cx="3189591" cy="216024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592" y="4725144"/>
            <a:ext cx="1778520" cy="1185680"/>
          </a:xfrm>
          <a:prstGeom prst="rect">
            <a:avLst/>
          </a:prstGeom>
        </p:spPr>
      </p:pic>
      <p:pic>
        <p:nvPicPr>
          <p:cNvPr id="1026" name="Picture 2" descr="A thought to start your week. #alchemy #bowen #therapy #beactive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4008" y="476672"/>
            <a:ext cx="2640262" cy="36421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3968" y="4425815"/>
            <a:ext cx="1503883" cy="19372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964139" y="4690864"/>
            <a:ext cx="1992237" cy="1200329"/>
          </a:xfrm>
          <a:prstGeom prst="rect">
            <a:avLst/>
          </a:prstGeom>
        </p:spPr>
        <p:txBody>
          <a:bodyPr wrap="square">
            <a:spAutoFit/>
          </a:bodyPr>
          <a:lstStyle/>
          <a:p>
            <a:r>
              <a:rPr lang="en-GB" dirty="0">
                <a:hlinkClick r:id="rId10"/>
              </a:rPr>
              <a:t>https://vimeo.com/423565791/59f4e4ac1f</a:t>
            </a:r>
            <a:endParaRPr lang="en-GB" dirty="0"/>
          </a:p>
          <a:p>
            <a:endParaRPr lang="en-GB" dirty="0"/>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712144" y="3068121"/>
            <a:ext cx="1067296" cy="1067296"/>
          </a:xfrm>
          <a:prstGeom prst="rect">
            <a:avLst/>
          </a:prstGeom>
        </p:spPr>
      </p:pic>
    </p:spTree>
    <p:extLst>
      <p:ext uri="{BB962C8B-B14F-4D97-AF65-F5344CB8AC3E}">
        <p14:creationId xmlns:p14="http://schemas.microsoft.com/office/powerpoint/2010/main" val="39880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8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sp>
        <p:nvSpPr>
          <p:cNvPr id="5" name="TextBox 4"/>
          <p:cNvSpPr txBox="1"/>
          <p:nvPr/>
        </p:nvSpPr>
        <p:spPr>
          <a:xfrm>
            <a:off x="2719618" y="332656"/>
            <a:ext cx="4194461" cy="1200329"/>
          </a:xfrm>
          <a:prstGeom prst="rect">
            <a:avLst/>
          </a:prstGeom>
          <a:noFill/>
        </p:spPr>
        <p:txBody>
          <a:bodyPr wrap="square" rtlCol="0">
            <a:spAutoFit/>
          </a:bodyPr>
          <a:lstStyle/>
          <a:p>
            <a:pPr algn="ctr"/>
            <a:r>
              <a:rPr lang="en-GB" sz="3600" dirty="0">
                <a:latin typeface="Lucida Handwriting" panose="03010101010101010101" pitchFamily="66" charset="0"/>
              </a:rPr>
              <a:t>Good morning everyone! </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51" y="174543"/>
            <a:ext cx="1778520" cy="1185680"/>
          </a:xfrm>
          <a:prstGeom prst="rect">
            <a:avLst/>
          </a:prstGeom>
        </p:spPr>
      </p:pic>
      <p:sp>
        <p:nvSpPr>
          <p:cNvPr id="6" name="TextBox 5"/>
          <p:cNvSpPr txBox="1"/>
          <p:nvPr/>
        </p:nvSpPr>
        <p:spPr>
          <a:xfrm>
            <a:off x="938803" y="1672450"/>
            <a:ext cx="7272808" cy="1200329"/>
          </a:xfrm>
          <a:prstGeom prst="rect">
            <a:avLst/>
          </a:prstGeom>
          <a:noFill/>
        </p:spPr>
        <p:txBody>
          <a:bodyPr wrap="square" rtlCol="0">
            <a:spAutoFit/>
          </a:bodyPr>
          <a:lstStyle/>
          <a:p>
            <a:pPr algn="ctr"/>
            <a:r>
              <a:rPr lang="en-GB" sz="3600" dirty="0">
                <a:latin typeface="Lucida Handwriting" panose="03010101010101010101" pitchFamily="66" charset="0"/>
              </a:rPr>
              <a:t>St. Joseph’s  boys and girls - you are a sky full of stars!</a:t>
            </a:r>
          </a:p>
        </p:txBody>
      </p:sp>
      <p:sp>
        <p:nvSpPr>
          <p:cNvPr id="10" name="Rectangle 9"/>
          <p:cNvSpPr/>
          <p:nvPr/>
        </p:nvSpPr>
        <p:spPr>
          <a:xfrm>
            <a:off x="3491880" y="5159937"/>
            <a:ext cx="5491993" cy="369332"/>
          </a:xfrm>
          <a:prstGeom prst="rect">
            <a:avLst/>
          </a:prstGeom>
        </p:spPr>
        <p:txBody>
          <a:bodyPr wrap="square">
            <a:spAutoFit/>
          </a:bodyPr>
          <a:lstStyle/>
          <a:p>
            <a:r>
              <a:rPr lang="en-GB" dirty="0">
                <a:hlinkClick r:id="rId7"/>
              </a:rPr>
              <a:t>https://www.youtube.com/watch?v=5oFO2hZ0fZc</a:t>
            </a:r>
            <a:endParaRPr lang="en-GB" dirty="0"/>
          </a:p>
        </p:txBody>
      </p:sp>
      <p:sp>
        <p:nvSpPr>
          <p:cNvPr id="9" name="TextBox 8"/>
          <p:cNvSpPr txBox="1"/>
          <p:nvPr/>
        </p:nvSpPr>
        <p:spPr>
          <a:xfrm>
            <a:off x="3275856" y="3456083"/>
            <a:ext cx="5487887" cy="1323439"/>
          </a:xfrm>
          <a:prstGeom prst="rect">
            <a:avLst/>
          </a:prstGeom>
          <a:noFill/>
        </p:spPr>
        <p:txBody>
          <a:bodyPr wrap="square" rtlCol="0">
            <a:spAutoFit/>
          </a:bodyPr>
          <a:lstStyle/>
          <a:p>
            <a:pPr algn="ctr"/>
            <a:r>
              <a:rPr lang="en-GB" sz="4000" dirty="0">
                <a:latin typeface="Comic Sans MS" panose="030F0702030302020204" pitchFamily="66" charset="0"/>
              </a:rPr>
              <a:t>You are a Star – </a:t>
            </a:r>
          </a:p>
          <a:p>
            <a:pPr algn="ctr"/>
            <a:r>
              <a:rPr lang="en-GB" sz="4000" dirty="0">
                <a:latin typeface="Comic Sans MS" panose="030F0702030302020204" pitchFamily="66" charset="0"/>
              </a:rPr>
              <a:t>Just the way you are!</a:t>
            </a:r>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43778">
            <a:off x="590991" y="3291352"/>
            <a:ext cx="2171700" cy="2105025"/>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12465" y="5365741"/>
            <a:ext cx="1515911" cy="1515911"/>
          </a:xfrm>
          <a:prstGeom prst="rect">
            <a:avLst/>
          </a:prstGeom>
        </p:spPr>
      </p:pic>
    </p:spTree>
    <p:extLst>
      <p:ext uri="{BB962C8B-B14F-4D97-AF65-F5344CB8AC3E}">
        <p14:creationId xmlns:p14="http://schemas.microsoft.com/office/powerpoint/2010/main" val="4686148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a:extLst>
              <a:ext uri="{28A0092B-C50C-407E-A947-70E740481C1C}">
                <a14:useLocalDpi xmlns:a14="http://schemas.microsoft.com/office/drawing/2010/main" val="0"/>
              </a:ext>
            </a:extLst>
          </a:blip>
          <a:srcRect/>
          <a:stretch>
            <a:fillRect/>
          </a:stretch>
        </p:blipFill>
        <p:spPr bwMode="auto">
          <a:xfrm>
            <a:off x="7776356" y="116632"/>
            <a:ext cx="1188132" cy="1512168"/>
          </a:xfrm>
          <a:prstGeom prst="rect">
            <a:avLst/>
          </a:prstGeom>
          <a:noFill/>
          <a:ln>
            <a:noFill/>
          </a:ln>
        </p:spPr>
      </p:pic>
      <p:sp>
        <p:nvSpPr>
          <p:cNvPr id="2" name="AutoShape 2" descr="Image result for uncr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extBox 6"/>
          <p:cNvSpPr txBox="1"/>
          <p:nvPr/>
        </p:nvSpPr>
        <p:spPr>
          <a:xfrm>
            <a:off x="35496" y="-1107504"/>
            <a:ext cx="7920880" cy="2492990"/>
          </a:xfrm>
          <a:prstGeom prst="rect">
            <a:avLst/>
          </a:prstGeom>
          <a:noFill/>
        </p:spPr>
        <p:txBody>
          <a:bodyPr wrap="square" rtlCol="0">
            <a:spAutoFit/>
          </a:bodyPr>
          <a:lstStyle/>
          <a:p>
            <a:pPr>
              <a:buFont typeface="Wingdings" pitchFamily="2" charset="2"/>
              <a:buChar char="Ø"/>
            </a:pPr>
            <a:endParaRPr lang="en-GB" sz="4800" dirty="0">
              <a:latin typeface="Comic Sans MS" pitchFamily="66" charset="0"/>
            </a:endParaRPr>
          </a:p>
          <a:p>
            <a:pPr>
              <a:buFont typeface="Wingdings" pitchFamily="2" charset="2"/>
              <a:buChar char="Ø"/>
            </a:pPr>
            <a:endParaRPr lang="en-GB" sz="4800" dirty="0">
              <a:latin typeface="Comic Sans MS" pitchFamily="66" charset="0"/>
            </a:endParaRPr>
          </a:p>
          <a:p>
            <a:pPr algn="ctr"/>
            <a:r>
              <a:rPr lang="en-GB" sz="6000" b="1" dirty="0">
                <a:latin typeface="Comic Sans MS" pitchFamily="66" charset="0"/>
              </a:rPr>
              <a:t>Our school Values</a:t>
            </a:r>
          </a:p>
        </p:txBody>
      </p:sp>
      <p:sp>
        <p:nvSpPr>
          <p:cNvPr id="14" name="Rectangle 13"/>
          <p:cNvSpPr/>
          <p:nvPr/>
        </p:nvSpPr>
        <p:spPr>
          <a:xfrm>
            <a:off x="1259632" y="1628800"/>
            <a:ext cx="5544616" cy="46085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a:grpSpLocks/>
          </p:cNvGrpSpPr>
          <p:nvPr/>
        </p:nvGrpSpPr>
        <p:grpSpPr bwMode="auto">
          <a:xfrm>
            <a:off x="2020327" y="2276872"/>
            <a:ext cx="4063841" cy="3240360"/>
            <a:chOff x="10782" y="10599"/>
            <a:chExt cx="512" cy="521"/>
          </a:xfrm>
        </p:grpSpPr>
        <p:pic>
          <p:nvPicPr>
            <p:cNvPr id="1027" name="Picture 3" descr="badge 1"/>
            <p:cNvPicPr>
              <a:picLocks noChangeAspect="1" noChangeArrowheads="1"/>
            </p:cNvPicPr>
            <p:nvPr/>
          </p:nvPicPr>
          <p:blipFill>
            <a:blip r:embed="rId6">
              <a:extLst>
                <a:ext uri="{28A0092B-C50C-407E-A947-70E740481C1C}">
                  <a14:useLocalDpi xmlns:a14="http://schemas.microsoft.com/office/drawing/2010/main" val="0"/>
                </a:ext>
              </a:extLst>
            </a:blip>
            <a:srcRect t="1602" r="4437" b="2377"/>
            <a:stretch>
              <a:fillRect/>
            </a:stretch>
          </p:blipFill>
          <p:spPr bwMode="auto">
            <a:xfrm>
              <a:off x="10836" y="10663"/>
              <a:ext cx="387" cy="4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WordArt 4"/>
            <p:cNvSpPr>
              <a:spLocks noChangeArrowheads="1" noChangeShapeType="1" noTextEdit="1"/>
            </p:cNvSpPr>
            <p:nvPr/>
          </p:nvSpPr>
          <p:spPr bwMode="auto">
            <a:xfrm>
              <a:off x="10782" y="10599"/>
              <a:ext cx="512" cy="211"/>
            </a:xfrm>
            <a:prstGeom prst="rect">
              <a:avLst/>
            </a:prstGeom>
          </p:spPr>
          <p:txBody>
            <a:bodyPr wrap="none" fromWordArt="1">
              <a:prstTxWarp prst="textArchUp">
                <a:avLst>
                  <a:gd name="adj" fmla="val 10800000"/>
                </a:avLst>
              </a:prstTxWarp>
            </a:bodyPr>
            <a:lstStyle/>
            <a:p>
              <a:pPr algn="ctr" rtl="0">
                <a:buNone/>
              </a:pPr>
              <a:r>
                <a:rPr lang="en-GB" sz="3600" b="1" kern="10" spc="0">
                  <a:ln w="127">
                    <a:solidFill>
                      <a:srgbClr val="C0504D"/>
                    </a:solidFill>
                    <a:round/>
                    <a:headEnd/>
                    <a:tailEnd/>
                  </a:ln>
                  <a:gradFill rotWithShape="0">
                    <a:gsLst>
                      <a:gs pos="0">
                        <a:srgbClr val="C0504D">
                          <a:gamma/>
                          <a:tint val="28627"/>
                          <a:invGamma/>
                        </a:srgbClr>
                      </a:gs>
                      <a:gs pos="100000">
                        <a:srgbClr val="C0504D"/>
                      </a:gs>
                    </a:gsLst>
                    <a:lin ang="5400000" scaled="1"/>
                  </a:gradFill>
                  <a:effectLst>
                    <a:outerShdw dist="29783" dir="3885598" algn="ctr" rotWithShape="0">
                      <a:srgbClr val="000000">
                        <a:alpha val="50000"/>
                      </a:srgbClr>
                    </a:outerShdw>
                  </a:effectLst>
                  <a:latin typeface="Arial Black"/>
                </a:rPr>
                <a:t>Kindness    Honesty</a:t>
              </a:r>
            </a:p>
          </p:txBody>
        </p:sp>
        <p:sp>
          <p:nvSpPr>
            <p:cNvPr id="13" name="WordArt 5"/>
            <p:cNvSpPr>
              <a:spLocks noChangeArrowheads="1" noChangeShapeType="1" noTextEdit="1"/>
            </p:cNvSpPr>
            <p:nvPr/>
          </p:nvSpPr>
          <p:spPr bwMode="auto">
            <a:xfrm>
              <a:off x="10796" y="10902"/>
              <a:ext cx="493" cy="219"/>
            </a:xfrm>
            <a:prstGeom prst="rect">
              <a:avLst/>
            </a:prstGeom>
          </p:spPr>
          <p:txBody>
            <a:bodyPr wrap="none" fromWordArt="1">
              <a:prstTxWarp prst="textArchDown">
                <a:avLst>
                  <a:gd name="adj" fmla="val 0"/>
                </a:avLst>
              </a:prstTxWarp>
            </a:bodyPr>
            <a:lstStyle/>
            <a:p>
              <a:pPr algn="ctr" rtl="0">
                <a:buNone/>
              </a:pPr>
              <a:r>
                <a:rPr lang="en-GB" sz="3600" b="1" kern="10" spc="0">
                  <a:ln w="127">
                    <a:solidFill>
                      <a:srgbClr val="C0504D"/>
                    </a:solidFill>
                    <a:round/>
                    <a:headEnd/>
                    <a:tailEnd/>
                  </a:ln>
                  <a:gradFill rotWithShape="0">
                    <a:gsLst>
                      <a:gs pos="0">
                        <a:srgbClr val="C0504D">
                          <a:gamma/>
                          <a:tint val="28627"/>
                          <a:invGamma/>
                        </a:srgbClr>
                      </a:gs>
                      <a:gs pos="100000">
                        <a:srgbClr val="C0504D"/>
                      </a:gs>
                    </a:gsLst>
                    <a:lin ang="5400000" scaled="1"/>
                  </a:gradFill>
                  <a:effectLst>
                    <a:outerShdw dist="29783" dir="3885598" algn="ctr" rotWithShape="0">
                      <a:srgbClr val="000000">
                        <a:alpha val="50000"/>
                      </a:srgbClr>
                    </a:outerShdw>
                  </a:effectLst>
                  <a:latin typeface="Arial Black"/>
                </a:rPr>
                <a:t>Respect   Love</a:t>
              </a:r>
            </a:p>
          </p:txBody>
        </p:sp>
      </p:gr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609313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2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a:extLst>
              <a:ext uri="{28A0092B-C50C-407E-A947-70E740481C1C}">
                <a14:useLocalDpi xmlns:a14="http://schemas.microsoft.com/office/drawing/2010/main" val="0"/>
              </a:ext>
            </a:extLst>
          </a:blip>
          <a:srcRect/>
          <a:stretch>
            <a:fillRect/>
          </a:stretch>
        </p:blipFill>
        <p:spPr bwMode="auto">
          <a:xfrm>
            <a:off x="7776356" y="116632"/>
            <a:ext cx="1188132" cy="1512168"/>
          </a:xfrm>
          <a:prstGeom prst="rect">
            <a:avLst/>
          </a:prstGeom>
          <a:noFill/>
          <a:ln>
            <a:noFill/>
          </a:ln>
        </p:spPr>
      </p:pic>
      <p:sp>
        <p:nvSpPr>
          <p:cNvPr id="2" name="AutoShape 2" descr="Image result for uncr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extBox 6"/>
          <p:cNvSpPr txBox="1"/>
          <p:nvPr/>
        </p:nvSpPr>
        <p:spPr>
          <a:xfrm>
            <a:off x="35496" y="-1107504"/>
            <a:ext cx="7920880" cy="2492990"/>
          </a:xfrm>
          <a:prstGeom prst="rect">
            <a:avLst/>
          </a:prstGeom>
          <a:noFill/>
        </p:spPr>
        <p:txBody>
          <a:bodyPr wrap="square" rtlCol="0">
            <a:spAutoFit/>
          </a:bodyPr>
          <a:lstStyle/>
          <a:p>
            <a:pPr>
              <a:buFont typeface="Wingdings" pitchFamily="2" charset="2"/>
              <a:buChar char="Ø"/>
            </a:pPr>
            <a:endParaRPr lang="en-GB" sz="4800" dirty="0">
              <a:latin typeface="Comic Sans MS" pitchFamily="66" charset="0"/>
            </a:endParaRPr>
          </a:p>
          <a:p>
            <a:pPr>
              <a:buFont typeface="Wingdings" pitchFamily="2" charset="2"/>
              <a:buChar char="Ø"/>
            </a:pPr>
            <a:endParaRPr lang="en-GB" sz="4800" dirty="0">
              <a:latin typeface="Comic Sans MS" pitchFamily="66" charset="0"/>
            </a:endParaRPr>
          </a:p>
          <a:p>
            <a:pPr algn="ctr"/>
            <a:r>
              <a:rPr lang="en-GB" sz="6000" b="1" dirty="0">
                <a:latin typeface="Comic Sans MS" pitchFamily="66" charset="0"/>
              </a:rPr>
              <a:t>Our school Vision</a:t>
            </a:r>
          </a:p>
        </p:txBody>
      </p:sp>
      <p:sp>
        <p:nvSpPr>
          <p:cNvPr id="14" name="Rectangle 13"/>
          <p:cNvSpPr/>
          <p:nvPr/>
        </p:nvSpPr>
        <p:spPr>
          <a:xfrm>
            <a:off x="251520" y="1628800"/>
            <a:ext cx="8568952" cy="48245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Box 2"/>
          <p:cNvSpPr txBox="1">
            <a:spLocks noChangeArrowheads="1"/>
          </p:cNvSpPr>
          <p:nvPr/>
        </p:nvSpPr>
        <p:spPr bwMode="auto">
          <a:xfrm>
            <a:off x="1053236" y="1996998"/>
            <a:ext cx="7560839" cy="49911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2800" i="1" dirty="0">
                <a:solidFill>
                  <a:srgbClr val="FF0000"/>
                </a:solidFill>
                <a:effectLst/>
                <a:latin typeface="Times New Roman"/>
                <a:ea typeface="Calibri"/>
                <a:cs typeface="Times New Roman"/>
              </a:rPr>
              <a:t>Learning for </a:t>
            </a:r>
            <a:r>
              <a:rPr lang="en-GB" sz="2800" b="1" i="1" dirty="0">
                <a:solidFill>
                  <a:srgbClr val="FF0000"/>
                </a:solidFill>
                <a:effectLst/>
                <a:latin typeface="Times New Roman"/>
                <a:ea typeface="Calibri"/>
                <a:cs typeface="Times New Roman"/>
              </a:rPr>
              <a:t>Life</a:t>
            </a:r>
            <a:r>
              <a:rPr lang="en-GB" sz="2800" i="1" dirty="0">
                <a:solidFill>
                  <a:srgbClr val="FF0000"/>
                </a:solidFill>
                <a:effectLst/>
                <a:latin typeface="Times New Roman"/>
                <a:ea typeface="Calibri"/>
                <a:cs typeface="Times New Roman"/>
              </a:rPr>
              <a:t>:                   Together in </a:t>
            </a:r>
            <a:r>
              <a:rPr lang="en-GB" sz="2800" b="1" i="1" dirty="0">
                <a:solidFill>
                  <a:srgbClr val="FF0000"/>
                </a:solidFill>
                <a:effectLst/>
                <a:latin typeface="Times New Roman"/>
                <a:ea typeface="Calibri"/>
                <a:cs typeface="Times New Roman"/>
              </a:rPr>
              <a:t>Faith</a:t>
            </a:r>
            <a:r>
              <a:rPr lang="en-GB" sz="1100" dirty="0">
                <a:effectLst/>
                <a:latin typeface="Calibri"/>
                <a:ea typeface="Calibri"/>
                <a:cs typeface="Times New Roman"/>
              </a:rPr>
              <a:t> </a:t>
            </a:r>
          </a:p>
          <a:p>
            <a:pPr>
              <a:lnSpc>
                <a:spcPct val="115000"/>
              </a:lnSpc>
              <a:spcAft>
                <a:spcPts val="1000"/>
              </a:spcAft>
            </a:pPr>
            <a:r>
              <a:rPr lang="en-GB" sz="1100" dirty="0">
                <a:effectLst/>
                <a:latin typeface="Calibri"/>
                <a:ea typeface="Calibri"/>
                <a:cs typeface="Times New Roman"/>
              </a:rPr>
              <a:t> </a:t>
            </a:r>
          </a:p>
        </p:txBody>
      </p:sp>
      <p:grpSp>
        <p:nvGrpSpPr>
          <p:cNvPr id="17" name="Group 16"/>
          <p:cNvGrpSpPr/>
          <p:nvPr/>
        </p:nvGrpSpPr>
        <p:grpSpPr>
          <a:xfrm>
            <a:off x="1053236" y="2946891"/>
            <a:ext cx="2880320" cy="2122770"/>
            <a:chOff x="0" y="-1"/>
            <a:chExt cx="4968438" cy="3725839"/>
          </a:xfrm>
        </p:grpSpPr>
        <p:pic>
          <p:nvPicPr>
            <p:cNvPr id="18" name="Pictur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
              <a:ext cx="4968438" cy="3725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5"/>
            <p:cNvSpPr txBox="1"/>
            <p:nvPr/>
          </p:nvSpPr>
          <p:spPr>
            <a:xfrm>
              <a:off x="1501116" y="2263689"/>
              <a:ext cx="1819934" cy="488354"/>
            </a:xfrm>
            <a:prstGeom prst="rect">
              <a:avLst/>
            </a:prstGeom>
            <a:solidFill>
              <a:srgbClr val="FFC000"/>
            </a:solidFill>
          </p:spPr>
          <p:txBody>
            <a:bodyPr wrap="square" rtlCol="0">
              <a:noAutofit/>
            </a:bodyPr>
            <a:lstStyle/>
            <a:p>
              <a:endParaRPr lang="en-GB"/>
            </a:p>
          </p:txBody>
        </p:sp>
      </p:grpSp>
      <p:sp>
        <p:nvSpPr>
          <p:cNvPr id="20" name="Text Box 2"/>
          <p:cNvSpPr txBox="1">
            <a:spLocks noChangeArrowheads="1"/>
          </p:cNvSpPr>
          <p:nvPr/>
        </p:nvSpPr>
        <p:spPr bwMode="auto">
          <a:xfrm>
            <a:off x="1304822" y="4214381"/>
            <a:ext cx="2292350" cy="251607"/>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en-GB" sz="900" dirty="0">
                <a:effectLst/>
                <a:latin typeface="Comic Sans MS"/>
                <a:ea typeface="Calibri"/>
                <a:cs typeface="Times New Roman"/>
              </a:rPr>
              <a:t>Life Long Learning</a:t>
            </a:r>
            <a:endParaRPr lang="en-GB" sz="900" dirty="0">
              <a:effectLst/>
              <a:latin typeface="Calibri"/>
              <a:ea typeface="Calibri"/>
              <a:cs typeface="Times New Roman"/>
            </a:endParaRPr>
          </a:p>
        </p:txBody>
      </p:sp>
      <p:pic>
        <p:nvPicPr>
          <p:cNvPr id="2052" name="Picture 4" descr="Image result for cross love childr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1762" y="2699092"/>
            <a:ext cx="2724150" cy="28575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51520" y="5930116"/>
            <a:ext cx="8568952" cy="523220"/>
          </a:xfrm>
          <a:prstGeom prst="rect">
            <a:avLst/>
          </a:prstGeom>
          <a:noFill/>
        </p:spPr>
        <p:txBody>
          <a:bodyPr wrap="square" rtlCol="0">
            <a:spAutoFit/>
          </a:bodyPr>
          <a:lstStyle/>
          <a:p>
            <a:pPr algn="ctr"/>
            <a:r>
              <a:rPr lang="en-GB" sz="2800" b="1" dirty="0">
                <a:latin typeface="Comic Sans MS" pitchFamily="66" charset="0"/>
              </a:rPr>
              <a:t>Today’s Focus: Keeping Fit and Healthy</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2259020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51" y="174543"/>
            <a:ext cx="1778520" cy="1185680"/>
          </a:xfrm>
          <a:prstGeom prst="rect">
            <a:avLst/>
          </a:prstGeom>
        </p:spPr>
      </p:pic>
      <p:sp>
        <p:nvSpPr>
          <p:cNvPr id="17" name="Rectangle 16"/>
          <p:cNvSpPr/>
          <p:nvPr/>
        </p:nvSpPr>
        <p:spPr>
          <a:xfrm>
            <a:off x="1914871" y="116065"/>
            <a:ext cx="5130565" cy="1754326"/>
          </a:xfrm>
          <a:prstGeom prst="rect">
            <a:avLst/>
          </a:prstGeom>
          <a:noFill/>
        </p:spPr>
        <p:txBody>
          <a:bodyPr wrap="squar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This is School Health Week</a:t>
            </a:r>
          </a:p>
        </p:txBody>
      </p:sp>
      <p:sp>
        <p:nvSpPr>
          <p:cNvPr id="19" name="TextBox 18"/>
          <p:cNvSpPr txBox="1"/>
          <p:nvPr/>
        </p:nvSpPr>
        <p:spPr>
          <a:xfrm>
            <a:off x="555494" y="1928869"/>
            <a:ext cx="7849317" cy="3416320"/>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Comic Sans MS" panose="030F0702030302020204" pitchFamily="66" charset="0"/>
              </a:rPr>
              <a:t>During this week we would normally take part in a range of different sports and explore ways that we can keep our bodies healthy. </a:t>
            </a:r>
          </a:p>
          <a:p>
            <a:endParaRPr lang="en-GB" sz="2400" dirty="0">
              <a:latin typeface="Comic Sans MS" panose="030F0702030302020204" pitchFamily="66" charset="0"/>
            </a:endParaRPr>
          </a:p>
          <a:p>
            <a:pPr marL="285750" indent="-285750">
              <a:buFont typeface="Arial" panose="020B0604020202020204" pitchFamily="34" charset="0"/>
              <a:buChar char="•"/>
            </a:pPr>
            <a:r>
              <a:rPr lang="en-GB" sz="2400" dirty="0">
                <a:latin typeface="Comic Sans MS" panose="030F0702030302020204" pitchFamily="66" charset="0"/>
              </a:rPr>
              <a:t>I hope you enjoy all your activities and have lots of fun! </a:t>
            </a:r>
          </a:p>
          <a:p>
            <a:endParaRPr lang="en-GB" sz="2400" dirty="0">
              <a:latin typeface="Comic Sans MS" panose="030F0702030302020204" pitchFamily="66" charset="0"/>
            </a:endParaRPr>
          </a:p>
          <a:p>
            <a:pPr marL="285750" indent="-285750">
              <a:buFont typeface="Arial" panose="020B0604020202020204" pitchFamily="34" charset="0"/>
              <a:buChar char="•"/>
            </a:pPr>
            <a:r>
              <a:rPr lang="en-GB" sz="2400" dirty="0">
                <a:latin typeface="Comic Sans MS" panose="030F0702030302020204" pitchFamily="66" charset="0"/>
              </a:rPr>
              <a:t>Make sure you take photos of what </a:t>
            </a:r>
          </a:p>
          <a:p>
            <a:r>
              <a:rPr lang="en-GB" sz="2400" dirty="0">
                <a:latin typeface="Comic Sans MS" panose="030F0702030302020204" pitchFamily="66" charset="0"/>
              </a:rPr>
              <a:t>you do and send them to your teacher ! </a:t>
            </a:r>
          </a:p>
        </p:txBody>
      </p:sp>
      <p:pic>
        <p:nvPicPr>
          <p:cNvPr id="2050" name="Picture 2" descr="Noxon Physical Education / Noxon Physical Educa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2200" y="4544664"/>
            <a:ext cx="2486829" cy="20526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June Clipart Free Images Download (With images) | Clip art, Free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1095" y="5440820"/>
            <a:ext cx="2938777" cy="1017552"/>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572000" y="5473626"/>
            <a:ext cx="995288" cy="995288"/>
          </a:xfrm>
          <a:prstGeom prst="rect">
            <a:avLst/>
          </a:prstGeom>
        </p:spPr>
      </p:pic>
    </p:spTree>
    <p:extLst>
      <p:ext uri="{BB962C8B-B14F-4D97-AF65-F5344CB8AC3E}">
        <p14:creationId xmlns:p14="http://schemas.microsoft.com/office/powerpoint/2010/main" val="27961829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1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51" y="174543"/>
            <a:ext cx="1778520" cy="1185680"/>
          </a:xfrm>
          <a:prstGeom prst="rect">
            <a:avLst/>
          </a:prstGeom>
        </p:spPr>
      </p:pic>
      <p:sp>
        <p:nvSpPr>
          <p:cNvPr id="17" name="Rectangle 16"/>
          <p:cNvSpPr/>
          <p:nvPr/>
        </p:nvSpPr>
        <p:spPr>
          <a:xfrm>
            <a:off x="1914871" y="116065"/>
            <a:ext cx="5130565" cy="1754326"/>
          </a:xfrm>
          <a:prstGeom prst="rect">
            <a:avLst/>
          </a:prstGeom>
          <a:noFill/>
        </p:spPr>
        <p:txBody>
          <a:bodyPr wrap="squar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This is School Health Week</a:t>
            </a:r>
          </a:p>
        </p:txBody>
      </p:sp>
      <p:sp>
        <p:nvSpPr>
          <p:cNvPr id="19" name="TextBox 18"/>
          <p:cNvSpPr txBox="1"/>
          <p:nvPr/>
        </p:nvSpPr>
        <p:spPr>
          <a:xfrm>
            <a:off x="555494" y="1928869"/>
            <a:ext cx="7849317" cy="3046988"/>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Comic Sans MS" panose="030F0702030302020204" pitchFamily="66" charset="0"/>
              </a:rPr>
              <a:t>We are all fit and healthy</a:t>
            </a:r>
          </a:p>
          <a:p>
            <a:pPr marL="285750" indent="-285750">
              <a:buFont typeface="Arial" panose="020B0604020202020204" pitchFamily="34" charset="0"/>
              <a:buChar char="•"/>
            </a:pPr>
            <a:endParaRPr lang="en-GB" sz="2400" dirty="0">
              <a:latin typeface="Comic Sans MS" panose="030F0702030302020204" pitchFamily="66" charset="0"/>
            </a:endParaRPr>
          </a:p>
          <a:p>
            <a:pPr marL="285750" indent="-285750">
              <a:buFont typeface="Arial" panose="020B0604020202020204" pitchFamily="34" charset="0"/>
              <a:buChar char="•"/>
            </a:pPr>
            <a:r>
              <a:rPr lang="en-GB" sz="2400" dirty="0">
                <a:latin typeface="Comic Sans MS" panose="030F0702030302020204" pitchFamily="66" charset="0"/>
              </a:rPr>
              <a:t>Sometimes we take this for granted </a:t>
            </a:r>
          </a:p>
          <a:p>
            <a:pPr marL="285750" indent="-285750">
              <a:buFont typeface="Arial" panose="020B0604020202020204" pitchFamily="34" charset="0"/>
              <a:buChar char="•"/>
            </a:pPr>
            <a:endParaRPr lang="en-GB" sz="2400" dirty="0">
              <a:latin typeface="Comic Sans MS" panose="030F0702030302020204" pitchFamily="66" charset="0"/>
            </a:endParaRPr>
          </a:p>
          <a:p>
            <a:pPr marL="285750" indent="-285750">
              <a:buFont typeface="Arial" panose="020B0604020202020204" pitchFamily="34" charset="0"/>
              <a:buChar char="•"/>
            </a:pPr>
            <a:r>
              <a:rPr lang="en-GB" sz="2400" dirty="0">
                <a:latin typeface="Comic Sans MS" panose="030F0702030302020204" pitchFamily="66" charset="0"/>
              </a:rPr>
              <a:t>Sometimes we give up when things get hard and just can’t seem to find the effort to keep going</a:t>
            </a:r>
          </a:p>
          <a:p>
            <a:pPr marL="285750" indent="-285750">
              <a:buFont typeface="Arial" panose="020B0604020202020204" pitchFamily="34" charset="0"/>
              <a:buChar char="•"/>
            </a:pPr>
            <a:endParaRPr lang="en-GB" sz="2400" dirty="0">
              <a:latin typeface="Comic Sans MS" panose="030F0702030302020204" pitchFamily="66" charset="0"/>
            </a:endParaRPr>
          </a:p>
          <a:p>
            <a:pPr marL="285750" indent="-285750">
              <a:buFont typeface="Arial" panose="020B0604020202020204" pitchFamily="34" charset="0"/>
              <a:buChar char="•"/>
            </a:pPr>
            <a:r>
              <a:rPr lang="en-GB" sz="2400" dirty="0">
                <a:latin typeface="Comic Sans MS" panose="030F0702030302020204" pitchFamily="66" charset="0"/>
              </a:rPr>
              <a:t>Getting through these times is called having…</a:t>
            </a:r>
          </a:p>
        </p:txBody>
      </p:sp>
      <p:sp>
        <p:nvSpPr>
          <p:cNvPr id="5" name="Rectangle 4"/>
          <p:cNvSpPr/>
          <p:nvPr/>
        </p:nvSpPr>
        <p:spPr>
          <a:xfrm>
            <a:off x="4980476" y="5633923"/>
            <a:ext cx="3424335"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latin typeface="Comic Sans MS" panose="030F0702030302020204" pitchFamily="66" charset="0"/>
              </a:rPr>
              <a:t>Resilience</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Comic Sans MS" panose="030F0702030302020204" pitchFamily="66" charset="0"/>
            </a:endParaRPr>
          </a:p>
        </p:txBody>
      </p:sp>
      <p:pic>
        <p:nvPicPr>
          <p:cNvPr id="3074" name="Picture 2" descr="June Clipart Free Images Download (With images) | Clip art, Free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9273" y="5544503"/>
            <a:ext cx="2924908" cy="101275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16540" y="1782810"/>
            <a:ext cx="1193163" cy="1193163"/>
          </a:xfrm>
          <a:prstGeom prst="rect">
            <a:avLst/>
          </a:prstGeom>
        </p:spPr>
      </p:pic>
    </p:spTree>
    <p:extLst>
      <p:ext uri="{BB962C8B-B14F-4D97-AF65-F5344CB8AC3E}">
        <p14:creationId xmlns:p14="http://schemas.microsoft.com/office/powerpoint/2010/main" val="3132958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5373216"/>
            <a:ext cx="1511279" cy="1224136"/>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351" y="174543"/>
            <a:ext cx="1778520" cy="1185680"/>
          </a:xfrm>
          <a:prstGeom prst="rect">
            <a:avLst/>
          </a:prstGeom>
        </p:spPr>
      </p:pic>
      <p:sp>
        <p:nvSpPr>
          <p:cNvPr id="17" name="Rectangle 16"/>
          <p:cNvSpPr/>
          <p:nvPr/>
        </p:nvSpPr>
        <p:spPr>
          <a:xfrm>
            <a:off x="1914871" y="116065"/>
            <a:ext cx="5130565" cy="1754326"/>
          </a:xfrm>
          <a:prstGeom prst="rect">
            <a:avLst/>
          </a:prstGeom>
          <a:noFill/>
        </p:spPr>
        <p:txBody>
          <a:bodyPr wrap="squar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This is School Health Week</a:t>
            </a:r>
          </a:p>
        </p:txBody>
      </p:sp>
      <p:sp>
        <p:nvSpPr>
          <p:cNvPr id="19" name="TextBox 18"/>
          <p:cNvSpPr txBox="1"/>
          <p:nvPr/>
        </p:nvSpPr>
        <p:spPr>
          <a:xfrm>
            <a:off x="555494" y="1928869"/>
            <a:ext cx="7849317" cy="3416320"/>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Comic Sans MS" panose="030F0702030302020204" pitchFamily="66" charset="0"/>
              </a:rPr>
              <a:t>With the right </a:t>
            </a:r>
            <a:r>
              <a:rPr lang="en-GB" sz="2400" dirty="0" err="1">
                <a:latin typeface="Comic Sans MS" panose="030F0702030302020204" pitchFamily="66" charset="0"/>
              </a:rPr>
              <a:t>mindset</a:t>
            </a:r>
            <a:r>
              <a:rPr lang="en-GB" sz="2400" dirty="0">
                <a:latin typeface="Comic Sans MS" panose="030F0702030302020204" pitchFamily="66" charset="0"/>
              </a:rPr>
              <a:t> we can grow and become whatever we want to be.</a:t>
            </a:r>
          </a:p>
          <a:p>
            <a:pPr marL="285750" indent="-285750">
              <a:buFont typeface="Arial" panose="020B0604020202020204" pitchFamily="34" charset="0"/>
              <a:buChar char="•"/>
            </a:pPr>
            <a:endParaRPr lang="en-GB" sz="2400" dirty="0">
              <a:latin typeface="Comic Sans MS" panose="030F0702030302020204" pitchFamily="66" charset="0"/>
            </a:endParaRPr>
          </a:p>
          <a:p>
            <a:pPr marL="285750" indent="-285750">
              <a:buFont typeface="Arial" panose="020B0604020202020204" pitchFamily="34" charset="0"/>
              <a:buChar char="•"/>
            </a:pPr>
            <a:r>
              <a:rPr lang="en-GB" sz="2400" dirty="0">
                <a:latin typeface="Comic Sans MS" panose="030F0702030302020204" pitchFamily="66" charset="0"/>
              </a:rPr>
              <a:t>Watch the clip below and think about how difficult life could be for Ezra. </a:t>
            </a:r>
          </a:p>
          <a:p>
            <a:pPr marL="285750" indent="-285750">
              <a:buFont typeface="Arial" panose="020B0604020202020204" pitchFamily="34" charset="0"/>
              <a:buChar char="•"/>
            </a:pPr>
            <a:endParaRPr lang="en-GB" sz="2400" dirty="0">
              <a:latin typeface="Comic Sans MS" panose="030F0702030302020204" pitchFamily="66" charset="0"/>
            </a:endParaRPr>
          </a:p>
          <a:p>
            <a:pPr marL="285750" indent="-285750">
              <a:buFont typeface="Arial" panose="020B0604020202020204" pitchFamily="34" charset="0"/>
              <a:buChar char="•"/>
            </a:pPr>
            <a:r>
              <a:rPr lang="en-GB" sz="2400" dirty="0">
                <a:latin typeface="Comic Sans MS" panose="030F0702030302020204" pitchFamily="66" charset="0"/>
              </a:rPr>
              <a:t>Think about what he has to do to overcome his difficulties. Does this mean that Ezra has Resilience ? </a:t>
            </a:r>
          </a:p>
        </p:txBody>
      </p:sp>
      <p:sp>
        <p:nvSpPr>
          <p:cNvPr id="5" name="Rectangle 4"/>
          <p:cNvSpPr/>
          <p:nvPr/>
        </p:nvSpPr>
        <p:spPr>
          <a:xfrm>
            <a:off x="3084005" y="5058440"/>
            <a:ext cx="5616623" cy="1200329"/>
          </a:xfrm>
          <a:prstGeom prst="rect">
            <a:avLst/>
          </a:prstGeom>
          <a:noFill/>
        </p:spPr>
        <p:txBody>
          <a:bodyPr wrap="square" lIns="91440" tIns="45720" rIns="91440" bIns="45720">
            <a:spAutoFit/>
          </a:bodyPr>
          <a:lstStyle/>
          <a:p>
            <a:pPr algn="ctr"/>
            <a:r>
              <a:rPr lang="en-GB" sz="3600" dirty="0">
                <a:hlinkClick r:id="rId8"/>
              </a:rPr>
              <a:t>https://www.youtube.com/watch?v=ekLpn4zKiNU</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latin typeface="Comic Sans MS" panose="030F0702030302020204" pitchFamily="66" charset="0"/>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40352" y="1928869"/>
            <a:ext cx="1345117" cy="1345117"/>
          </a:xfrm>
          <a:prstGeom prst="rect">
            <a:avLst/>
          </a:prstGeom>
        </p:spPr>
      </p:pic>
    </p:spTree>
    <p:extLst>
      <p:ext uri="{BB962C8B-B14F-4D97-AF65-F5344CB8AC3E}">
        <p14:creationId xmlns:p14="http://schemas.microsoft.com/office/powerpoint/2010/main" val="39521930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9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5373216"/>
            <a:ext cx="1511279" cy="1224136"/>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351" y="174543"/>
            <a:ext cx="1778520" cy="1185680"/>
          </a:xfrm>
          <a:prstGeom prst="rect">
            <a:avLst/>
          </a:prstGeom>
        </p:spPr>
      </p:pic>
      <p:sp>
        <p:nvSpPr>
          <p:cNvPr id="13" name="Rectangle 12"/>
          <p:cNvSpPr/>
          <p:nvPr/>
        </p:nvSpPr>
        <p:spPr>
          <a:xfrm>
            <a:off x="2508334" y="300559"/>
            <a:ext cx="4727962" cy="1200329"/>
          </a:xfrm>
          <a:prstGeom prst="rect">
            <a:avLst/>
          </a:prstGeom>
        </p:spPr>
        <p:txBody>
          <a:bodyPr wrap="square">
            <a:spAutoFit/>
          </a:bodyPr>
          <a:lstStyle/>
          <a:p>
            <a:pPr algn="ctr"/>
            <a:r>
              <a:rPr lang="en-GB" sz="2400" dirty="0">
                <a:latin typeface="Lucida Handwriting" panose="03010101010101010101" pitchFamily="66" charset="0"/>
              </a:rPr>
              <a:t>Mrs McEwan’s </a:t>
            </a:r>
          </a:p>
          <a:p>
            <a:pPr algn="ctr"/>
            <a:r>
              <a:rPr lang="en-GB" sz="2400" dirty="0">
                <a:latin typeface="Lucida Handwriting" panose="03010101010101010101" pitchFamily="66" charset="0"/>
              </a:rPr>
              <a:t>Magic Moments </a:t>
            </a:r>
          </a:p>
          <a:p>
            <a:pPr algn="ctr"/>
            <a:r>
              <a:rPr lang="en-GB" sz="2400" dirty="0">
                <a:latin typeface="Lucida Handwriting" panose="03010101010101010101" pitchFamily="66" charset="0"/>
              </a:rPr>
              <a:t>of the week!</a:t>
            </a: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20272" y="5054985"/>
            <a:ext cx="1967390" cy="1573912"/>
          </a:xfrm>
          <a:prstGeom prst="rect">
            <a:avLst/>
          </a:prstGeom>
        </p:spPr>
      </p:pic>
      <p:sp>
        <p:nvSpPr>
          <p:cNvPr id="10" name="Rectangle 9"/>
          <p:cNvSpPr/>
          <p:nvPr/>
        </p:nvSpPr>
        <p:spPr>
          <a:xfrm>
            <a:off x="526009" y="1718151"/>
            <a:ext cx="8388932" cy="830997"/>
          </a:xfrm>
          <a:prstGeom prst="rect">
            <a:avLst/>
          </a:prstGeom>
        </p:spPr>
        <p:txBody>
          <a:bodyPr wrap="square">
            <a:spAutoFit/>
          </a:bodyPr>
          <a:lstStyle/>
          <a:p>
            <a:pPr algn="ctr"/>
            <a:r>
              <a:rPr lang="en-GB" sz="2400" dirty="0">
                <a:latin typeface="Lucida Handwriting" panose="03010101010101010101" pitchFamily="66" charset="0"/>
              </a:rPr>
              <a:t>A big WELL DONE to our P4 and  P6 magic maths Superstars!</a:t>
            </a:r>
          </a:p>
        </p:txBody>
      </p:sp>
      <p:sp>
        <p:nvSpPr>
          <p:cNvPr id="11" name="Rectangle 10"/>
          <p:cNvSpPr/>
          <p:nvPr/>
        </p:nvSpPr>
        <p:spPr>
          <a:xfrm rot="20935440">
            <a:off x="5325" y="3133925"/>
            <a:ext cx="3113275" cy="1938992"/>
          </a:xfrm>
          <a:prstGeom prst="rect">
            <a:avLst/>
          </a:prstGeom>
        </p:spPr>
        <p:txBody>
          <a:bodyPr wrap="square">
            <a:spAutoFit/>
          </a:bodyPr>
          <a:lstStyle/>
          <a:p>
            <a:pPr algn="ctr"/>
            <a:r>
              <a:rPr lang="en-GB" sz="2400" dirty="0">
                <a:latin typeface="Lucida Handwriting" panose="03010101010101010101" pitchFamily="66" charset="0"/>
              </a:rPr>
              <a:t>Coming  65</a:t>
            </a:r>
            <a:r>
              <a:rPr lang="en-GB" sz="2400" baseline="30000" dirty="0">
                <a:latin typeface="Lucida Handwriting" panose="03010101010101010101" pitchFamily="66" charset="0"/>
              </a:rPr>
              <a:t>th</a:t>
            </a:r>
            <a:r>
              <a:rPr lang="en-GB" sz="2400" dirty="0">
                <a:latin typeface="Lucida Handwriting" panose="03010101010101010101" pitchFamily="66" charset="0"/>
              </a:rPr>
              <a:t> and  3rd in the West Lothian </a:t>
            </a:r>
            <a:r>
              <a:rPr lang="en-GB" sz="2400" dirty="0" err="1">
                <a:latin typeface="Lucida Handwriting" panose="03010101010101010101" pitchFamily="66" charset="0"/>
              </a:rPr>
              <a:t>Sumdog</a:t>
            </a:r>
            <a:r>
              <a:rPr lang="en-GB" sz="2400" dirty="0">
                <a:latin typeface="Lucida Handwriting" panose="03010101010101010101" pitchFamily="66" charset="0"/>
              </a:rPr>
              <a:t> Competition!</a:t>
            </a:r>
          </a:p>
        </p:txBody>
      </p:sp>
      <p:sp>
        <p:nvSpPr>
          <p:cNvPr id="12" name="Rectangle 11"/>
          <p:cNvSpPr/>
          <p:nvPr/>
        </p:nvSpPr>
        <p:spPr>
          <a:xfrm rot="830547">
            <a:off x="5715913" y="2970259"/>
            <a:ext cx="3579039" cy="1569660"/>
          </a:xfrm>
          <a:prstGeom prst="rect">
            <a:avLst/>
          </a:prstGeom>
        </p:spPr>
        <p:txBody>
          <a:bodyPr wrap="square">
            <a:spAutoFit/>
          </a:bodyPr>
          <a:lstStyle/>
          <a:p>
            <a:pPr algn="ctr"/>
            <a:r>
              <a:rPr lang="en-GB" sz="2400" dirty="0">
                <a:latin typeface="Lucida Handwriting" panose="03010101010101010101" pitchFamily="66" charset="0"/>
              </a:rPr>
              <a:t>A massive achievement ! Huge congratulations!</a:t>
            </a:r>
          </a:p>
        </p:txBody>
      </p:sp>
      <p:sp>
        <p:nvSpPr>
          <p:cNvPr id="14" name="Rectangle 13"/>
          <p:cNvSpPr/>
          <p:nvPr/>
        </p:nvSpPr>
        <p:spPr>
          <a:xfrm>
            <a:off x="1937139" y="6167232"/>
            <a:ext cx="4939117" cy="461665"/>
          </a:xfrm>
          <a:prstGeom prst="rect">
            <a:avLst/>
          </a:prstGeom>
        </p:spPr>
        <p:txBody>
          <a:bodyPr wrap="square">
            <a:spAutoFit/>
          </a:bodyPr>
          <a:lstStyle/>
          <a:p>
            <a:pPr algn="ctr"/>
            <a:r>
              <a:rPr lang="en-GB" sz="2400" dirty="0">
                <a:latin typeface="Lucida Handwriting" panose="03010101010101010101" pitchFamily="66" charset="0"/>
              </a:rPr>
              <a:t>Table of results over leaf…..</a:t>
            </a:r>
          </a:p>
        </p:txBody>
      </p:sp>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21423" y="4266053"/>
            <a:ext cx="2751540" cy="1834360"/>
          </a:xfrm>
          <a:prstGeom prst="rect">
            <a:avLst/>
          </a:prstGeom>
        </p:spPr>
      </p:pic>
      <p:pic>
        <p:nvPicPr>
          <p:cNvPr id="15" name="Picture 14"/>
          <p:cNvPicPr>
            <a:picLocks noChangeAspect="1"/>
          </p:cNvPicPr>
          <p:nvPr/>
        </p:nvPicPr>
        <p:blipFill>
          <a:blip r:embed="rId10"/>
          <a:stretch>
            <a:fillRect/>
          </a:stretch>
        </p:blipFill>
        <p:spPr>
          <a:xfrm>
            <a:off x="3159557" y="2883413"/>
            <a:ext cx="2858696" cy="788065"/>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17607" y="4715608"/>
            <a:ext cx="1317986" cy="1317986"/>
          </a:xfrm>
          <a:prstGeom prst="rect">
            <a:avLst/>
          </a:prstGeom>
        </p:spPr>
      </p:pic>
    </p:spTree>
    <p:extLst>
      <p:ext uri="{BB962C8B-B14F-4D97-AF65-F5344CB8AC3E}">
        <p14:creationId xmlns:p14="http://schemas.microsoft.com/office/powerpoint/2010/main" val="32254307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7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5373216"/>
            <a:ext cx="1511279" cy="1224136"/>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351" y="174543"/>
            <a:ext cx="1778520" cy="1185680"/>
          </a:xfrm>
          <a:prstGeom prst="rect">
            <a:avLst/>
          </a:prstGeom>
        </p:spPr>
      </p:pic>
      <p:sp>
        <p:nvSpPr>
          <p:cNvPr id="13" name="Rectangle 12"/>
          <p:cNvSpPr/>
          <p:nvPr/>
        </p:nvSpPr>
        <p:spPr>
          <a:xfrm>
            <a:off x="2508334" y="300559"/>
            <a:ext cx="4727962" cy="1200329"/>
          </a:xfrm>
          <a:prstGeom prst="rect">
            <a:avLst/>
          </a:prstGeom>
        </p:spPr>
        <p:txBody>
          <a:bodyPr wrap="square">
            <a:spAutoFit/>
          </a:bodyPr>
          <a:lstStyle/>
          <a:p>
            <a:pPr algn="ctr"/>
            <a:r>
              <a:rPr lang="en-GB" sz="2400" dirty="0">
                <a:latin typeface="Lucida Handwriting" panose="03010101010101010101" pitchFamily="66" charset="0"/>
              </a:rPr>
              <a:t>Mrs McEwan’s </a:t>
            </a:r>
          </a:p>
          <a:p>
            <a:pPr algn="ctr"/>
            <a:r>
              <a:rPr lang="en-GB" sz="2400" dirty="0">
                <a:latin typeface="Lucida Handwriting" panose="03010101010101010101" pitchFamily="66" charset="0"/>
              </a:rPr>
              <a:t>Magic Moments </a:t>
            </a:r>
          </a:p>
          <a:p>
            <a:pPr algn="ctr"/>
            <a:r>
              <a:rPr lang="en-GB" sz="2400" dirty="0">
                <a:latin typeface="Lucida Handwriting" panose="03010101010101010101" pitchFamily="66" charset="0"/>
              </a:rPr>
              <a:t>of the week!</a:t>
            </a: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20272" y="5054985"/>
            <a:ext cx="1967390" cy="1573912"/>
          </a:xfrm>
          <a:prstGeom prst="rect">
            <a:avLst/>
          </a:prstGeom>
        </p:spPr>
      </p:pic>
      <p:sp>
        <p:nvSpPr>
          <p:cNvPr id="10" name="Rectangle 9"/>
          <p:cNvSpPr/>
          <p:nvPr/>
        </p:nvSpPr>
        <p:spPr>
          <a:xfrm>
            <a:off x="2187244" y="5054985"/>
            <a:ext cx="4634944" cy="1200329"/>
          </a:xfrm>
          <a:prstGeom prst="rect">
            <a:avLst/>
          </a:prstGeom>
        </p:spPr>
        <p:txBody>
          <a:bodyPr wrap="square">
            <a:spAutoFit/>
          </a:bodyPr>
          <a:lstStyle/>
          <a:p>
            <a:pPr algn="ctr"/>
            <a:r>
              <a:rPr lang="en-GB" sz="2400" dirty="0">
                <a:latin typeface="Lucida Handwriting" panose="03010101010101010101" pitchFamily="66" charset="0"/>
              </a:rPr>
              <a:t>Well done P4 and P6!!</a:t>
            </a:r>
          </a:p>
          <a:p>
            <a:pPr algn="ctr"/>
            <a:r>
              <a:rPr lang="en-GB" sz="2400" dirty="0">
                <a:latin typeface="Lucida Handwriting" panose="03010101010101010101" pitchFamily="66" charset="0"/>
              </a:rPr>
              <a:t>We are all  very proud of your efforts!</a:t>
            </a:r>
          </a:p>
        </p:txBody>
      </p:sp>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3042" y="1504943"/>
            <a:ext cx="2072408" cy="1381605"/>
          </a:xfrm>
          <a:prstGeom prst="rect">
            <a:avLst/>
          </a:prstGeom>
        </p:spPr>
      </p:pic>
      <p:pic>
        <p:nvPicPr>
          <p:cNvPr id="7" name="Picture 6"/>
          <p:cNvPicPr>
            <a:picLocks noChangeAspect="1"/>
          </p:cNvPicPr>
          <p:nvPr/>
        </p:nvPicPr>
        <p:blipFill>
          <a:blip r:embed="rId10"/>
          <a:stretch>
            <a:fillRect/>
          </a:stretch>
        </p:blipFill>
        <p:spPr>
          <a:xfrm>
            <a:off x="2529452" y="1595542"/>
            <a:ext cx="4002584" cy="959648"/>
          </a:xfrm>
          <a:prstGeom prst="rect">
            <a:avLst/>
          </a:prstGeom>
        </p:spPr>
      </p:pic>
      <p:pic>
        <p:nvPicPr>
          <p:cNvPr id="15" name="Picture 14"/>
          <p:cNvPicPr>
            <a:picLocks noChangeAspect="1"/>
          </p:cNvPicPr>
          <p:nvPr/>
        </p:nvPicPr>
        <p:blipFill>
          <a:blip r:embed="rId11"/>
          <a:stretch>
            <a:fillRect/>
          </a:stretch>
        </p:blipFill>
        <p:spPr>
          <a:xfrm rot="20985543">
            <a:off x="322507" y="2678330"/>
            <a:ext cx="3828460" cy="1959499"/>
          </a:xfrm>
          <a:prstGeom prst="rect">
            <a:avLst/>
          </a:prstGeom>
        </p:spPr>
      </p:pic>
      <p:grpSp>
        <p:nvGrpSpPr>
          <p:cNvPr id="20" name="Group 19"/>
          <p:cNvGrpSpPr/>
          <p:nvPr/>
        </p:nvGrpSpPr>
        <p:grpSpPr>
          <a:xfrm>
            <a:off x="4989286" y="2425704"/>
            <a:ext cx="3570541" cy="1954250"/>
            <a:chOff x="4989286" y="2425704"/>
            <a:chExt cx="3570541" cy="1954250"/>
          </a:xfrm>
        </p:grpSpPr>
        <p:pic>
          <p:nvPicPr>
            <p:cNvPr id="16" name="Picture 15"/>
            <p:cNvPicPr>
              <a:picLocks noChangeAspect="1"/>
            </p:cNvPicPr>
            <p:nvPr/>
          </p:nvPicPr>
          <p:blipFill>
            <a:blip r:embed="rId12"/>
            <a:stretch>
              <a:fillRect/>
            </a:stretch>
          </p:blipFill>
          <p:spPr>
            <a:xfrm rot="566172">
              <a:off x="5084550" y="2425704"/>
              <a:ext cx="3475277" cy="1954250"/>
            </a:xfrm>
            <a:prstGeom prst="rect">
              <a:avLst/>
            </a:prstGeom>
          </p:spPr>
        </p:pic>
        <p:sp>
          <p:nvSpPr>
            <p:cNvPr id="17" name="Oval 16"/>
            <p:cNvSpPr/>
            <p:nvPr/>
          </p:nvSpPr>
          <p:spPr>
            <a:xfrm rot="566172">
              <a:off x="4989286" y="3425999"/>
              <a:ext cx="3524349" cy="614424"/>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Oval 18"/>
          <p:cNvSpPr/>
          <p:nvPr/>
        </p:nvSpPr>
        <p:spPr>
          <a:xfrm rot="21017997">
            <a:off x="378902" y="3726531"/>
            <a:ext cx="3727270" cy="973562"/>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306259" y="4160665"/>
            <a:ext cx="894320" cy="894320"/>
          </a:xfrm>
          <a:prstGeom prst="rect">
            <a:avLst/>
          </a:prstGeom>
        </p:spPr>
      </p:pic>
    </p:spTree>
    <p:extLst>
      <p:ext uri="{BB962C8B-B14F-4D97-AF65-F5344CB8AC3E}">
        <p14:creationId xmlns:p14="http://schemas.microsoft.com/office/powerpoint/2010/main" val="16607952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08"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12506</TotalTime>
  <Words>1715</Words>
  <Application>Microsoft Office PowerPoint</Application>
  <PresentationFormat>On-screen Show (4:3)</PresentationFormat>
  <Paragraphs>124</Paragraphs>
  <Slides>14</Slides>
  <Notes>14</Notes>
  <HiddenSlides>0</HiddenSlides>
  <MMClips>16</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West Lothian Council - Education Services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dc:title>
  <dc:creator>Judith Mcewan</dc:creator>
  <cp:lastModifiedBy>Susan Mclean</cp:lastModifiedBy>
  <cp:revision>191</cp:revision>
  <cp:lastPrinted>2016-11-16T18:01:40Z</cp:lastPrinted>
  <dcterms:created xsi:type="dcterms:W3CDTF">2016-11-07T14:45:22Z</dcterms:created>
  <dcterms:modified xsi:type="dcterms:W3CDTF">2020-06-01T07:14:20Z</dcterms:modified>
</cp:coreProperties>
</file>