
<file path=[Content_Types].xml><?xml version="1.0" encoding="utf-8"?>
<Types xmlns="http://schemas.openxmlformats.org/package/2006/content-types">
  <Default Extension="png" ContentType="image/png"/>
  <Default Extension="mp3" ContentType="audio/unknown"/>
  <Default Extension="m4a" ContentType="audio/unknown"/>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335" r:id="rId3"/>
    <p:sldId id="288" r:id="rId4"/>
    <p:sldId id="289" r:id="rId5"/>
    <p:sldId id="338" r:id="rId6"/>
    <p:sldId id="353" r:id="rId7"/>
    <p:sldId id="354" r:id="rId8"/>
    <p:sldId id="355" r:id="rId9"/>
    <p:sldId id="357" r:id="rId10"/>
    <p:sldId id="359" r:id="rId11"/>
    <p:sldId id="350" r:id="rId12"/>
    <p:sldId id="358" r:id="rId13"/>
    <p:sldId id="293" r:id="rId14"/>
    <p:sldId id="292" r:id="rId15"/>
    <p:sldId id="273" r:id="rId1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031" autoAdjust="0"/>
  </p:normalViewPr>
  <p:slideViewPr>
    <p:cSldViewPr>
      <p:cViewPr>
        <p:scale>
          <a:sx n="58" d="100"/>
          <a:sy n="58" d="100"/>
        </p:scale>
        <p:origin x="-163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E17FF3D-E622-4D6C-B980-763C50B45958}" type="datetimeFigureOut">
              <a:rPr lang="en-GB" smtClean="0"/>
              <a:t>25/05/2020</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267CF2A-94E0-4CEB-BD71-17A520220BD6}" type="slidenum">
              <a:rPr lang="en-GB" smtClean="0"/>
              <a:t>‹#›</a:t>
            </a:fld>
            <a:endParaRPr lang="en-GB"/>
          </a:p>
        </p:txBody>
      </p:sp>
    </p:spTree>
    <p:extLst>
      <p:ext uri="{BB962C8B-B14F-4D97-AF65-F5344CB8AC3E}">
        <p14:creationId xmlns:p14="http://schemas.microsoft.com/office/powerpoint/2010/main" val="9332381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000E11D-72C4-44AA-ACD4-D685A95192B6}" type="datetimeFigureOut">
              <a:rPr lang="en-GB" smtClean="0"/>
              <a:t>25/05/2020</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14E0199C-2F86-48D9-AFF9-23362A1F14DE}" type="slidenum">
              <a:rPr lang="en-GB" smtClean="0"/>
              <a:t>‹#›</a:t>
            </a:fld>
            <a:endParaRPr lang="en-GB"/>
          </a:p>
        </p:txBody>
      </p:sp>
    </p:spTree>
    <p:extLst>
      <p:ext uri="{BB962C8B-B14F-4D97-AF65-F5344CB8AC3E}">
        <p14:creationId xmlns:p14="http://schemas.microsoft.com/office/powerpoint/2010/main" val="2991456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a:t>
            </a:r>
            <a:r>
              <a:rPr lang="en-GB" baseline="0" dirty="0"/>
              <a:t> to Mrs McEwan’s Monday message! Good morning one and all – I hope you all had a lovely weekend with your family and were able to get out for some fresh air!</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a:t>
            </a:fld>
            <a:endParaRPr lang="en-GB"/>
          </a:p>
        </p:txBody>
      </p:sp>
    </p:spTree>
    <p:extLst>
      <p:ext uri="{BB962C8B-B14F-4D97-AF65-F5344CB8AC3E}">
        <p14:creationId xmlns:p14="http://schemas.microsoft.com/office/powerpoint/2010/main" val="2032376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Last week was ‘Thank a Teacher’ day! We asked you</a:t>
            </a:r>
            <a:r>
              <a:rPr lang="en-GB" baseline="0" dirty="0"/>
              <a:t> to send us your photographs wearing your St. Joseph’s red! We were inundated – thank you so much for sending us these happy pictures. I had to make a separate slide show for them which I will send out to you later today! Thank you once again for doing this – I know that this will really brighten your day when you see it!</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10</a:t>
            </a:fld>
            <a:endParaRPr lang="en-GB"/>
          </a:p>
        </p:txBody>
      </p:sp>
    </p:spTree>
    <p:extLst>
      <p:ext uri="{BB962C8B-B14F-4D97-AF65-F5344CB8AC3E}">
        <p14:creationId xmlns:p14="http://schemas.microsoft.com/office/powerpoint/2010/main" val="503786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Wow boys and girls – how you have brightened my day! P2 and Mrs Grant also made me smile last week! We know they are all superstars ! Click on the video</a:t>
            </a:r>
            <a:r>
              <a:rPr lang="en-GB" baseline="0" dirty="0"/>
              <a:t> link to watch them having fun!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11</a:t>
            </a:fld>
            <a:endParaRPr lang="en-GB"/>
          </a:p>
        </p:txBody>
      </p:sp>
    </p:spTree>
    <p:extLst>
      <p:ext uri="{BB962C8B-B14F-4D97-AF65-F5344CB8AC3E}">
        <p14:creationId xmlns:p14="http://schemas.microsoft.com/office/powerpoint/2010/main" val="291032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P3 were also very busy making this video</a:t>
            </a:r>
            <a:r>
              <a:rPr lang="en-GB" baseline="0" dirty="0"/>
              <a:t> of the toilet roll challenge – her are Emily and all her friends enjoying taking part in their challenge!</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12</a:t>
            </a:fld>
            <a:endParaRPr lang="en-GB"/>
          </a:p>
        </p:txBody>
      </p:sp>
    </p:spTree>
    <p:extLst>
      <p:ext uri="{BB962C8B-B14F-4D97-AF65-F5344CB8AC3E}">
        <p14:creationId xmlns:p14="http://schemas.microsoft.com/office/powerpoint/2010/main" val="2527207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Emily</a:t>
            </a:r>
            <a:r>
              <a:rPr lang="en-GB" baseline="0" dirty="0"/>
              <a:t> in P3 also celebrates her birthday – it’s actually today ! Happy Birthday Emily – have a lovely day with your family!</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13</a:t>
            </a:fld>
            <a:endParaRPr lang="en-GB"/>
          </a:p>
        </p:txBody>
      </p:sp>
    </p:spTree>
    <p:extLst>
      <p:ext uri="{BB962C8B-B14F-4D97-AF65-F5344CB8AC3E}">
        <p14:creationId xmlns:p14="http://schemas.microsoft.com/office/powerpoint/2010/main" val="2526616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solidFill>
                  <a:schemeClr val="bg1"/>
                </a:solidFill>
                <a:latin typeface="Comic Sans MS" panose="030F0702030302020204" pitchFamily="66" charset="0"/>
              </a:rPr>
              <a:t>This week instead of a school prayer we are going to take a few minutes to think of the children in P4 who should have made their sacrament of First Holy Communion on Saturday 23</a:t>
            </a:r>
            <a:r>
              <a:rPr lang="en-GB" sz="1200" baseline="30000" dirty="0">
                <a:solidFill>
                  <a:schemeClr val="bg1"/>
                </a:solidFill>
                <a:latin typeface="Comic Sans MS" panose="030F0702030302020204" pitchFamily="66" charset="0"/>
              </a:rPr>
              <a:t>rd</a:t>
            </a:r>
            <a:r>
              <a:rPr lang="en-GB" sz="1200" dirty="0">
                <a:solidFill>
                  <a:schemeClr val="bg1"/>
                </a:solidFill>
                <a:latin typeface="Comic Sans MS" panose="030F0702030302020204" pitchFamily="66" charset="0"/>
              </a:rPr>
              <a:t> May. </a:t>
            </a:r>
          </a:p>
          <a:p>
            <a:pPr algn="l"/>
            <a:r>
              <a:rPr lang="en-GB" sz="1200" dirty="0">
                <a:solidFill>
                  <a:schemeClr val="bg1"/>
                </a:solidFill>
                <a:latin typeface="Comic Sans MS" panose="030F0702030302020204" pitchFamily="66" charset="0"/>
              </a:rPr>
              <a:t>As you know, this is a very special  day in their journey as part of God’s  loving family. </a:t>
            </a:r>
          </a:p>
          <a:p>
            <a:pPr algn="l"/>
            <a:r>
              <a:rPr lang="en-GB" sz="1200" dirty="0">
                <a:solidFill>
                  <a:schemeClr val="bg1"/>
                </a:solidFill>
                <a:latin typeface="Comic Sans MS" panose="030F0702030302020204" pitchFamily="66" charset="0"/>
              </a:rPr>
              <a:t>We look forward to a date in the future when they will  celebrate this day with their families and school community. In the meantime, please take the time to watch this special message from Mrs Telfer. </a:t>
            </a:r>
          </a:p>
          <a:p>
            <a:pPr algn="l"/>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14</a:t>
            </a:fld>
            <a:endParaRPr lang="en-GB"/>
          </a:p>
        </p:txBody>
      </p:sp>
    </p:spTree>
    <p:extLst>
      <p:ext uri="{BB962C8B-B14F-4D97-AF65-F5344CB8AC3E}">
        <p14:creationId xmlns:p14="http://schemas.microsoft.com/office/powerpoint/2010/main" val="1566711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Finally – a little message from me! Can you guess where I have been  ?? Click on the image to play the short video! Take care everyone - stay safe and have a good week!  Mrs McEwan.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15</a:t>
            </a:fld>
            <a:endParaRPr lang="en-GB"/>
          </a:p>
        </p:txBody>
      </p:sp>
    </p:spTree>
    <p:extLst>
      <p:ext uri="{BB962C8B-B14F-4D97-AF65-F5344CB8AC3E}">
        <p14:creationId xmlns:p14="http://schemas.microsoft.com/office/powerpoint/2010/main" val="1185885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 I hope this weeks message find everyone safe and well and you are ready for our Monday morning song! As the weeks go on, there might be days that you find more difficult than others – here is a really positive song that we sometimes sing to build ourselves and everyone around us up. Here we go with the build up song… click on the link to play the song. There is a short clip on </a:t>
            </a:r>
            <a:r>
              <a:rPr lang="en-GB" baseline="0" dirty="0" err="1"/>
              <a:t>youtube</a:t>
            </a:r>
            <a:r>
              <a:rPr lang="en-GB" baseline="0" dirty="0"/>
              <a:t> as a reminder of words and lyrics but the full song is found without video on the link above.</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2</a:t>
            </a:fld>
            <a:endParaRPr lang="en-GB"/>
          </a:p>
        </p:txBody>
      </p:sp>
    </p:spTree>
    <p:extLst>
      <p:ext uri="{BB962C8B-B14F-4D97-AF65-F5344CB8AC3E}">
        <p14:creationId xmlns:p14="http://schemas.microsoft.com/office/powerpoint/2010/main" val="3540010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 was a really cheery song to help</a:t>
            </a:r>
            <a:r>
              <a:rPr lang="en-GB" baseline="0" dirty="0"/>
              <a:t> remind us to stay positive as well as being kind through our words and actions. This is in keeping with our school values which we think about every week.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3</a:t>
            </a:fld>
            <a:endParaRPr lang="en-GB"/>
          </a:p>
        </p:txBody>
      </p:sp>
    </p:spTree>
    <p:extLst>
      <p:ext uri="{BB962C8B-B14F-4D97-AF65-F5344CB8AC3E}">
        <p14:creationId xmlns:p14="http://schemas.microsoft.com/office/powerpoint/2010/main" val="446566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going to keep</a:t>
            </a:r>
            <a:r>
              <a:rPr lang="en-GB" baseline="0" dirty="0"/>
              <a:t> our focus this week on being healthy. Last week was Mental Health awareness week which is still in line with our keeping healthy focus.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4</a:t>
            </a:fld>
            <a:endParaRPr lang="en-GB"/>
          </a:p>
        </p:txBody>
      </p:sp>
    </p:spTree>
    <p:extLst>
      <p:ext uri="{BB962C8B-B14F-4D97-AF65-F5344CB8AC3E}">
        <p14:creationId xmlns:p14="http://schemas.microsoft.com/office/powerpoint/2010/main" val="1636031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good</a:t>
            </a:r>
            <a:r>
              <a:rPr lang="en-GB" baseline="0" dirty="0"/>
              <a:t> mental health is really important to help us a keep a positive attitude in all that we do. We can’t be cheerful and happy all the time, every day. There will be times when we feel sad. We will be missing seeing our relatives and members of our family who live in different places. We will also miss seeing our friends at school and playing with them in the playground. Being a little sad when you think about things you miss and enjoy is absolutely ok.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5</a:t>
            </a:fld>
            <a:endParaRPr lang="en-GB"/>
          </a:p>
        </p:txBody>
      </p:sp>
    </p:spTree>
    <p:extLst>
      <p:ext uri="{BB962C8B-B14F-4D97-AF65-F5344CB8AC3E}">
        <p14:creationId xmlns:p14="http://schemas.microsoft.com/office/powerpoint/2010/main" val="510646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have heard the phrase ‘It’s ok to not be ok!’. This is true – we would not be human if we did</a:t>
            </a:r>
            <a:r>
              <a:rPr lang="en-GB" baseline="0" dirty="0"/>
              <a:t> not have a whole range of different feelings to manage on a daily basis. These may range from, ‘I am really happy!’ ‘I feel ok today’ to ‘I feel a bit fed up’. We may have these feelings for a range of reasons – I sometimes get fed up when I wake up in the morning and it’s raining – especially just now as this might prevent me from going outside. What it is important to do is tell sometime else how you are feeling, maybe take a little time to yourself to think about why and try to find positive things to cheer you up! Most importantly – find a way to express how you are feeling. Some people like to write it down or draw a picture. I find talking to someone I trust really helpful!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6</a:t>
            </a:fld>
            <a:endParaRPr lang="en-GB"/>
          </a:p>
        </p:txBody>
      </p:sp>
    </p:spTree>
    <p:extLst>
      <p:ext uri="{BB962C8B-B14F-4D97-AF65-F5344CB8AC3E}">
        <p14:creationId xmlns:p14="http://schemas.microsoft.com/office/powerpoint/2010/main" val="956647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that</a:t>
            </a:r>
            <a:r>
              <a:rPr lang="en-GB" baseline="0" dirty="0"/>
              <a:t> kindness matters most – being kind to others  can make you feel good. Also remember to be kind to yourself – do something you enjoy, that makes you feel happy – bake a cake, sing a song, paint a picture, go for a cycle or sit in the garden and read a good book! Take time for yourself and give your Mum’s and Dad’s 5 minutes peace too!  They need to look after themselves too!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7</a:t>
            </a:fld>
            <a:endParaRPr lang="en-GB"/>
          </a:p>
        </p:txBody>
      </p:sp>
    </p:spTree>
    <p:extLst>
      <p:ext uri="{BB962C8B-B14F-4D97-AF65-F5344CB8AC3E}">
        <p14:creationId xmlns:p14="http://schemas.microsoft.com/office/powerpoint/2010/main" val="131146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link on this slide is a quick clip of why</a:t>
            </a:r>
            <a:r>
              <a:rPr lang="en-GB" baseline="0" dirty="0"/>
              <a:t> things might be a bit more difficult at the moment and why kindness really matters. I am thankful every single day that I am surrounded at school (even though you are far away just now) with the kindest of people who try to help each other every single day! Thank you St. Joseph’s for being a wonderful, caring school community! </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8</a:t>
            </a:fld>
            <a:endParaRPr lang="en-GB"/>
          </a:p>
        </p:txBody>
      </p:sp>
    </p:spTree>
    <p:extLst>
      <p:ext uri="{BB962C8B-B14F-4D97-AF65-F5344CB8AC3E}">
        <p14:creationId xmlns:p14="http://schemas.microsoft.com/office/powerpoint/2010/main" val="3019089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are a few suggestions of some small acts of kindness you could try out this week with your family!</a:t>
            </a:r>
            <a:endParaRPr lang="en-GB" dirty="0"/>
          </a:p>
        </p:txBody>
      </p:sp>
      <p:sp>
        <p:nvSpPr>
          <p:cNvPr id="4" name="Slide Number Placeholder 3"/>
          <p:cNvSpPr>
            <a:spLocks noGrp="1"/>
          </p:cNvSpPr>
          <p:nvPr>
            <p:ph type="sldNum" sz="quarter" idx="10"/>
          </p:nvPr>
        </p:nvSpPr>
        <p:spPr/>
        <p:txBody>
          <a:bodyPr/>
          <a:lstStyle/>
          <a:p>
            <a:fld id="{14E0199C-2F86-48D9-AFF9-23362A1F14DE}" type="slidenum">
              <a:rPr lang="en-GB" smtClean="0"/>
              <a:t>9</a:t>
            </a:fld>
            <a:endParaRPr lang="en-GB"/>
          </a:p>
        </p:txBody>
      </p:sp>
    </p:spTree>
    <p:extLst>
      <p:ext uri="{BB962C8B-B14F-4D97-AF65-F5344CB8AC3E}">
        <p14:creationId xmlns:p14="http://schemas.microsoft.com/office/powerpoint/2010/main" val="430001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765649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567187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386285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F5E382-49A1-45BF-A2B6-E7696D52CE25}" type="datetimeFigureOut">
              <a:rPr lang="en-GB" smtClean="0"/>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97525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F5E382-49A1-45BF-A2B6-E7696D52CE25}" type="datetimeFigureOut">
              <a:rPr lang="en-GB" smtClean="0"/>
              <a:t>25/05/2020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46891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CF5E382-49A1-45BF-A2B6-E7696D52CE25}" type="datetimeFigureOut">
              <a:rPr lang="en-GB" smtClean="0"/>
              <a:t>25/05/2020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3894148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CF5E382-49A1-45BF-A2B6-E7696D52CE25}" type="datetimeFigureOut">
              <a:rPr lang="en-GB" smtClean="0"/>
              <a:t>25/05/2020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1836126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CF5E382-49A1-45BF-A2B6-E7696D52CE25}" type="datetimeFigureOut">
              <a:rPr lang="en-GB" smtClean="0"/>
              <a:t>25/05/2020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90352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5E382-49A1-45BF-A2B6-E7696D52CE25}" type="datetimeFigureOut">
              <a:rPr lang="en-GB" smtClean="0"/>
              <a:t>25/05/2020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775389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F5E382-49A1-45BF-A2B6-E7696D52CE25}" type="datetimeFigureOut">
              <a:rPr lang="en-GB" smtClean="0"/>
              <a:t>25/05/2020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47199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F5E382-49A1-45BF-A2B6-E7696D52CE25}" type="datetimeFigureOut">
              <a:rPr lang="en-GB" smtClean="0"/>
              <a:t>25/05/2020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D5A6E9-C1E8-49C1-89C5-CCF0F92E9E2E}" type="slidenum">
              <a:rPr lang="en-GB" smtClean="0"/>
              <a:t>‹#›</a:t>
            </a:fld>
            <a:endParaRPr lang="en-GB"/>
          </a:p>
        </p:txBody>
      </p:sp>
    </p:spTree>
    <p:extLst>
      <p:ext uri="{BB962C8B-B14F-4D97-AF65-F5344CB8AC3E}">
        <p14:creationId xmlns:p14="http://schemas.microsoft.com/office/powerpoint/2010/main" val="246151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5E382-49A1-45BF-A2B6-E7696D52CE25}" type="datetimeFigureOut">
              <a:rPr lang="en-GB" smtClean="0"/>
              <a:t>25/05/2020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5A6E9-C1E8-49C1-89C5-CCF0F92E9E2E}" type="slidenum">
              <a:rPr lang="en-GB" smtClean="0"/>
              <a:t>‹#›</a:t>
            </a:fld>
            <a:endParaRPr lang="en-GB"/>
          </a:p>
        </p:txBody>
      </p:sp>
    </p:spTree>
    <p:extLst>
      <p:ext uri="{BB962C8B-B14F-4D97-AF65-F5344CB8AC3E}">
        <p14:creationId xmlns:p14="http://schemas.microsoft.com/office/powerpoint/2010/main" val="38144161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6.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notesSlide" Target="../notesSlides/notesSlide10.xml"/><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2.m4a"/><Relationship Id="rId7" Type="http://schemas.openxmlformats.org/officeDocument/2006/relationships/image" Target="../media/image1.emf"/><Relationship Id="rId12" Type="http://schemas.openxmlformats.org/officeDocument/2006/relationships/image" Target="../media/image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11.xml"/><Relationship Id="rId11" Type="http://schemas.openxmlformats.org/officeDocument/2006/relationships/image" Target="../media/image19.png"/><Relationship Id="rId5" Type="http://schemas.openxmlformats.org/officeDocument/2006/relationships/slideLayout" Target="../slideLayouts/slideLayout1.xml"/><Relationship Id="rId10" Type="http://schemas.openxmlformats.org/officeDocument/2006/relationships/image" Target="../media/image18.jpeg"/><Relationship Id="rId4" Type="http://schemas.openxmlformats.org/officeDocument/2006/relationships/audio" Target="../media/media12.m4a"/><Relationship Id="rId9" Type="http://schemas.openxmlformats.org/officeDocument/2006/relationships/image" Target="../media/image5.jp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1.emf"/><Relationship Id="rId10"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hyperlink" Target="https://www.youtube.com/watch?v=hRsUAZdWxEk&amp;feature=youtu.be" TargetMode="Externa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22.gif"/><Relationship Id="rId3" Type="http://schemas.microsoft.com/office/2007/relationships/media" Target="../media/media15.mp3"/><Relationship Id="rId7" Type="http://schemas.openxmlformats.org/officeDocument/2006/relationships/slideLayout" Target="../slideLayouts/slideLayout1.xml"/><Relationship Id="rId12"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audio" Target="../media/media16.m4a"/><Relationship Id="rId11" Type="http://schemas.openxmlformats.org/officeDocument/2006/relationships/image" Target="../media/image21.jpeg"/><Relationship Id="rId5" Type="http://schemas.microsoft.com/office/2007/relationships/media" Target="../media/media16.m4a"/><Relationship Id="rId10" Type="http://schemas.openxmlformats.org/officeDocument/2006/relationships/hyperlink" Target="iframe%20width=%22560%22%20height=%22315%22%20src=%22https:/www.youtube.com/embed/qsgNQEtE6ig%22%20frameborder=%220%22%20allow=%22accelerometer;%20autoplay;%20encrypted-media;%20gyroscope;%20picture-in-picture%22%20allowfullscreen%3e%3c/iframe" TargetMode="External"/><Relationship Id="rId4" Type="http://schemas.openxmlformats.org/officeDocument/2006/relationships/audio" Target="../media/media15.mp3"/><Relationship Id="rId9" Type="http://schemas.openxmlformats.org/officeDocument/2006/relationships/image" Target="../media/image1.emf"/><Relationship Id="rId1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hyperlink" Target="https://www.youtube.com/watch?v=3qYQ7A5Aj9k&amp;feature=youtu.be"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7.jpg"/><Relationship Id="rId3" Type="http://schemas.microsoft.com/office/2007/relationships/media" Target="../media/media19.m4a"/><Relationship Id="rId7" Type="http://schemas.openxmlformats.org/officeDocument/2006/relationships/image" Target="../media/image1.emf"/><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notesSlide" Target="../notesSlides/notesSlide15.xml"/><Relationship Id="rId11" Type="http://schemas.openxmlformats.org/officeDocument/2006/relationships/image" Target="../media/image4.png"/><Relationship Id="rId5" Type="http://schemas.openxmlformats.org/officeDocument/2006/relationships/slideLayout" Target="../slideLayouts/slideLayout1.xml"/><Relationship Id="rId10" Type="http://schemas.openxmlformats.org/officeDocument/2006/relationships/image" Target="../media/image28.png"/><Relationship Id="rId4" Type="http://schemas.openxmlformats.org/officeDocument/2006/relationships/audio" Target="../media/media19.m4a"/><Relationship Id="rId9" Type="http://schemas.openxmlformats.org/officeDocument/2006/relationships/image" Target="../media/image5.jp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hyperlink" Target="https://www.youtube.com/watch?v=Wx8jkyxraAM"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g"/><Relationship Id="rId5" Type="http://schemas.openxmlformats.org/officeDocument/2006/relationships/image" Target="../media/image1.emf"/><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emf"/><Relationship Id="rId10"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emf"/><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1.emf"/><Relationship Id="rId10"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hyperlink" Target="https://www.mentalhealth.org.uk/campaigns/mental-health-awareness-week"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15.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7092280" y="332656"/>
            <a:ext cx="1620180" cy="1512168"/>
          </a:xfrm>
          <a:prstGeom prst="rect">
            <a:avLst/>
          </a:prstGeom>
          <a:noFill/>
          <a:ln>
            <a:no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640" y="3861048"/>
            <a:ext cx="3048835" cy="2469556"/>
          </a:xfrm>
          <a:prstGeom prst="rect">
            <a:avLst/>
          </a:prstGeom>
        </p:spPr>
      </p:pic>
      <p:sp>
        <p:nvSpPr>
          <p:cNvPr id="5" name="TextBox 4"/>
          <p:cNvSpPr txBox="1"/>
          <p:nvPr/>
        </p:nvSpPr>
        <p:spPr>
          <a:xfrm>
            <a:off x="251520" y="488575"/>
            <a:ext cx="6723910" cy="830997"/>
          </a:xfrm>
          <a:prstGeom prst="rect">
            <a:avLst/>
          </a:prstGeom>
          <a:noFill/>
        </p:spPr>
        <p:txBody>
          <a:bodyPr wrap="square" rtlCol="0">
            <a:spAutoFit/>
          </a:bodyPr>
          <a:lstStyle/>
          <a:p>
            <a:r>
              <a:rPr lang="en-GB" sz="4800" dirty="0">
                <a:latin typeface="Lucida Handwriting" panose="03010101010101010101" pitchFamily="66" charset="0"/>
              </a:rPr>
              <a:t>Welcome to …</a:t>
            </a:r>
          </a:p>
        </p:txBody>
      </p:sp>
      <p:sp>
        <p:nvSpPr>
          <p:cNvPr id="7" name="TextBox 6"/>
          <p:cNvSpPr txBox="1"/>
          <p:nvPr/>
        </p:nvSpPr>
        <p:spPr>
          <a:xfrm>
            <a:off x="563400" y="1805480"/>
            <a:ext cx="6723910" cy="1569660"/>
          </a:xfrm>
          <a:prstGeom prst="rect">
            <a:avLst/>
          </a:prstGeom>
          <a:noFill/>
        </p:spPr>
        <p:txBody>
          <a:bodyPr wrap="square" rtlCol="0">
            <a:spAutoFit/>
          </a:bodyPr>
          <a:lstStyle/>
          <a:p>
            <a:pPr algn="ctr"/>
            <a:r>
              <a:rPr lang="en-GB" sz="4800" dirty="0">
                <a:latin typeface="Lucida Handwriting" panose="03010101010101010101" pitchFamily="66" charset="0"/>
              </a:rPr>
              <a:t>Mrs McEwan’s Monday message</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8180" y="4333818"/>
            <a:ext cx="2324100" cy="196215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61309" y="3348531"/>
            <a:ext cx="1571352" cy="1571352"/>
          </a:xfrm>
          <a:prstGeom prst="rect">
            <a:avLst/>
          </a:prstGeom>
        </p:spPr>
      </p:pic>
    </p:spTree>
    <p:extLst>
      <p:ext uri="{BB962C8B-B14F-4D97-AF65-F5344CB8AC3E}">
        <p14:creationId xmlns:p14="http://schemas.microsoft.com/office/powerpoint/2010/main" val="1887772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8" name="Picture 7"/>
          <p:cNvPicPr>
            <a:picLocks noChangeAspect="1"/>
          </p:cNvPicPr>
          <p:nvPr/>
        </p:nvPicPr>
        <p:blipFill>
          <a:blip r:embed="rId6"/>
          <a:stretch>
            <a:fillRect/>
          </a:stretch>
        </p:blipFill>
        <p:spPr>
          <a:xfrm>
            <a:off x="7576655" y="5281810"/>
            <a:ext cx="1470152" cy="1315542"/>
          </a:xfrm>
          <a:prstGeom prst="rect">
            <a:avLst/>
          </a:prstGeom>
        </p:spPr>
      </p:pic>
      <p:sp>
        <p:nvSpPr>
          <p:cNvPr id="9" name="Rectangle 8"/>
          <p:cNvSpPr/>
          <p:nvPr/>
        </p:nvSpPr>
        <p:spPr>
          <a:xfrm>
            <a:off x="1763688" y="404664"/>
            <a:ext cx="5148064" cy="954107"/>
          </a:xfrm>
          <a:prstGeom prst="rect">
            <a:avLst/>
          </a:prstGeom>
        </p:spPr>
        <p:txBody>
          <a:bodyPr wrap="square">
            <a:spAutoFit/>
          </a:bodyPr>
          <a:lstStyle/>
          <a:p>
            <a:pPr algn="ctr"/>
            <a:r>
              <a:rPr lang="en-GB" sz="2800" dirty="0">
                <a:latin typeface="Lucida Handwriting" panose="03010101010101010101" pitchFamily="66" charset="0"/>
              </a:rPr>
              <a:t>Last week was ‘Thank a Teacher’ day. </a:t>
            </a:r>
          </a:p>
        </p:txBody>
      </p:sp>
      <p:sp>
        <p:nvSpPr>
          <p:cNvPr id="10" name="Rectangle 9"/>
          <p:cNvSpPr/>
          <p:nvPr/>
        </p:nvSpPr>
        <p:spPr>
          <a:xfrm>
            <a:off x="485292" y="1700808"/>
            <a:ext cx="7704856" cy="1815882"/>
          </a:xfrm>
          <a:prstGeom prst="rect">
            <a:avLst/>
          </a:prstGeom>
        </p:spPr>
        <p:txBody>
          <a:bodyPr wrap="square">
            <a:spAutoFit/>
          </a:bodyPr>
          <a:lstStyle/>
          <a:p>
            <a:pPr algn="ctr"/>
            <a:r>
              <a:rPr lang="en-GB" sz="2800" dirty="0">
                <a:latin typeface="Lucida Handwriting" panose="03010101010101010101" pitchFamily="66" charset="0"/>
              </a:rPr>
              <a:t>We thought it would a lovely idea to ask for your photos to help us celebrate our wonderful school community!</a:t>
            </a:r>
          </a:p>
        </p:txBody>
      </p:sp>
      <p:sp>
        <p:nvSpPr>
          <p:cNvPr id="11" name="Rectangle 10"/>
          <p:cNvSpPr/>
          <p:nvPr/>
        </p:nvSpPr>
        <p:spPr>
          <a:xfrm>
            <a:off x="1259124" y="3851622"/>
            <a:ext cx="6931024" cy="1384995"/>
          </a:xfrm>
          <a:prstGeom prst="rect">
            <a:avLst/>
          </a:prstGeom>
        </p:spPr>
        <p:txBody>
          <a:bodyPr wrap="square">
            <a:spAutoFit/>
          </a:bodyPr>
          <a:lstStyle/>
          <a:p>
            <a:pPr algn="ctr"/>
            <a:r>
              <a:rPr lang="en-GB" sz="2800" dirty="0">
                <a:latin typeface="Lucida Handwriting" panose="03010101010101010101" pitchFamily="66" charset="0"/>
              </a:rPr>
              <a:t>Thank you so much f or sending us your photographs! </a:t>
            </a:r>
          </a:p>
          <a:p>
            <a:pPr algn="ctr"/>
            <a:r>
              <a:rPr lang="en-GB" sz="2800" dirty="0">
                <a:latin typeface="Lucida Handwriting" panose="03010101010101010101" pitchFamily="66" charset="0"/>
              </a:rPr>
              <a:t> </a:t>
            </a:r>
          </a:p>
        </p:txBody>
      </p:sp>
      <p:sp>
        <p:nvSpPr>
          <p:cNvPr id="12" name="Rectangle 11"/>
          <p:cNvSpPr/>
          <p:nvPr/>
        </p:nvSpPr>
        <p:spPr>
          <a:xfrm>
            <a:off x="1749833" y="5462527"/>
            <a:ext cx="5533853" cy="954107"/>
          </a:xfrm>
          <a:prstGeom prst="rect">
            <a:avLst/>
          </a:prstGeom>
        </p:spPr>
        <p:txBody>
          <a:bodyPr wrap="square">
            <a:spAutoFit/>
          </a:bodyPr>
          <a:lstStyle/>
          <a:p>
            <a:pPr algn="ctr"/>
            <a:r>
              <a:rPr lang="en-GB" sz="2800" dirty="0">
                <a:latin typeface="Lucida Handwriting" panose="03010101010101010101" pitchFamily="66" charset="0"/>
              </a:rPr>
              <a:t>A lovely slide show will be shared with you later!</a:t>
            </a:r>
          </a:p>
        </p:txBody>
      </p:sp>
      <p:pic>
        <p:nvPicPr>
          <p:cNvPr id="13" name="Picture 4" descr="Smile Clipart Word"/>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935" b="13857"/>
          <a:stretch/>
        </p:blipFill>
        <p:spPr bwMode="auto">
          <a:xfrm rot="20966558">
            <a:off x="326243" y="354808"/>
            <a:ext cx="1360165" cy="94133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76655" y="2638271"/>
            <a:ext cx="1427336" cy="1427336"/>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36600" t="32412" r="53029" b="44206"/>
          <a:stretch/>
        </p:blipFill>
        <p:spPr>
          <a:xfrm rot="4581219">
            <a:off x="652695" y="5295854"/>
            <a:ext cx="781240" cy="958795"/>
          </a:xfrm>
          <a:prstGeom prst="rect">
            <a:avLst/>
          </a:prstGeom>
        </p:spPr>
      </p:pic>
    </p:spTree>
    <p:extLst>
      <p:ext uri="{BB962C8B-B14F-4D97-AF65-F5344CB8AC3E}">
        <p14:creationId xmlns:p14="http://schemas.microsoft.com/office/powerpoint/2010/main" val="1860381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5373216"/>
            <a:ext cx="1511279" cy="1224136"/>
          </a:xfrm>
          <a:prstGeom prst="rect">
            <a:avLst/>
          </a:prstGeom>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pic>
        <p:nvPicPr>
          <p:cNvPr id="1028" name="Picture 4" descr="Smile Clipart Word"/>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6935" b="13857"/>
          <a:stretch/>
        </p:blipFill>
        <p:spPr bwMode="auto">
          <a:xfrm rot="20966558">
            <a:off x="3909594" y="392130"/>
            <a:ext cx="1841504" cy="12744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5496" y="2101128"/>
            <a:ext cx="9108504" cy="523220"/>
          </a:xfrm>
          <a:prstGeom prst="rect">
            <a:avLst/>
          </a:prstGeom>
        </p:spPr>
        <p:txBody>
          <a:bodyPr wrap="square">
            <a:spAutoFit/>
          </a:bodyPr>
          <a:lstStyle/>
          <a:p>
            <a:pPr algn="ctr"/>
            <a:r>
              <a:rPr lang="en-GB" sz="2800" dirty="0">
                <a:latin typeface="Lucida Handwriting" panose="03010101010101010101" pitchFamily="66" charset="0"/>
              </a:rPr>
              <a:t>Some things that made me smile last week…</a:t>
            </a:r>
          </a:p>
        </p:txBody>
      </p:sp>
      <p:sp>
        <p:nvSpPr>
          <p:cNvPr id="10" name="Rectangle 9"/>
          <p:cNvSpPr/>
          <p:nvPr/>
        </p:nvSpPr>
        <p:spPr>
          <a:xfrm>
            <a:off x="35496" y="2959193"/>
            <a:ext cx="8784976" cy="461665"/>
          </a:xfrm>
          <a:prstGeom prst="rect">
            <a:avLst/>
          </a:prstGeom>
        </p:spPr>
        <p:txBody>
          <a:bodyPr wrap="square">
            <a:spAutoFit/>
          </a:bodyPr>
          <a:lstStyle/>
          <a:p>
            <a:pPr marL="457200" indent="-457200" algn="ctr">
              <a:buFont typeface="Arial" panose="020B0604020202020204" pitchFamily="34" charset="0"/>
              <a:buChar char="•"/>
            </a:pPr>
            <a:r>
              <a:rPr lang="en-GB" sz="2400" dirty="0">
                <a:latin typeface="Lucida Handwriting" panose="03010101010101010101" pitchFamily="66" charset="0"/>
              </a:rPr>
              <a:t>Seeing  Mrs Grant and our P2 Superstars!</a:t>
            </a:r>
          </a:p>
        </p:txBody>
      </p:sp>
      <p:pic>
        <p:nvPicPr>
          <p:cNvPr id="5" name="P2 Stars 3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065748" y="3767210"/>
            <a:ext cx="3048000" cy="1727200"/>
          </a:xfrm>
          <a:prstGeom prst="rect">
            <a:avLst/>
          </a:prstGeom>
        </p:spPr>
      </p:pic>
      <p:pic>
        <p:nvPicPr>
          <p:cNvPr id="1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537152" y="5157192"/>
            <a:ext cx="1283320" cy="1283320"/>
          </a:xfrm>
          <a:prstGeom prst="rect">
            <a:avLst/>
          </a:prstGeom>
        </p:spPr>
      </p:pic>
    </p:spTree>
    <p:extLst>
      <p:ext uri="{BB962C8B-B14F-4D97-AF65-F5344CB8AC3E}">
        <p14:creationId xmlns:p14="http://schemas.microsoft.com/office/powerpoint/2010/main" val="2256302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981" fill="hold"/>
                                        <p:tgtEl>
                                          <p:spTgt spid="12"/>
                                        </p:tgtEl>
                                      </p:cBhvr>
                                    </p:cmd>
                                  </p:childTnLst>
                                </p:cTn>
                              </p:par>
                            </p:childTnLst>
                          </p:cTn>
                        </p:par>
                      </p:childTnLst>
                    </p:cTn>
                  </p:par>
                </p:childTnLst>
              </p:cTn>
              <p:nextCondLst>
                <p:cond evt="onClick" delay="0">
                  <p:tgtEl>
                    <p:spTgt spid="12"/>
                  </p:tgtEl>
                </p:cond>
              </p:nextCondLst>
            </p:seq>
            <p:audio>
              <p:cMediaNode vol="8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373216"/>
            <a:ext cx="1511279" cy="122413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pic>
        <p:nvPicPr>
          <p:cNvPr id="1028" name="Picture 4" descr="Smile Clipart Wor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6935" b="13857"/>
          <a:stretch/>
        </p:blipFill>
        <p:spPr bwMode="auto">
          <a:xfrm rot="20966558">
            <a:off x="3457856" y="572821"/>
            <a:ext cx="2445110" cy="169218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85622" y="2801150"/>
            <a:ext cx="8784976" cy="830997"/>
          </a:xfrm>
          <a:prstGeom prst="rect">
            <a:avLst/>
          </a:prstGeom>
        </p:spPr>
        <p:txBody>
          <a:bodyPr wrap="square">
            <a:spAutoFit/>
          </a:bodyPr>
          <a:lstStyle/>
          <a:p>
            <a:pPr marL="457200" indent="-457200" algn="ctr">
              <a:buFont typeface="Arial" panose="020B0604020202020204" pitchFamily="34" charset="0"/>
              <a:buChar char="•"/>
            </a:pPr>
            <a:r>
              <a:rPr lang="en-GB" sz="2400" dirty="0">
                <a:latin typeface="Lucida Handwriting" panose="03010101010101010101" pitchFamily="66" charset="0"/>
              </a:rPr>
              <a:t>And </a:t>
            </a:r>
            <a:r>
              <a:rPr lang="en-GB" sz="2400" dirty="0" err="1">
                <a:latin typeface="Lucida Handwriting" panose="03010101010101010101" pitchFamily="66" charset="0"/>
              </a:rPr>
              <a:t>incase</a:t>
            </a:r>
            <a:r>
              <a:rPr lang="en-GB" sz="2400" dirty="0">
                <a:latin typeface="Lucida Handwriting" panose="03010101010101010101" pitchFamily="66" charset="0"/>
              </a:rPr>
              <a:t> you missed it….</a:t>
            </a:r>
          </a:p>
          <a:p>
            <a:pPr algn="ctr"/>
            <a:r>
              <a:rPr lang="en-GB" sz="2400" dirty="0">
                <a:latin typeface="Lucida Handwriting" panose="03010101010101010101" pitchFamily="66" charset="0"/>
              </a:rPr>
              <a:t>Here are P3 with their toilet roll challenge!</a:t>
            </a:r>
          </a:p>
        </p:txBody>
      </p:sp>
      <p:sp>
        <p:nvSpPr>
          <p:cNvPr id="5" name="Rectangle 4"/>
          <p:cNvSpPr/>
          <p:nvPr/>
        </p:nvSpPr>
        <p:spPr>
          <a:xfrm>
            <a:off x="1225435" y="4031087"/>
            <a:ext cx="7015182" cy="369332"/>
          </a:xfrm>
          <a:prstGeom prst="rect">
            <a:avLst/>
          </a:prstGeom>
        </p:spPr>
        <p:txBody>
          <a:bodyPr wrap="square">
            <a:spAutoFit/>
          </a:bodyPr>
          <a:lstStyle/>
          <a:p>
            <a:r>
              <a:rPr lang="en-GB" dirty="0">
                <a:hlinkClick r:id="rId9"/>
              </a:rPr>
              <a:t>https://www.youtube.com/watch?v=hRsUAZdWxEk&amp;feature=youtu.be</a:t>
            </a:r>
            <a:endParaRPr lang="en-GB" dirty="0"/>
          </a:p>
        </p:txBody>
      </p:sp>
      <p:sp>
        <p:nvSpPr>
          <p:cNvPr id="11" name="Rectangle 10"/>
          <p:cNvSpPr/>
          <p:nvPr/>
        </p:nvSpPr>
        <p:spPr>
          <a:xfrm>
            <a:off x="287923" y="4718281"/>
            <a:ext cx="8784976" cy="461665"/>
          </a:xfrm>
          <a:prstGeom prst="rect">
            <a:avLst/>
          </a:prstGeom>
        </p:spPr>
        <p:txBody>
          <a:bodyPr wrap="square">
            <a:spAutoFit/>
          </a:bodyPr>
          <a:lstStyle/>
          <a:p>
            <a:pPr algn="ctr"/>
            <a:r>
              <a:rPr lang="en-GB" sz="2400" dirty="0">
                <a:latin typeface="Lucida Handwriting" panose="03010101010101010101" pitchFamily="66" charset="0"/>
              </a:rPr>
              <a:t>Thanks Emily and all her friends!!</a:t>
            </a: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452320" y="5308553"/>
            <a:ext cx="1157516" cy="1157516"/>
          </a:xfrm>
          <a:prstGeom prst="rect">
            <a:avLst/>
          </a:prstGeom>
        </p:spPr>
      </p:pic>
    </p:spTree>
    <p:extLst>
      <p:ext uri="{BB962C8B-B14F-4D97-AF65-F5344CB8AC3E}">
        <p14:creationId xmlns:p14="http://schemas.microsoft.com/office/powerpoint/2010/main" val="546984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4"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9">
            <a:extLst>
              <a:ext uri="{28A0092B-C50C-407E-A947-70E740481C1C}">
                <a14:useLocalDpi xmlns:a14="http://schemas.microsoft.com/office/drawing/2010/main" val="0"/>
              </a:ext>
            </a:extLst>
          </a:blip>
          <a:srcRect/>
          <a:stretch>
            <a:fillRect/>
          </a:stretch>
        </p:blipFill>
        <p:spPr bwMode="auto">
          <a:xfrm>
            <a:off x="7776356" y="116632"/>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460375" y="-405115"/>
            <a:ext cx="7920880" cy="2769989"/>
          </a:xfrm>
          <a:prstGeom prst="rect">
            <a:avLst/>
          </a:prstGeom>
          <a:noFill/>
        </p:spPr>
        <p:txBody>
          <a:bodyPr wrap="square" rtlCol="0">
            <a:spAutoFit/>
          </a:bodyPr>
          <a:lstStyle/>
          <a:p>
            <a:pPr>
              <a:buFont typeface="Wingdings" pitchFamily="2" charset="2"/>
              <a:buChar char="Ø"/>
            </a:pPr>
            <a:endParaRPr lang="en-GB" sz="4800" dirty="0">
              <a:latin typeface="Comic Sans MS" pitchFamily="66" charset="0"/>
            </a:endParaRPr>
          </a:p>
          <a:p>
            <a:pPr algn="ctr"/>
            <a:r>
              <a:rPr lang="en-GB" sz="7200" b="1" dirty="0">
                <a:latin typeface="Comic Sans MS" pitchFamily="66" charset="0"/>
              </a:rPr>
              <a:t>Birthdays</a:t>
            </a:r>
          </a:p>
          <a:p>
            <a:pPr algn="ctr"/>
            <a:endParaRPr lang="en-GB" sz="5400" b="1" dirty="0">
              <a:latin typeface="Comic Sans MS" pitchFamily="66" charset="0"/>
            </a:endParaRPr>
          </a:p>
        </p:txBody>
      </p:sp>
      <p:pic>
        <p:nvPicPr>
          <p:cNvPr id="8" name="Picture 2" descr="C:\Users\laura.travers\AppData\Local\Microsoft\Windows\Temporary Internet Files\Content.IE5\F8WY2TVN\Birthday9[1].jpg">
            <a:hlinkClick r:id="rId10" action="ppaction://hlinkfile"/>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29552" y="1940758"/>
            <a:ext cx="1800770" cy="198700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2269" y="2527012"/>
            <a:ext cx="3597534" cy="584775"/>
          </a:xfrm>
          <a:prstGeom prst="rect">
            <a:avLst/>
          </a:prstGeom>
          <a:noFill/>
        </p:spPr>
        <p:txBody>
          <a:bodyPr wrap="square" rtlCol="0">
            <a:spAutoFit/>
          </a:bodyPr>
          <a:lstStyle/>
          <a:p>
            <a:pPr algn="ctr"/>
            <a:r>
              <a:rPr lang="en-GB" sz="3200" dirty="0">
                <a:latin typeface="Comic Sans MS" pitchFamily="66" charset="0"/>
              </a:rPr>
              <a:t>Emily  D. P3</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68800" y="3225800"/>
            <a:ext cx="406400" cy="406400"/>
          </a:xfrm>
          <a:prstGeom prst="rect">
            <a:avLst/>
          </a:prstGeom>
        </p:spPr>
      </p:pic>
      <p:pic>
        <p:nvPicPr>
          <p:cNvPr id="6" name="Happy_Birthday_Songs_Happy_Birthday(Cover_Version)_156836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cstate="print">
            <a:extLst>
              <a:ext uri="{28A0092B-C50C-407E-A947-70E740481C1C}">
                <a14:useLocalDpi xmlns:a14="http://schemas.microsoft.com/office/drawing/2010/main" val="0"/>
              </a:ext>
            </a:extLst>
          </a:blip>
          <a:stretch>
            <a:fillRect/>
          </a:stretch>
        </p:blipFill>
        <p:spPr>
          <a:xfrm>
            <a:off x="3379945" y="4195302"/>
            <a:ext cx="2699984" cy="1963624"/>
          </a:xfrm>
          <a:prstGeom prst="rect">
            <a:avLst/>
          </a:prstGeom>
        </p:spPr>
      </p:pic>
      <p:sp>
        <p:nvSpPr>
          <p:cNvPr id="20" name="TextBox 19"/>
          <p:cNvSpPr txBox="1"/>
          <p:nvPr/>
        </p:nvSpPr>
        <p:spPr>
          <a:xfrm>
            <a:off x="260044" y="5136073"/>
            <a:ext cx="2769004" cy="400110"/>
          </a:xfrm>
          <a:prstGeom prst="rect">
            <a:avLst/>
          </a:prstGeom>
          <a:noFill/>
        </p:spPr>
        <p:txBody>
          <a:bodyPr wrap="square" rtlCol="0">
            <a:spAutoFit/>
          </a:bodyPr>
          <a:lstStyle/>
          <a:p>
            <a:pPr algn="ctr"/>
            <a:r>
              <a:rPr lang="en-GB" sz="2000" i="1" dirty="0">
                <a:latin typeface="Comic Sans MS" pitchFamily="66" charset="0"/>
              </a:rPr>
              <a:t>Click on the candles </a:t>
            </a:r>
          </a:p>
        </p:txBody>
      </p:sp>
      <p:pic>
        <p:nvPicPr>
          <p:cNvPr id="10" name="Picture 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72518" y="5536183"/>
            <a:ext cx="400259" cy="672217"/>
          </a:xfrm>
          <a:prstGeom prst="rect">
            <a:avLst/>
          </a:prstGeom>
        </p:spPr>
      </p:pic>
      <p:pic>
        <p:nvPicPr>
          <p:cNvPr id="11"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7236296" y="2819400"/>
            <a:ext cx="1545704" cy="1545704"/>
          </a:xfrm>
          <a:prstGeom prst="rect">
            <a:avLst/>
          </a:prstGeom>
        </p:spPr>
      </p:pic>
    </p:spTree>
    <p:extLst>
      <p:ext uri="{BB962C8B-B14F-4D97-AF65-F5344CB8AC3E}">
        <p14:creationId xmlns:p14="http://schemas.microsoft.com/office/powerpoint/2010/main" val="2709591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642"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971"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79512" y="142532"/>
            <a:ext cx="648072" cy="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5770" y="192470"/>
            <a:ext cx="684875" cy="943486"/>
          </a:xfrm>
          <a:prstGeom prst="rect">
            <a:avLst/>
          </a:prstGeom>
        </p:spPr>
      </p:pic>
      <p:sp>
        <p:nvSpPr>
          <p:cNvPr id="5" name="TextBox 4"/>
          <p:cNvSpPr txBox="1"/>
          <p:nvPr/>
        </p:nvSpPr>
        <p:spPr>
          <a:xfrm>
            <a:off x="468343" y="1124744"/>
            <a:ext cx="7560041" cy="4893647"/>
          </a:xfrm>
          <a:prstGeom prst="rect">
            <a:avLst/>
          </a:prstGeom>
          <a:noFill/>
        </p:spPr>
        <p:txBody>
          <a:bodyPr wrap="square" rtlCol="0">
            <a:spAutoFit/>
          </a:bodyPr>
          <a:lstStyle/>
          <a:p>
            <a:pPr algn="ctr"/>
            <a:r>
              <a:rPr lang="en-GB" sz="2400" dirty="0">
                <a:solidFill>
                  <a:schemeClr val="bg1"/>
                </a:solidFill>
                <a:latin typeface="Comic Sans MS" panose="030F0702030302020204" pitchFamily="66" charset="0"/>
              </a:rPr>
              <a:t>This week instead of a school prayer we are going to take a few minutes to think of the children in P4 who should have made their sacrament of First Holy Communion on Saturday 23</a:t>
            </a:r>
            <a:r>
              <a:rPr lang="en-GB" sz="2400" baseline="30000" dirty="0">
                <a:solidFill>
                  <a:schemeClr val="bg1"/>
                </a:solidFill>
                <a:latin typeface="Comic Sans MS" panose="030F0702030302020204" pitchFamily="66" charset="0"/>
              </a:rPr>
              <a:t>rd</a:t>
            </a:r>
            <a:r>
              <a:rPr lang="en-GB" sz="2400" dirty="0">
                <a:solidFill>
                  <a:schemeClr val="bg1"/>
                </a:solidFill>
                <a:latin typeface="Comic Sans MS" panose="030F0702030302020204" pitchFamily="66" charset="0"/>
              </a:rPr>
              <a:t> May. </a:t>
            </a:r>
          </a:p>
          <a:p>
            <a:pPr algn="ctr"/>
            <a:endParaRPr lang="en-GB" sz="2400" dirty="0">
              <a:solidFill>
                <a:schemeClr val="bg1"/>
              </a:solidFill>
              <a:latin typeface="Comic Sans MS" panose="030F0702030302020204" pitchFamily="66" charset="0"/>
            </a:endParaRPr>
          </a:p>
          <a:p>
            <a:pPr algn="ctr"/>
            <a:r>
              <a:rPr lang="en-GB" sz="2400" dirty="0">
                <a:solidFill>
                  <a:schemeClr val="bg1"/>
                </a:solidFill>
                <a:latin typeface="Comic Sans MS" panose="030F0702030302020204" pitchFamily="66" charset="0"/>
              </a:rPr>
              <a:t>As you know, this is a very special  day in their journey as part of God’s  loving family. </a:t>
            </a:r>
          </a:p>
          <a:p>
            <a:pPr algn="ctr"/>
            <a:endParaRPr lang="en-GB" sz="2400" dirty="0">
              <a:solidFill>
                <a:schemeClr val="bg1"/>
              </a:solidFill>
              <a:latin typeface="Comic Sans MS" panose="030F0702030302020204" pitchFamily="66" charset="0"/>
            </a:endParaRPr>
          </a:p>
          <a:p>
            <a:pPr algn="ctr"/>
            <a:r>
              <a:rPr lang="en-GB" sz="2400" dirty="0">
                <a:solidFill>
                  <a:schemeClr val="bg1"/>
                </a:solidFill>
                <a:latin typeface="Comic Sans MS" panose="030F0702030302020204" pitchFamily="66" charset="0"/>
              </a:rPr>
              <a:t>P4 we are thinking of you! </a:t>
            </a:r>
          </a:p>
          <a:p>
            <a:pPr algn="ctr"/>
            <a:endParaRPr lang="en-GB" sz="2400" dirty="0">
              <a:solidFill>
                <a:schemeClr val="bg1"/>
              </a:solidFill>
              <a:latin typeface="Comic Sans MS" panose="030F0702030302020204" pitchFamily="66" charset="0"/>
            </a:endParaRPr>
          </a:p>
          <a:p>
            <a:pPr algn="ctr"/>
            <a:r>
              <a:rPr lang="en-GB" sz="2400" dirty="0">
                <a:solidFill>
                  <a:schemeClr val="bg1"/>
                </a:solidFill>
                <a:latin typeface="Comic Sans MS" panose="030F0702030302020204" pitchFamily="66" charset="0"/>
              </a:rPr>
              <a:t>Please take the time to watch this special message from Mrs Telfer. </a:t>
            </a:r>
          </a:p>
          <a:p>
            <a:endParaRPr lang="en-GB" sz="2400" dirty="0">
              <a:solidFill>
                <a:schemeClr val="bg1"/>
              </a:solidFill>
              <a:latin typeface="Comic Sans MS" panose="030F0702030302020204" pitchFamily="66" charset="0"/>
            </a:endParaRPr>
          </a:p>
        </p:txBody>
      </p:sp>
      <p:sp>
        <p:nvSpPr>
          <p:cNvPr id="6" name="TextBox 5"/>
          <p:cNvSpPr txBox="1"/>
          <p:nvPr/>
        </p:nvSpPr>
        <p:spPr>
          <a:xfrm>
            <a:off x="468343" y="324910"/>
            <a:ext cx="8172908" cy="461665"/>
          </a:xfrm>
          <a:prstGeom prst="rect">
            <a:avLst/>
          </a:prstGeom>
          <a:noFill/>
        </p:spPr>
        <p:txBody>
          <a:bodyPr wrap="square" rtlCol="0">
            <a:spAutoFit/>
          </a:bodyPr>
          <a:lstStyle/>
          <a:p>
            <a:pPr algn="ctr"/>
            <a:r>
              <a:rPr lang="en-GB" sz="2400" dirty="0">
                <a:solidFill>
                  <a:schemeClr val="bg1"/>
                </a:solidFill>
                <a:latin typeface="Comic Sans MS" panose="030F0702030302020204" pitchFamily="66" charset="0"/>
              </a:rPr>
              <a:t>Prayer for the week</a:t>
            </a:r>
          </a:p>
        </p:txBody>
      </p:sp>
      <p:sp>
        <p:nvSpPr>
          <p:cNvPr id="2" name="Rectangle 1"/>
          <p:cNvSpPr/>
          <p:nvPr/>
        </p:nvSpPr>
        <p:spPr>
          <a:xfrm>
            <a:off x="825552" y="5853087"/>
            <a:ext cx="4500500" cy="646331"/>
          </a:xfrm>
          <a:prstGeom prst="rect">
            <a:avLst/>
          </a:prstGeom>
        </p:spPr>
        <p:txBody>
          <a:bodyPr wrap="square">
            <a:spAutoFit/>
          </a:bodyPr>
          <a:lstStyle/>
          <a:p>
            <a:r>
              <a:rPr lang="en-GB" dirty="0">
                <a:hlinkClick r:id="rId7"/>
              </a:rPr>
              <a:t>https://www.youtube.com/watch?v=3qYQ7A5Aj9k&amp;feature=youtu.be</a:t>
            </a:r>
            <a:endParaRPr lang="en-GB" dirty="0"/>
          </a:p>
        </p:txBody>
      </p:sp>
      <p:pic>
        <p:nvPicPr>
          <p:cNvPr id="4" name="Picture 3"/>
          <p:cNvPicPr>
            <a:picLocks noChangeAspect="1"/>
          </p:cNvPicPr>
          <p:nvPr/>
        </p:nvPicPr>
        <p:blipFill>
          <a:blip r:embed="rId8"/>
          <a:stretch>
            <a:fillRect/>
          </a:stretch>
        </p:blipFill>
        <p:spPr>
          <a:xfrm>
            <a:off x="6558877" y="5322495"/>
            <a:ext cx="2082374" cy="1391791"/>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96378" y="3562684"/>
            <a:ext cx="1278784" cy="1278784"/>
          </a:xfrm>
          <a:prstGeom prst="rect">
            <a:avLst/>
          </a:prstGeom>
        </p:spPr>
      </p:pic>
    </p:spTree>
    <p:extLst>
      <p:ext uri="{BB962C8B-B14F-4D97-AF65-F5344CB8AC3E}">
        <p14:creationId xmlns:p14="http://schemas.microsoft.com/office/powerpoint/2010/main" val="4084518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2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7">
            <a:extLst>
              <a:ext uri="{28A0092B-C50C-407E-A947-70E740481C1C}">
                <a14:useLocalDpi xmlns:a14="http://schemas.microsoft.com/office/drawing/2010/main" val="0"/>
              </a:ext>
            </a:extLst>
          </a:blip>
          <a:srcRect/>
          <a:stretch>
            <a:fillRect/>
          </a:stretch>
        </p:blipFill>
        <p:spPr bwMode="auto">
          <a:xfrm>
            <a:off x="7804988" y="346076"/>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Image result for advent wreath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b="8890"/>
          <a:stretch/>
        </p:blipFill>
        <p:spPr>
          <a:xfrm rot="20446297">
            <a:off x="575696" y="920850"/>
            <a:ext cx="3189591" cy="2160240"/>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9592" y="4725144"/>
            <a:ext cx="1778520" cy="1185680"/>
          </a:xfrm>
          <a:prstGeom prst="rect">
            <a:avLst/>
          </a:prstGeom>
        </p:spPr>
      </p:pic>
      <p:pic>
        <p:nvPicPr>
          <p:cNvPr id="5" name="Mrs McEwan - where is she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869079" y="1472661"/>
            <a:ext cx="2151193" cy="382434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069070" y="3457936"/>
            <a:ext cx="1355328" cy="1355328"/>
          </a:xfrm>
          <a:prstGeom prst="rect">
            <a:avLst/>
          </a:prstGeom>
        </p:spPr>
      </p:pic>
    </p:spTree>
    <p:extLst>
      <p:ext uri="{BB962C8B-B14F-4D97-AF65-F5344CB8AC3E}">
        <p14:creationId xmlns:p14="http://schemas.microsoft.com/office/powerpoint/2010/main" val="39880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85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sp>
        <p:nvSpPr>
          <p:cNvPr id="5" name="TextBox 4"/>
          <p:cNvSpPr txBox="1"/>
          <p:nvPr/>
        </p:nvSpPr>
        <p:spPr>
          <a:xfrm>
            <a:off x="2719618" y="332656"/>
            <a:ext cx="4194461" cy="1200329"/>
          </a:xfrm>
          <a:prstGeom prst="rect">
            <a:avLst/>
          </a:prstGeom>
          <a:noFill/>
        </p:spPr>
        <p:txBody>
          <a:bodyPr wrap="square" rtlCol="0">
            <a:spAutoFit/>
          </a:bodyPr>
          <a:lstStyle/>
          <a:p>
            <a:pPr algn="ctr"/>
            <a:r>
              <a:rPr lang="en-GB" sz="3600" dirty="0">
                <a:latin typeface="Lucida Handwriting" panose="03010101010101010101" pitchFamily="66" charset="0"/>
              </a:rPr>
              <a:t>Good morning everyone!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sp>
        <p:nvSpPr>
          <p:cNvPr id="6" name="TextBox 5"/>
          <p:cNvSpPr txBox="1"/>
          <p:nvPr/>
        </p:nvSpPr>
        <p:spPr>
          <a:xfrm>
            <a:off x="938803" y="1672450"/>
            <a:ext cx="7272808" cy="1200329"/>
          </a:xfrm>
          <a:prstGeom prst="rect">
            <a:avLst/>
          </a:prstGeom>
          <a:noFill/>
        </p:spPr>
        <p:txBody>
          <a:bodyPr wrap="square" rtlCol="0">
            <a:spAutoFit/>
          </a:bodyPr>
          <a:lstStyle/>
          <a:p>
            <a:pPr algn="ctr"/>
            <a:r>
              <a:rPr lang="en-GB" sz="3600" dirty="0">
                <a:latin typeface="Lucida Handwriting" panose="03010101010101010101" pitchFamily="66" charset="0"/>
              </a:rPr>
              <a:t>I hope you and your families are safe and well. </a:t>
            </a:r>
          </a:p>
        </p:txBody>
      </p:sp>
      <p:sp>
        <p:nvSpPr>
          <p:cNvPr id="10" name="Rectangle 9"/>
          <p:cNvSpPr/>
          <p:nvPr/>
        </p:nvSpPr>
        <p:spPr>
          <a:xfrm>
            <a:off x="2719617" y="6021288"/>
            <a:ext cx="5491993" cy="369332"/>
          </a:xfrm>
          <a:prstGeom prst="rect">
            <a:avLst/>
          </a:prstGeom>
        </p:spPr>
        <p:txBody>
          <a:bodyPr wrap="square">
            <a:spAutoFit/>
          </a:bodyPr>
          <a:lstStyle/>
          <a:p>
            <a:r>
              <a:rPr lang="en-GB" dirty="0">
                <a:hlinkClick r:id="rId7"/>
              </a:rPr>
              <a:t>https://www.youtube.com/watch?v=Wx8jkyxraAM</a:t>
            </a:r>
            <a:endParaRPr lang="en-GB" dirty="0"/>
          </a:p>
        </p:txBody>
      </p:sp>
      <p:pic>
        <p:nvPicPr>
          <p:cNvPr id="3" name="Picture 2"/>
          <p:cNvPicPr>
            <a:picLocks noChangeAspect="1"/>
          </p:cNvPicPr>
          <p:nvPr/>
        </p:nvPicPr>
        <p:blipFill>
          <a:blip r:embed="rId8"/>
          <a:stretch>
            <a:fillRect/>
          </a:stretch>
        </p:blipFill>
        <p:spPr>
          <a:xfrm>
            <a:off x="287969" y="3088347"/>
            <a:ext cx="3783054" cy="1982733"/>
          </a:xfrm>
          <a:prstGeom prst="rect">
            <a:avLst/>
          </a:prstGeom>
        </p:spPr>
      </p:pic>
      <p:sp>
        <p:nvSpPr>
          <p:cNvPr id="9" name="TextBox 8"/>
          <p:cNvSpPr txBox="1"/>
          <p:nvPr/>
        </p:nvSpPr>
        <p:spPr>
          <a:xfrm>
            <a:off x="4575207" y="3140968"/>
            <a:ext cx="4137253" cy="2585323"/>
          </a:xfrm>
          <a:prstGeom prst="rect">
            <a:avLst/>
          </a:prstGeom>
          <a:noFill/>
        </p:spPr>
        <p:txBody>
          <a:bodyPr wrap="square" rtlCol="0">
            <a:spAutoFit/>
          </a:bodyPr>
          <a:lstStyle/>
          <a:p>
            <a:r>
              <a:rPr lang="en-GB" dirty="0">
                <a:latin typeface="Comic Sans MS" panose="030F0702030302020204" pitchFamily="66" charset="0"/>
              </a:rPr>
              <a:t>Build up one another</a:t>
            </a:r>
          </a:p>
          <a:p>
            <a:r>
              <a:rPr lang="en-GB" dirty="0">
                <a:latin typeface="Comic Sans MS" panose="030F0702030302020204" pitchFamily="66" charset="0"/>
              </a:rPr>
              <a:t>Build up, your sisters and brothers</a:t>
            </a:r>
          </a:p>
          <a:p>
            <a:r>
              <a:rPr lang="en-GB" dirty="0">
                <a:latin typeface="Comic Sans MS" panose="030F0702030302020204" pitchFamily="66" charset="0"/>
              </a:rPr>
              <a:t>Build up one another</a:t>
            </a:r>
          </a:p>
          <a:p>
            <a:r>
              <a:rPr lang="en-GB" dirty="0">
                <a:latin typeface="Comic Sans MS" panose="030F0702030302020204" pitchFamily="66" charset="0"/>
              </a:rPr>
              <a:t>Build up</a:t>
            </a:r>
          </a:p>
          <a:p>
            <a:endParaRPr lang="en-GB" dirty="0">
              <a:latin typeface="Comic Sans MS" panose="030F0702030302020204" pitchFamily="66" charset="0"/>
            </a:endParaRPr>
          </a:p>
          <a:p>
            <a:r>
              <a:rPr lang="en-GB" dirty="0">
                <a:latin typeface="Comic Sans MS" panose="030F0702030302020204" pitchFamily="66" charset="0"/>
              </a:rPr>
              <a:t>Can you build up – we can build up</a:t>
            </a:r>
          </a:p>
          <a:p>
            <a:r>
              <a:rPr lang="en-GB" dirty="0">
                <a:latin typeface="Comic Sans MS" panose="030F0702030302020204" pitchFamily="66" charset="0"/>
              </a:rPr>
              <a:t>Can you build up – yes we can</a:t>
            </a:r>
          </a:p>
          <a:p>
            <a:r>
              <a:rPr lang="en-GB" dirty="0">
                <a:latin typeface="Comic Sans MS" panose="030F0702030302020204" pitchFamily="66" charset="0"/>
              </a:rPr>
              <a:t>Can you build up – we can build up</a:t>
            </a:r>
          </a:p>
          <a:p>
            <a:r>
              <a:rPr lang="en-GB" dirty="0">
                <a:latin typeface="Comic Sans MS" panose="030F0702030302020204" pitchFamily="66" charset="0"/>
              </a:rPr>
              <a:t>Can you build up – yes we can</a:t>
            </a:r>
          </a:p>
        </p:txBody>
      </p:sp>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081" y="5101734"/>
            <a:ext cx="1571352" cy="1571352"/>
          </a:xfrm>
          <a:prstGeom prst="rect">
            <a:avLst/>
          </a:prstGeom>
        </p:spPr>
      </p:pic>
    </p:spTree>
    <p:extLst>
      <p:ext uri="{BB962C8B-B14F-4D97-AF65-F5344CB8AC3E}">
        <p14:creationId xmlns:p14="http://schemas.microsoft.com/office/powerpoint/2010/main" val="468614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10"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7776356" y="116632"/>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5496" y="-1107504"/>
            <a:ext cx="7920880" cy="2492990"/>
          </a:xfrm>
          <a:prstGeom prst="rect">
            <a:avLst/>
          </a:prstGeom>
          <a:noFill/>
        </p:spPr>
        <p:txBody>
          <a:bodyPr wrap="square" rtlCol="0">
            <a:spAutoFit/>
          </a:bodyPr>
          <a:lstStyle/>
          <a:p>
            <a:pPr>
              <a:buFont typeface="Wingdings" pitchFamily="2" charset="2"/>
              <a:buChar char="Ø"/>
            </a:pPr>
            <a:endParaRPr lang="en-GB" sz="4800" dirty="0">
              <a:latin typeface="Comic Sans MS" pitchFamily="66" charset="0"/>
            </a:endParaRPr>
          </a:p>
          <a:p>
            <a:pPr>
              <a:buFont typeface="Wingdings" pitchFamily="2" charset="2"/>
              <a:buChar char="Ø"/>
            </a:pPr>
            <a:endParaRPr lang="en-GB" sz="4800" dirty="0">
              <a:latin typeface="Comic Sans MS" pitchFamily="66" charset="0"/>
            </a:endParaRPr>
          </a:p>
          <a:p>
            <a:pPr algn="ctr"/>
            <a:r>
              <a:rPr lang="en-GB" sz="6000" b="1" dirty="0">
                <a:latin typeface="Comic Sans MS" pitchFamily="66" charset="0"/>
              </a:rPr>
              <a:t>Our school Values</a:t>
            </a:r>
          </a:p>
        </p:txBody>
      </p:sp>
      <p:sp>
        <p:nvSpPr>
          <p:cNvPr id="14" name="Rectangle 13"/>
          <p:cNvSpPr/>
          <p:nvPr/>
        </p:nvSpPr>
        <p:spPr>
          <a:xfrm>
            <a:off x="1259632" y="1628800"/>
            <a:ext cx="5544616" cy="4608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a:grpSpLocks/>
          </p:cNvGrpSpPr>
          <p:nvPr/>
        </p:nvGrpSpPr>
        <p:grpSpPr bwMode="auto">
          <a:xfrm>
            <a:off x="2020327" y="2276872"/>
            <a:ext cx="4063841" cy="3240360"/>
            <a:chOff x="10782" y="10599"/>
            <a:chExt cx="512" cy="521"/>
          </a:xfrm>
        </p:grpSpPr>
        <p:pic>
          <p:nvPicPr>
            <p:cNvPr id="1027" name="Picture 3" descr="badge 1"/>
            <p:cNvPicPr>
              <a:picLocks noChangeAspect="1" noChangeArrowheads="1"/>
            </p:cNvPicPr>
            <p:nvPr/>
          </p:nvPicPr>
          <p:blipFill>
            <a:blip r:embed="rId6">
              <a:extLst>
                <a:ext uri="{28A0092B-C50C-407E-A947-70E740481C1C}">
                  <a14:useLocalDpi xmlns:a14="http://schemas.microsoft.com/office/drawing/2010/main" val="0"/>
                </a:ext>
              </a:extLst>
            </a:blip>
            <a:srcRect t="1602" r="4437" b="2377"/>
            <a:stretch>
              <a:fillRect/>
            </a:stretch>
          </p:blipFill>
          <p:spPr bwMode="auto">
            <a:xfrm>
              <a:off x="10836" y="10663"/>
              <a:ext cx="387" cy="4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WordArt 4"/>
            <p:cNvSpPr>
              <a:spLocks noChangeArrowheads="1" noChangeShapeType="1" noTextEdit="1"/>
            </p:cNvSpPr>
            <p:nvPr/>
          </p:nvSpPr>
          <p:spPr bwMode="auto">
            <a:xfrm>
              <a:off x="10782" y="10599"/>
              <a:ext cx="512" cy="211"/>
            </a:xfrm>
            <a:prstGeom prst="rect">
              <a:avLst/>
            </a:prstGeom>
          </p:spPr>
          <p:txBody>
            <a:bodyPr wrap="none" fromWordArt="1">
              <a:prstTxWarp prst="textArchUp">
                <a:avLst>
                  <a:gd name="adj" fmla="val 10800000"/>
                </a:avLst>
              </a:prstTxWarp>
            </a:bodyPr>
            <a:lstStyle/>
            <a:p>
              <a:pPr algn="ctr" rtl="0">
                <a:buNone/>
              </a:pPr>
              <a:r>
                <a:rPr lang="en-GB" sz="3600" b="1" kern="10" spc="0">
                  <a:ln w="127">
                    <a:solidFill>
                      <a:srgbClr val="C0504D"/>
                    </a:solidFill>
                    <a:round/>
                    <a:headEnd/>
                    <a:tailEnd/>
                  </a:ln>
                  <a:gradFill rotWithShape="0">
                    <a:gsLst>
                      <a:gs pos="0">
                        <a:srgbClr val="C0504D">
                          <a:gamma/>
                          <a:tint val="28627"/>
                          <a:invGamma/>
                        </a:srgbClr>
                      </a:gs>
                      <a:gs pos="100000">
                        <a:srgbClr val="C0504D"/>
                      </a:gs>
                    </a:gsLst>
                    <a:lin ang="5400000" scaled="1"/>
                  </a:gradFill>
                  <a:effectLst>
                    <a:outerShdw dist="29783" dir="3885598" algn="ctr" rotWithShape="0">
                      <a:srgbClr val="000000">
                        <a:alpha val="50000"/>
                      </a:srgbClr>
                    </a:outerShdw>
                  </a:effectLst>
                  <a:latin typeface="Arial Black"/>
                </a:rPr>
                <a:t>Kindness    Honesty</a:t>
              </a:r>
            </a:p>
          </p:txBody>
        </p:sp>
        <p:sp>
          <p:nvSpPr>
            <p:cNvPr id="13" name="WordArt 5"/>
            <p:cNvSpPr>
              <a:spLocks noChangeArrowheads="1" noChangeShapeType="1" noTextEdit="1"/>
            </p:cNvSpPr>
            <p:nvPr/>
          </p:nvSpPr>
          <p:spPr bwMode="auto">
            <a:xfrm>
              <a:off x="10796" y="10902"/>
              <a:ext cx="493" cy="219"/>
            </a:xfrm>
            <a:prstGeom prst="rect">
              <a:avLst/>
            </a:prstGeom>
          </p:spPr>
          <p:txBody>
            <a:bodyPr wrap="none" fromWordArt="1">
              <a:prstTxWarp prst="textArchDown">
                <a:avLst>
                  <a:gd name="adj" fmla="val 0"/>
                </a:avLst>
              </a:prstTxWarp>
            </a:bodyPr>
            <a:lstStyle/>
            <a:p>
              <a:pPr algn="ctr" rtl="0">
                <a:buNone/>
              </a:pPr>
              <a:r>
                <a:rPr lang="en-GB" sz="3600" b="1" kern="10" spc="0">
                  <a:ln w="127">
                    <a:solidFill>
                      <a:srgbClr val="C0504D"/>
                    </a:solidFill>
                    <a:round/>
                    <a:headEnd/>
                    <a:tailEnd/>
                  </a:ln>
                  <a:gradFill rotWithShape="0">
                    <a:gsLst>
                      <a:gs pos="0">
                        <a:srgbClr val="C0504D">
                          <a:gamma/>
                          <a:tint val="28627"/>
                          <a:invGamma/>
                        </a:srgbClr>
                      </a:gs>
                      <a:gs pos="100000">
                        <a:srgbClr val="C0504D"/>
                      </a:gs>
                    </a:gsLst>
                    <a:lin ang="5400000" scaled="1"/>
                  </a:gradFill>
                  <a:effectLst>
                    <a:outerShdw dist="29783" dir="3885598" algn="ctr" rotWithShape="0">
                      <a:srgbClr val="000000">
                        <a:alpha val="50000"/>
                      </a:srgbClr>
                    </a:outerShdw>
                  </a:effectLst>
                  <a:latin typeface="Arial Black"/>
                </a:rPr>
                <a:t>Respect   Love</a:t>
              </a:r>
            </a:p>
          </p:txBody>
        </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56455" y="4680970"/>
            <a:ext cx="1199841" cy="1199841"/>
          </a:xfrm>
          <a:prstGeom prst="rect">
            <a:avLst/>
          </a:prstGeom>
        </p:spPr>
      </p:pic>
    </p:spTree>
    <p:extLst>
      <p:ext uri="{BB962C8B-B14F-4D97-AF65-F5344CB8AC3E}">
        <p14:creationId xmlns:p14="http://schemas.microsoft.com/office/powerpoint/2010/main" val="2609313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4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7776356" y="116632"/>
            <a:ext cx="1188132" cy="1512168"/>
          </a:xfrm>
          <a:prstGeom prst="rect">
            <a:avLst/>
          </a:prstGeom>
          <a:noFill/>
          <a:ln>
            <a:noFill/>
          </a:ln>
        </p:spPr>
      </p:pic>
      <p:sp>
        <p:nvSpPr>
          <p:cNvPr id="2" name="AutoShape 2" descr="Image result for uncr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35496" y="-1107504"/>
            <a:ext cx="7920880" cy="2492990"/>
          </a:xfrm>
          <a:prstGeom prst="rect">
            <a:avLst/>
          </a:prstGeom>
          <a:noFill/>
        </p:spPr>
        <p:txBody>
          <a:bodyPr wrap="square" rtlCol="0">
            <a:spAutoFit/>
          </a:bodyPr>
          <a:lstStyle/>
          <a:p>
            <a:pPr>
              <a:buFont typeface="Wingdings" pitchFamily="2" charset="2"/>
              <a:buChar char="Ø"/>
            </a:pPr>
            <a:endParaRPr lang="en-GB" sz="4800" dirty="0">
              <a:latin typeface="Comic Sans MS" pitchFamily="66" charset="0"/>
            </a:endParaRPr>
          </a:p>
          <a:p>
            <a:pPr>
              <a:buFont typeface="Wingdings" pitchFamily="2" charset="2"/>
              <a:buChar char="Ø"/>
            </a:pPr>
            <a:endParaRPr lang="en-GB" sz="4800" dirty="0">
              <a:latin typeface="Comic Sans MS" pitchFamily="66" charset="0"/>
            </a:endParaRPr>
          </a:p>
          <a:p>
            <a:pPr algn="ctr"/>
            <a:r>
              <a:rPr lang="en-GB" sz="6000" b="1" dirty="0">
                <a:latin typeface="Comic Sans MS" pitchFamily="66" charset="0"/>
              </a:rPr>
              <a:t>Our school Vision</a:t>
            </a:r>
          </a:p>
        </p:txBody>
      </p:sp>
      <p:sp>
        <p:nvSpPr>
          <p:cNvPr id="14" name="Rectangle 13"/>
          <p:cNvSpPr/>
          <p:nvPr/>
        </p:nvSpPr>
        <p:spPr>
          <a:xfrm>
            <a:off x="611560" y="1628800"/>
            <a:ext cx="8208912" cy="48245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p:cNvSpPr txBox="1">
            <a:spLocks noChangeArrowheads="1"/>
          </p:cNvSpPr>
          <p:nvPr/>
        </p:nvSpPr>
        <p:spPr bwMode="auto">
          <a:xfrm>
            <a:off x="1053236" y="1996998"/>
            <a:ext cx="7560839" cy="49911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GB" sz="2800" i="1" dirty="0">
                <a:solidFill>
                  <a:srgbClr val="FF0000"/>
                </a:solidFill>
                <a:effectLst/>
                <a:latin typeface="Times New Roman"/>
                <a:ea typeface="Calibri"/>
                <a:cs typeface="Times New Roman"/>
              </a:rPr>
              <a:t>Learning for </a:t>
            </a:r>
            <a:r>
              <a:rPr lang="en-GB" sz="2800" b="1" i="1" dirty="0">
                <a:solidFill>
                  <a:srgbClr val="FF0000"/>
                </a:solidFill>
                <a:effectLst/>
                <a:latin typeface="Times New Roman"/>
                <a:ea typeface="Calibri"/>
                <a:cs typeface="Times New Roman"/>
              </a:rPr>
              <a:t>Life</a:t>
            </a:r>
            <a:r>
              <a:rPr lang="en-GB" sz="2800" i="1" dirty="0">
                <a:solidFill>
                  <a:srgbClr val="FF0000"/>
                </a:solidFill>
                <a:effectLst/>
                <a:latin typeface="Times New Roman"/>
                <a:ea typeface="Calibri"/>
                <a:cs typeface="Times New Roman"/>
              </a:rPr>
              <a:t>:                   Together in </a:t>
            </a:r>
            <a:r>
              <a:rPr lang="en-GB" sz="2800" b="1" i="1" dirty="0">
                <a:solidFill>
                  <a:srgbClr val="FF0000"/>
                </a:solidFill>
                <a:effectLst/>
                <a:latin typeface="Times New Roman"/>
                <a:ea typeface="Calibri"/>
                <a:cs typeface="Times New Roman"/>
              </a:rPr>
              <a:t>Faith</a:t>
            </a:r>
            <a:r>
              <a:rPr lang="en-GB" sz="1100" dirty="0">
                <a:effectLst/>
                <a:latin typeface="Calibri"/>
                <a:ea typeface="Calibri"/>
                <a:cs typeface="Times New Roman"/>
              </a:rPr>
              <a:t> </a:t>
            </a:r>
          </a:p>
          <a:p>
            <a:pPr>
              <a:lnSpc>
                <a:spcPct val="115000"/>
              </a:lnSpc>
              <a:spcAft>
                <a:spcPts val="1000"/>
              </a:spcAft>
            </a:pPr>
            <a:r>
              <a:rPr lang="en-GB" sz="1100" dirty="0">
                <a:effectLst/>
                <a:latin typeface="Calibri"/>
                <a:ea typeface="Calibri"/>
                <a:cs typeface="Times New Roman"/>
              </a:rPr>
              <a:t> </a:t>
            </a:r>
          </a:p>
        </p:txBody>
      </p:sp>
      <p:grpSp>
        <p:nvGrpSpPr>
          <p:cNvPr id="17" name="Group 16"/>
          <p:cNvGrpSpPr/>
          <p:nvPr/>
        </p:nvGrpSpPr>
        <p:grpSpPr>
          <a:xfrm>
            <a:off x="1053236" y="2946891"/>
            <a:ext cx="2880320" cy="2122770"/>
            <a:chOff x="0" y="-1"/>
            <a:chExt cx="4968438" cy="3725839"/>
          </a:xfrm>
        </p:grpSpPr>
        <p:pic>
          <p:nvPicPr>
            <p:cNvPr id="18"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
              <a:ext cx="4968438" cy="3725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5"/>
            <p:cNvSpPr txBox="1"/>
            <p:nvPr/>
          </p:nvSpPr>
          <p:spPr>
            <a:xfrm>
              <a:off x="1501116" y="2263689"/>
              <a:ext cx="1819934" cy="488354"/>
            </a:xfrm>
            <a:prstGeom prst="rect">
              <a:avLst/>
            </a:prstGeom>
            <a:solidFill>
              <a:srgbClr val="FFC000"/>
            </a:solidFill>
          </p:spPr>
          <p:txBody>
            <a:bodyPr wrap="square" rtlCol="0">
              <a:noAutofit/>
            </a:bodyPr>
            <a:lstStyle/>
            <a:p>
              <a:endParaRPr lang="en-GB"/>
            </a:p>
          </p:txBody>
        </p:sp>
      </p:grpSp>
      <p:sp>
        <p:nvSpPr>
          <p:cNvPr id="20" name="Text Box 2"/>
          <p:cNvSpPr txBox="1">
            <a:spLocks noChangeArrowheads="1"/>
          </p:cNvSpPr>
          <p:nvPr/>
        </p:nvSpPr>
        <p:spPr bwMode="auto">
          <a:xfrm>
            <a:off x="1304822" y="4214381"/>
            <a:ext cx="2292350" cy="25160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en-GB" sz="900" dirty="0">
                <a:effectLst/>
                <a:latin typeface="Comic Sans MS"/>
                <a:ea typeface="Calibri"/>
                <a:cs typeface="Times New Roman"/>
              </a:rPr>
              <a:t>Life Long Learning</a:t>
            </a:r>
            <a:endParaRPr lang="en-GB" sz="900" dirty="0">
              <a:effectLst/>
              <a:latin typeface="Calibri"/>
              <a:ea typeface="Calibri"/>
              <a:cs typeface="Times New Roman"/>
            </a:endParaRPr>
          </a:p>
        </p:txBody>
      </p:sp>
      <p:pic>
        <p:nvPicPr>
          <p:cNvPr id="2052" name="Picture 4" descr="Image result for cross love childr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1762" y="2699092"/>
            <a:ext cx="27241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7544" y="5930116"/>
            <a:ext cx="8352928" cy="523220"/>
          </a:xfrm>
          <a:prstGeom prst="rect">
            <a:avLst/>
          </a:prstGeom>
          <a:noFill/>
        </p:spPr>
        <p:txBody>
          <a:bodyPr wrap="square" rtlCol="0">
            <a:spAutoFit/>
          </a:bodyPr>
          <a:lstStyle/>
          <a:p>
            <a:pPr algn="ctr"/>
            <a:r>
              <a:rPr lang="en-GB" sz="2800" b="1" dirty="0">
                <a:latin typeface="Comic Sans MS" pitchFamily="66" charset="0"/>
              </a:rPr>
              <a:t>Today’s Focus: Our wellbeing – keeping healthy</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36438" y="4375730"/>
            <a:ext cx="1211312" cy="1211312"/>
          </a:xfrm>
          <a:prstGeom prst="rect">
            <a:avLst/>
          </a:prstGeom>
        </p:spPr>
      </p:pic>
    </p:spTree>
    <p:extLst>
      <p:ext uri="{BB962C8B-B14F-4D97-AF65-F5344CB8AC3E}">
        <p14:creationId xmlns:p14="http://schemas.microsoft.com/office/powerpoint/2010/main" val="2225902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373216"/>
            <a:ext cx="1511279" cy="122413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1575">
            <a:off x="1785542" y="1586426"/>
            <a:ext cx="5201352" cy="3386492"/>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80312" y="5373216"/>
            <a:ext cx="1211312" cy="1211312"/>
          </a:xfrm>
          <a:prstGeom prst="rect">
            <a:avLst/>
          </a:prstGeom>
        </p:spPr>
      </p:pic>
    </p:spTree>
    <p:extLst>
      <p:ext uri="{BB962C8B-B14F-4D97-AF65-F5344CB8AC3E}">
        <p14:creationId xmlns:p14="http://schemas.microsoft.com/office/powerpoint/2010/main" val="18939194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15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373216"/>
            <a:ext cx="1511279" cy="122413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1575">
            <a:off x="871358" y="1851925"/>
            <a:ext cx="3474805" cy="226237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84552">
            <a:off x="4963627" y="1752152"/>
            <a:ext cx="3360930" cy="3360930"/>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39752" y="4055972"/>
            <a:ext cx="2507456" cy="2507456"/>
          </a:xfrm>
          <a:prstGeom prst="rect">
            <a:avLst/>
          </a:prstGeom>
        </p:spPr>
      </p:pic>
    </p:spTree>
    <p:extLst>
      <p:ext uri="{BB962C8B-B14F-4D97-AF65-F5344CB8AC3E}">
        <p14:creationId xmlns:p14="http://schemas.microsoft.com/office/powerpoint/2010/main" val="10826763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3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373216"/>
            <a:ext cx="1511279" cy="122413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84552">
            <a:off x="4963626" y="1384879"/>
            <a:ext cx="3360930" cy="3360930"/>
          </a:xfrm>
          <a:prstGeom prst="rect">
            <a:avLst/>
          </a:prstGeom>
        </p:spPr>
      </p:pic>
      <p:pic>
        <p:nvPicPr>
          <p:cNvPr id="8" name="Picture 7"/>
          <p:cNvPicPr>
            <a:picLocks noChangeAspect="1"/>
          </p:cNvPicPr>
          <p:nvPr/>
        </p:nvPicPr>
        <p:blipFill>
          <a:blip r:embed="rId9"/>
          <a:stretch>
            <a:fillRect/>
          </a:stretch>
        </p:blipFill>
        <p:spPr>
          <a:xfrm rot="20958209">
            <a:off x="615127" y="1472010"/>
            <a:ext cx="3805411" cy="3405211"/>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53819" y="5200792"/>
            <a:ext cx="1499344" cy="1499344"/>
          </a:xfrm>
          <a:prstGeom prst="rect">
            <a:avLst/>
          </a:prstGeom>
        </p:spPr>
      </p:pic>
    </p:spTree>
    <p:extLst>
      <p:ext uri="{BB962C8B-B14F-4D97-AF65-F5344CB8AC3E}">
        <p14:creationId xmlns:p14="http://schemas.microsoft.com/office/powerpoint/2010/main" val="2304674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8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5373216"/>
            <a:ext cx="1511279" cy="1224136"/>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51" y="174543"/>
            <a:ext cx="1778520" cy="1185680"/>
          </a:xfrm>
          <a:prstGeom prst="rect">
            <a:avLst/>
          </a:prstGeom>
        </p:spPr>
      </p:pic>
      <p:pic>
        <p:nvPicPr>
          <p:cNvPr id="8" name="Picture 7"/>
          <p:cNvPicPr>
            <a:picLocks noChangeAspect="1"/>
          </p:cNvPicPr>
          <p:nvPr/>
        </p:nvPicPr>
        <p:blipFill>
          <a:blip r:embed="rId8"/>
          <a:stretch>
            <a:fillRect/>
          </a:stretch>
        </p:blipFill>
        <p:spPr>
          <a:xfrm>
            <a:off x="7406004" y="5129106"/>
            <a:ext cx="1640803" cy="1468246"/>
          </a:xfrm>
          <a:prstGeom prst="rect">
            <a:avLst/>
          </a:prstGeom>
        </p:spPr>
      </p:pic>
      <p:sp>
        <p:nvSpPr>
          <p:cNvPr id="9" name="Rectangle 8"/>
          <p:cNvSpPr/>
          <p:nvPr/>
        </p:nvSpPr>
        <p:spPr>
          <a:xfrm>
            <a:off x="1097613" y="4634553"/>
            <a:ext cx="7128792" cy="646331"/>
          </a:xfrm>
          <a:prstGeom prst="rect">
            <a:avLst/>
          </a:prstGeom>
        </p:spPr>
        <p:txBody>
          <a:bodyPr wrap="square">
            <a:spAutoFit/>
          </a:bodyPr>
          <a:lstStyle/>
          <a:p>
            <a:r>
              <a:rPr lang="en-GB" dirty="0">
                <a:hlinkClick r:id="rId9"/>
              </a:rPr>
              <a:t>https://www.mentalhealth.org.uk/campaigns/mental-health-awareness-week</a:t>
            </a:r>
            <a:endParaRPr lang="en-GB" dirty="0"/>
          </a:p>
        </p:txBody>
      </p:sp>
      <p:pic>
        <p:nvPicPr>
          <p:cNvPr id="10" name="Picture 9"/>
          <p:cNvPicPr>
            <a:picLocks noChangeAspect="1"/>
          </p:cNvPicPr>
          <p:nvPr/>
        </p:nvPicPr>
        <p:blipFill>
          <a:blip r:embed="rId10"/>
          <a:stretch>
            <a:fillRect/>
          </a:stretch>
        </p:blipFill>
        <p:spPr>
          <a:xfrm>
            <a:off x="2298224" y="1322806"/>
            <a:ext cx="4727569" cy="3029220"/>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76056" y="5163604"/>
            <a:ext cx="1643360" cy="1643360"/>
          </a:xfrm>
          <a:prstGeom prst="rect">
            <a:avLst/>
          </a:prstGeom>
        </p:spPr>
      </p:pic>
    </p:spTree>
    <p:extLst>
      <p:ext uri="{BB962C8B-B14F-4D97-AF65-F5344CB8AC3E}">
        <p14:creationId xmlns:p14="http://schemas.microsoft.com/office/powerpoint/2010/main" val="2164759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7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0352" y="332656"/>
            <a:ext cx="972108" cy="792088"/>
          </a:xfrm>
          <a:prstGeom prst="rect">
            <a:avLst/>
          </a:prstGeom>
          <a:noFill/>
          <a:ln>
            <a:noFill/>
          </a:ln>
        </p:spPr>
      </p:pic>
      <p:pic>
        <p:nvPicPr>
          <p:cNvPr id="8" name="Picture 7"/>
          <p:cNvPicPr>
            <a:picLocks noChangeAspect="1"/>
          </p:cNvPicPr>
          <p:nvPr/>
        </p:nvPicPr>
        <p:blipFill>
          <a:blip r:embed="rId6"/>
          <a:stretch>
            <a:fillRect/>
          </a:stretch>
        </p:blipFill>
        <p:spPr>
          <a:xfrm>
            <a:off x="7576655" y="5281810"/>
            <a:ext cx="1470152" cy="131554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28" y="291804"/>
            <a:ext cx="7154484" cy="6279474"/>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21383" y="2525613"/>
            <a:ext cx="1355328" cy="1355328"/>
          </a:xfrm>
          <a:prstGeom prst="rect">
            <a:avLst/>
          </a:prstGeom>
        </p:spPr>
      </p:pic>
    </p:spTree>
    <p:extLst>
      <p:ext uri="{BB962C8B-B14F-4D97-AF65-F5344CB8AC3E}">
        <p14:creationId xmlns:p14="http://schemas.microsoft.com/office/powerpoint/2010/main" val="4276818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10557</TotalTime>
  <Words>1288</Words>
  <Application>Microsoft Office PowerPoint</Application>
  <PresentationFormat>On-screen Show (4:3)</PresentationFormat>
  <Paragraphs>83</Paragraphs>
  <Slides>15</Slides>
  <Notes>15</Notes>
  <HiddenSlides>0</HiddenSlides>
  <MMClips>19</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 Lothian Council - Education Services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dc:title>
  <dc:creator>Judith Mcewan</dc:creator>
  <cp:lastModifiedBy>Susan Mclean</cp:lastModifiedBy>
  <cp:revision>164</cp:revision>
  <cp:lastPrinted>2016-11-16T18:01:40Z</cp:lastPrinted>
  <dcterms:created xsi:type="dcterms:W3CDTF">2016-11-07T14:45:22Z</dcterms:created>
  <dcterms:modified xsi:type="dcterms:W3CDTF">2020-05-25T07:23:09Z</dcterms:modified>
</cp:coreProperties>
</file>