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2" r:id="rId6"/>
    <p:sldId id="263" r:id="rId7"/>
    <p:sldId id="264" r:id="rId8"/>
    <p:sldId id="265" r:id="rId9"/>
    <p:sldId id="267" r:id="rId10"/>
    <p:sldId id="268" r:id="rId11"/>
    <p:sldId id="269" r:id="rId12"/>
    <p:sldId id="270" r:id="rId13"/>
    <p:sldId id="271" r:id="rId14"/>
    <p:sldId id="273" r:id="rId15"/>
    <p:sldId id="272" r:id="rId16"/>
    <p:sldId id="274" r:id="rId17"/>
    <p:sldId id="275"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04" autoAdjust="0"/>
    <p:restoredTop sz="94660"/>
  </p:normalViewPr>
  <p:slideViewPr>
    <p:cSldViewPr snapToGrid="0">
      <p:cViewPr varScale="1">
        <p:scale>
          <a:sx n="69" d="100"/>
          <a:sy n="69" d="100"/>
        </p:scale>
        <p:origin x="5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 5+</a:t>
            </a:r>
            <a:r>
              <a:rPr lang="en-US" baseline="0"/>
              <a:t> National 5 Awards in S4</a:t>
            </a:r>
            <a:endParaRPr lang="en-US"/>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744292357369958E-2"/>
          <c:y val="0.11442606015312232"/>
          <c:w val="0.8988766707271223"/>
          <c:h val="0.71454298036166275"/>
        </c:manualLayout>
      </c:layout>
      <c:bar3DChart>
        <c:barDir val="col"/>
        <c:grouping val="clustered"/>
        <c:varyColors val="0"/>
        <c:ser>
          <c:idx val="0"/>
          <c:order val="0"/>
          <c:spPr>
            <a:solidFill>
              <a:srgbClr val="00B0F0"/>
            </a:solidFill>
            <a:ln w="9525" cap="flat" cmpd="sng" algn="ctr">
              <a:solidFill>
                <a:schemeClr val="accent1">
                  <a:shade val="95000"/>
                </a:schemeClr>
              </a:solidFill>
              <a:round/>
            </a:ln>
            <a:effectLst/>
            <a:sp3d contourW="9525">
              <a:contourClr>
                <a:schemeClr val="accent1">
                  <a:shade val="95000"/>
                </a:schemeClr>
              </a:contourClr>
            </a:sp3d>
          </c:spPr>
          <c:invertIfNegative val="0"/>
          <c:dPt>
            <c:idx val="6"/>
            <c:invertIfNegative val="0"/>
            <c:bubble3D val="0"/>
            <c:spPr>
              <a:solidFill>
                <a:srgbClr val="00B0F0"/>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1-7464-41E3-949A-CC07B1246937}"/>
              </c:ext>
            </c:extLst>
          </c:dPt>
          <c:dPt>
            <c:idx val="7"/>
            <c:invertIfNegative val="0"/>
            <c:bubble3D val="0"/>
            <c:spPr>
              <a:solidFill>
                <a:srgbClr val="FF0000"/>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3-7464-41E3-949A-CC07B124693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'National 5'!$B$3:$I$3</c:f>
              <c:numCache>
                <c:formatCode>General</c:formatCode>
                <c:ptCount val="8"/>
                <c:pt idx="0">
                  <c:v>2015</c:v>
                </c:pt>
                <c:pt idx="1">
                  <c:v>2016</c:v>
                </c:pt>
                <c:pt idx="2">
                  <c:v>2017</c:v>
                </c:pt>
                <c:pt idx="3">
                  <c:v>2018</c:v>
                </c:pt>
                <c:pt idx="4">
                  <c:v>2019</c:v>
                </c:pt>
                <c:pt idx="5">
                  <c:v>2020</c:v>
                </c:pt>
                <c:pt idx="6">
                  <c:v>2021</c:v>
                </c:pt>
                <c:pt idx="7">
                  <c:v>2022</c:v>
                </c:pt>
              </c:numCache>
            </c:numRef>
          </c:cat>
          <c:val>
            <c:numRef>
              <c:f>'National 5'!$B$4:$I$4</c:f>
              <c:numCache>
                <c:formatCode>General</c:formatCode>
                <c:ptCount val="8"/>
                <c:pt idx="0">
                  <c:v>62.3</c:v>
                </c:pt>
                <c:pt idx="1">
                  <c:v>70.400000000000006</c:v>
                </c:pt>
                <c:pt idx="2">
                  <c:v>74.099999999999994</c:v>
                </c:pt>
                <c:pt idx="3">
                  <c:v>71.5</c:v>
                </c:pt>
                <c:pt idx="4">
                  <c:v>77.3</c:v>
                </c:pt>
                <c:pt idx="5">
                  <c:v>82.1</c:v>
                </c:pt>
                <c:pt idx="6">
                  <c:v>74.3</c:v>
                </c:pt>
                <c:pt idx="7">
                  <c:v>76.7</c:v>
                </c:pt>
              </c:numCache>
            </c:numRef>
          </c:val>
          <c:extLst>
            <c:ext xmlns:c16="http://schemas.microsoft.com/office/drawing/2014/chart" uri="{C3380CC4-5D6E-409C-BE32-E72D297353CC}">
              <c16:uniqueId val="{00000004-7464-41E3-949A-CC07B1246937}"/>
            </c:ext>
          </c:extLst>
        </c:ser>
        <c:dLbls>
          <c:showLegendKey val="0"/>
          <c:showVal val="1"/>
          <c:showCatName val="0"/>
          <c:showSerName val="0"/>
          <c:showPercent val="0"/>
          <c:showBubbleSize val="0"/>
        </c:dLbls>
        <c:gapWidth val="150"/>
        <c:shape val="box"/>
        <c:axId val="388014112"/>
        <c:axId val="466289640"/>
        <c:axId val="0"/>
      </c:bar3DChart>
      <c:catAx>
        <c:axId val="388014112"/>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GB"/>
                  <a:t>Year of award</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466289640"/>
        <c:crosses val="autoZero"/>
        <c:auto val="1"/>
        <c:lblAlgn val="ctr"/>
        <c:lblOffset val="100"/>
        <c:noMultiLvlLbl val="0"/>
      </c:catAx>
      <c:valAx>
        <c:axId val="466289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GB"/>
                  <a:t>%</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88014112"/>
        <c:crosses val="autoZero"/>
        <c:crossBetween val="between"/>
      </c:valAx>
      <c:spPr>
        <a:noFill/>
        <a:ln>
          <a:noFill/>
        </a:ln>
        <a:effectLst/>
      </c:spPr>
    </c:plotArea>
    <c:plotVisOnly val="1"/>
    <c:dispBlanksAs val="gap"/>
    <c:showDLblsOverMax val="0"/>
  </c:chart>
  <c:spPr>
    <a:solidFill>
      <a:schemeClr val="bg2">
        <a:lumMod val="75000"/>
      </a:schemeClr>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1+ Advanced Highers</a:t>
            </a: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spPr>
            <a:solidFill>
              <a:srgbClr val="00B0F0"/>
            </a:solidFill>
            <a:ln w="9525" cap="flat" cmpd="sng" algn="ctr">
              <a:solidFill>
                <a:schemeClr val="accent2">
                  <a:shade val="95000"/>
                </a:schemeClr>
              </a:solidFill>
              <a:round/>
            </a:ln>
            <a:effectLst/>
            <a:sp3d contourW="9525">
              <a:contourClr>
                <a:schemeClr val="accent2">
                  <a:shade val="95000"/>
                </a:schemeClr>
              </a:contourClr>
            </a:sp3d>
          </c:spPr>
          <c:invertIfNegative val="0"/>
          <c:dPt>
            <c:idx val="6"/>
            <c:invertIfNegative val="0"/>
            <c:bubble3D val="0"/>
            <c:spPr>
              <a:solidFill>
                <a:srgbClr val="00B0F0"/>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1-4468-4C44-B4F5-857EB76511A5}"/>
              </c:ext>
            </c:extLst>
          </c:dPt>
          <c:dPt>
            <c:idx val="7"/>
            <c:invertIfNegative val="0"/>
            <c:bubble3D val="0"/>
            <c:spPr>
              <a:solidFill>
                <a:srgbClr val="FFFF00"/>
              </a:solidFill>
              <a:ln w="9525" cap="flat" cmpd="sng" algn="ctr">
                <a:solidFill>
                  <a:schemeClr val="accent2">
                    <a:shade val="95000"/>
                  </a:schemeClr>
                </a:solidFill>
                <a:round/>
              </a:ln>
              <a:effectLst/>
              <a:sp3d contourW="9525">
                <a:contourClr>
                  <a:schemeClr val="accent2">
                    <a:shade val="95000"/>
                  </a:schemeClr>
                </a:contourClr>
              </a:sp3d>
            </c:spPr>
            <c:extLst>
              <c:ext xmlns:c16="http://schemas.microsoft.com/office/drawing/2014/chart" uri="{C3380CC4-5D6E-409C-BE32-E72D297353CC}">
                <c16:uniqueId val="{00000003-4468-4C44-B4F5-857EB76511A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'A Highers'!$B$3:$I$3</c:f>
              <c:numCache>
                <c:formatCode>General</c:formatCode>
                <c:ptCount val="8"/>
                <c:pt idx="0">
                  <c:v>2015</c:v>
                </c:pt>
                <c:pt idx="1">
                  <c:v>2016</c:v>
                </c:pt>
                <c:pt idx="2">
                  <c:v>2017</c:v>
                </c:pt>
                <c:pt idx="3">
                  <c:v>2018</c:v>
                </c:pt>
                <c:pt idx="4">
                  <c:v>2019</c:v>
                </c:pt>
                <c:pt idx="5">
                  <c:v>2020</c:v>
                </c:pt>
                <c:pt idx="6">
                  <c:v>2021</c:v>
                </c:pt>
                <c:pt idx="7">
                  <c:v>2022</c:v>
                </c:pt>
              </c:numCache>
            </c:numRef>
          </c:cat>
          <c:val>
            <c:numRef>
              <c:f>'A Highers'!$B$4:$I$4</c:f>
              <c:numCache>
                <c:formatCode>General</c:formatCode>
                <c:ptCount val="8"/>
                <c:pt idx="0">
                  <c:v>28.1</c:v>
                </c:pt>
                <c:pt idx="1">
                  <c:v>31.2</c:v>
                </c:pt>
                <c:pt idx="2">
                  <c:v>30.5</c:v>
                </c:pt>
                <c:pt idx="3">
                  <c:v>31.6</c:v>
                </c:pt>
                <c:pt idx="4">
                  <c:v>26.6</c:v>
                </c:pt>
                <c:pt idx="5">
                  <c:v>38.4</c:v>
                </c:pt>
                <c:pt idx="6">
                  <c:v>44.2</c:v>
                </c:pt>
                <c:pt idx="7">
                  <c:v>42.8</c:v>
                </c:pt>
              </c:numCache>
            </c:numRef>
          </c:val>
          <c:extLst>
            <c:ext xmlns:c16="http://schemas.microsoft.com/office/drawing/2014/chart" uri="{C3380CC4-5D6E-409C-BE32-E72D297353CC}">
              <c16:uniqueId val="{00000004-4468-4C44-B4F5-857EB76511A5}"/>
            </c:ext>
          </c:extLst>
        </c:ser>
        <c:dLbls>
          <c:showLegendKey val="0"/>
          <c:showVal val="1"/>
          <c:showCatName val="0"/>
          <c:showSerName val="0"/>
          <c:showPercent val="0"/>
          <c:showBubbleSize val="0"/>
        </c:dLbls>
        <c:gapWidth val="150"/>
        <c:shape val="box"/>
        <c:axId val="388014112"/>
        <c:axId val="466289640"/>
        <c:axId val="0"/>
      </c:bar3DChart>
      <c:catAx>
        <c:axId val="388014112"/>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GB"/>
                  <a:t>Year of award</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466289640"/>
        <c:crosses val="autoZero"/>
        <c:auto val="1"/>
        <c:lblAlgn val="ctr"/>
        <c:lblOffset val="100"/>
        <c:noMultiLvlLbl val="0"/>
      </c:catAx>
      <c:valAx>
        <c:axId val="466289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GB"/>
                  <a:t>%</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8801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5+ N5's in S4</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C000"/>
            </a:solidFill>
            <a:ln>
              <a:noFill/>
            </a:ln>
            <a:effectLst/>
          </c:spPr>
          <c:invertIfNegative val="0"/>
          <c:cat>
            <c:strRef>
              <c:f>schools!$B$3:$H$3</c:f>
              <c:strCache>
                <c:ptCount val="7"/>
                <c:pt idx="0">
                  <c:v>BHS</c:v>
                </c:pt>
                <c:pt idx="1">
                  <c:v>EHS</c:v>
                </c:pt>
                <c:pt idx="2">
                  <c:v>MCHS</c:v>
                </c:pt>
                <c:pt idx="3">
                  <c:v>SLHS</c:v>
                </c:pt>
                <c:pt idx="4">
                  <c:v>SNHS</c:v>
                </c:pt>
                <c:pt idx="5">
                  <c:v>WWHS</c:v>
                </c:pt>
                <c:pt idx="6">
                  <c:v>WFHS</c:v>
                </c:pt>
              </c:strCache>
            </c:strRef>
          </c:cat>
          <c:val>
            <c:numRef>
              <c:f>schools!$B$4:$H$4</c:f>
              <c:numCache>
                <c:formatCode>General</c:formatCode>
                <c:ptCount val="7"/>
                <c:pt idx="0">
                  <c:v>62.5</c:v>
                </c:pt>
                <c:pt idx="1">
                  <c:v>84.8</c:v>
                </c:pt>
                <c:pt idx="2">
                  <c:v>80.3</c:v>
                </c:pt>
                <c:pt idx="3">
                  <c:v>56</c:v>
                </c:pt>
                <c:pt idx="4">
                  <c:v>82.5</c:v>
                </c:pt>
                <c:pt idx="5">
                  <c:v>78.2</c:v>
                </c:pt>
                <c:pt idx="6">
                  <c:v>76.7</c:v>
                </c:pt>
              </c:numCache>
            </c:numRef>
          </c:val>
          <c:extLst>
            <c:ext xmlns:c16="http://schemas.microsoft.com/office/drawing/2014/chart" uri="{C3380CC4-5D6E-409C-BE32-E72D297353CC}">
              <c16:uniqueId val="{00000000-B315-4004-B102-067F0C0D4CA3}"/>
            </c:ext>
          </c:extLst>
        </c:ser>
        <c:dLbls>
          <c:showLegendKey val="0"/>
          <c:showVal val="0"/>
          <c:showCatName val="0"/>
          <c:showSerName val="0"/>
          <c:showPercent val="0"/>
          <c:showBubbleSize val="0"/>
        </c:dLbls>
        <c:gapWidth val="219"/>
        <c:overlap val="-27"/>
        <c:axId val="476566808"/>
        <c:axId val="476568776"/>
      </c:barChart>
      <c:catAx>
        <c:axId val="476566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568776"/>
        <c:crosses val="autoZero"/>
        <c:auto val="1"/>
        <c:lblAlgn val="ctr"/>
        <c:lblOffset val="100"/>
        <c:noMultiLvlLbl val="0"/>
      </c:catAx>
      <c:valAx>
        <c:axId val="47656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566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3+ Highers in</a:t>
            </a:r>
            <a:r>
              <a:rPr lang="en-GB" baseline="0"/>
              <a:t> S5</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schools!$B$3:$H$3</c:f>
              <c:strCache>
                <c:ptCount val="7"/>
                <c:pt idx="0">
                  <c:v>BHS</c:v>
                </c:pt>
                <c:pt idx="1">
                  <c:v>EHS</c:v>
                </c:pt>
                <c:pt idx="2">
                  <c:v>MCHS</c:v>
                </c:pt>
                <c:pt idx="3">
                  <c:v>SLHS</c:v>
                </c:pt>
                <c:pt idx="4">
                  <c:v>SNHS</c:v>
                </c:pt>
                <c:pt idx="5">
                  <c:v>WWHS</c:v>
                </c:pt>
                <c:pt idx="6">
                  <c:v>WFHS</c:v>
                </c:pt>
              </c:strCache>
            </c:strRef>
          </c:cat>
          <c:val>
            <c:numRef>
              <c:f>schools!$B$5:$H$5</c:f>
              <c:numCache>
                <c:formatCode>General</c:formatCode>
                <c:ptCount val="7"/>
                <c:pt idx="0">
                  <c:v>52.1</c:v>
                </c:pt>
                <c:pt idx="1">
                  <c:v>70.5</c:v>
                </c:pt>
                <c:pt idx="2">
                  <c:v>72.400000000000006</c:v>
                </c:pt>
                <c:pt idx="3">
                  <c:v>40</c:v>
                </c:pt>
                <c:pt idx="4">
                  <c:v>78.7</c:v>
                </c:pt>
                <c:pt idx="5">
                  <c:v>77.7</c:v>
                </c:pt>
                <c:pt idx="6">
                  <c:v>65.400000000000006</c:v>
                </c:pt>
              </c:numCache>
            </c:numRef>
          </c:val>
          <c:extLst>
            <c:ext xmlns:c16="http://schemas.microsoft.com/office/drawing/2014/chart" uri="{C3380CC4-5D6E-409C-BE32-E72D297353CC}">
              <c16:uniqueId val="{00000000-20D1-4465-B425-4DF5821BE758}"/>
            </c:ext>
          </c:extLst>
        </c:ser>
        <c:dLbls>
          <c:showLegendKey val="0"/>
          <c:showVal val="0"/>
          <c:showCatName val="0"/>
          <c:showSerName val="0"/>
          <c:showPercent val="0"/>
          <c:showBubbleSize val="0"/>
        </c:dLbls>
        <c:gapWidth val="219"/>
        <c:overlap val="-27"/>
        <c:axId val="477973656"/>
        <c:axId val="477976608"/>
      </c:barChart>
      <c:catAx>
        <c:axId val="47797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976608"/>
        <c:crosses val="autoZero"/>
        <c:auto val="1"/>
        <c:lblAlgn val="ctr"/>
        <c:lblOffset val="100"/>
        <c:noMultiLvlLbl val="0"/>
      </c:catAx>
      <c:valAx>
        <c:axId val="47797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7973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5+ Highers in S5</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lumMod val="60000"/>
                <a:lumOff val="40000"/>
              </a:schemeClr>
            </a:solidFill>
            <a:ln>
              <a:noFill/>
            </a:ln>
            <a:effectLst/>
          </c:spPr>
          <c:invertIfNegative val="0"/>
          <c:cat>
            <c:strRef>
              <c:f>schools!$B$3:$H$3</c:f>
              <c:strCache>
                <c:ptCount val="7"/>
                <c:pt idx="0">
                  <c:v>BHS</c:v>
                </c:pt>
                <c:pt idx="1">
                  <c:v>EHS</c:v>
                </c:pt>
                <c:pt idx="2">
                  <c:v>MCHS</c:v>
                </c:pt>
                <c:pt idx="3">
                  <c:v>SLHS</c:v>
                </c:pt>
                <c:pt idx="4">
                  <c:v>SNHS</c:v>
                </c:pt>
                <c:pt idx="5">
                  <c:v>WWHS</c:v>
                </c:pt>
                <c:pt idx="6">
                  <c:v>WFHS</c:v>
                </c:pt>
              </c:strCache>
            </c:strRef>
          </c:cat>
          <c:val>
            <c:numRef>
              <c:f>schools!$B$6:$H$6</c:f>
              <c:numCache>
                <c:formatCode>General</c:formatCode>
                <c:ptCount val="7"/>
                <c:pt idx="0">
                  <c:v>30.8</c:v>
                </c:pt>
                <c:pt idx="1">
                  <c:v>50.9</c:v>
                </c:pt>
                <c:pt idx="2">
                  <c:v>49.1</c:v>
                </c:pt>
                <c:pt idx="3">
                  <c:v>19.100000000000001</c:v>
                </c:pt>
                <c:pt idx="4">
                  <c:v>55.1</c:v>
                </c:pt>
                <c:pt idx="5">
                  <c:v>53</c:v>
                </c:pt>
                <c:pt idx="6">
                  <c:v>47.1</c:v>
                </c:pt>
              </c:numCache>
            </c:numRef>
          </c:val>
          <c:extLst>
            <c:ext xmlns:c16="http://schemas.microsoft.com/office/drawing/2014/chart" uri="{C3380CC4-5D6E-409C-BE32-E72D297353CC}">
              <c16:uniqueId val="{00000000-ADFA-4B63-B7FB-16CA6B8C3A9A}"/>
            </c:ext>
          </c:extLst>
        </c:ser>
        <c:dLbls>
          <c:showLegendKey val="0"/>
          <c:showVal val="0"/>
          <c:showCatName val="0"/>
          <c:showSerName val="0"/>
          <c:showPercent val="0"/>
          <c:showBubbleSize val="0"/>
        </c:dLbls>
        <c:gapWidth val="219"/>
        <c:overlap val="-27"/>
        <c:axId val="478506064"/>
        <c:axId val="478506720"/>
      </c:barChart>
      <c:catAx>
        <c:axId val="47850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506720"/>
        <c:crosses val="autoZero"/>
        <c:auto val="1"/>
        <c:lblAlgn val="ctr"/>
        <c:lblOffset val="100"/>
        <c:noMultiLvlLbl val="0"/>
      </c:catAx>
      <c:valAx>
        <c:axId val="478506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506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1+ Advanced</a:t>
            </a:r>
            <a:r>
              <a:rPr lang="en-GB" baseline="0"/>
              <a:t> Highers</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FF00"/>
            </a:solidFill>
            <a:ln>
              <a:noFill/>
            </a:ln>
            <a:effectLst/>
          </c:spPr>
          <c:invertIfNegative val="0"/>
          <c:cat>
            <c:strRef>
              <c:f>schools!$B$3:$H$3</c:f>
              <c:strCache>
                <c:ptCount val="7"/>
                <c:pt idx="0">
                  <c:v>BHS</c:v>
                </c:pt>
                <c:pt idx="1">
                  <c:v>EHS</c:v>
                </c:pt>
                <c:pt idx="2">
                  <c:v>MCHS</c:v>
                </c:pt>
                <c:pt idx="3">
                  <c:v>SLHS</c:v>
                </c:pt>
                <c:pt idx="4">
                  <c:v>SNHS</c:v>
                </c:pt>
                <c:pt idx="5">
                  <c:v>WWHS</c:v>
                </c:pt>
                <c:pt idx="6">
                  <c:v>WFHS</c:v>
                </c:pt>
              </c:strCache>
            </c:strRef>
          </c:cat>
          <c:val>
            <c:numRef>
              <c:f>schools!$B$7:$H$7</c:f>
              <c:numCache>
                <c:formatCode>General</c:formatCode>
                <c:ptCount val="7"/>
                <c:pt idx="0">
                  <c:v>15.9</c:v>
                </c:pt>
                <c:pt idx="1">
                  <c:v>46</c:v>
                </c:pt>
                <c:pt idx="2">
                  <c:v>49</c:v>
                </c:pt>
                <c:pt idx="3">
                  <c:v>20.7</c:v>
                </c:pt>
                <c:pt idx="4">
                  <c:v>57.2</c:v>
                </c:pt>
                <c:pt idx="5">
                  <c:v>45.9</c:v>
                </c:pt>
                <c:pt idx="6">
                  <c:v>42.8</c:v>
                </c:pt>
              </c:numCache>
            </c:numRef>
          </c:val>
          <c:extLst>
            <c:ext xmlns:c16="http://schemas.microsoft.com/office/drawing/2014/chart" uri="{C3380CC4-5D6E-409C-BE32-E72D297353CC}">
              <c16:uniqueId val="{00000000-DFD9-4DA8-900D-0D463A1600F2}"/>
            </c:ext>
          </c:extLst>
        </c:ser>
        <c:dLbls>
          <c:showLegendKey val="0"/>
          <c:showVal val="0"/>
          <c:showCatName val="0"/>
          <c:showSerName val="0"/>
          <c:showPercent val="0"/>
          <c:showBubbleSize val="0"/>
        </c:dLbls>
        <c:gapWidth val="219"/>
        <c:overlap val="-27"/>
        <c:axId val="546114904"/>
        <c:axId val="546113920"/>
      </c:barChart>
      <c:catAx>
        <c:axId val="546114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113920"/>
        <c:crosses val="autoZero"/>
        <c:auto val="1"/>
        <c:lblAlgn val="ctr"/>
        <c:lblOffset val="100"/>
        <c:noMultiLvlLbl val="0"/>
      </c:catAx>
      <c:valAx>
        <c:axId val="546113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114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a:t>S4</a:t>
            </a:r>
            <a:r>
              <a:rPr lang="en-GB" baseline="0"/>
              <a:t> 8+ National 5's</a:t>
            </a:r>
            <a:endParaRPr lang="en-GB"/>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B0F0"/>
            </a:solidFill>
            <a:ln>
              <a:noFill/>
            </a:ln>
            <a:effectLst>
              <a:outerShdw blurRad="57150" dist="19050" dir="5400000" algn="ctr" rotWithShape="0">
                <a:srgbClr val="000000">
                  <a:alpha val="63000"/>
                </a:srgbClr>
              </a:outerShdw>
            </a:effectLst>
            <a:scene3d>
              <a:camera prst="orthographicFront">
                <a:rot lat="0" lon="0" rev="0"/>
              </a:camera>
              <a:lightRig rig="threePt" dir="t"/>
            </a:scene3d>
            <a:sp3d/>
          </c:spPr>
          <c:invertIfNegative val="0"/>
          <c:dPt>
            <c:idx val="6"/>
            <c:invertIfNegative val="0"/>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scene3d>
              <a:sp3d/>
            </c:spPr>
            <c:extLst>
              <c:ext xmlns:c16="http://schemas.microsoft.com/office/drawing/2014/chart" uri="{C3380CC4-5D6E-409C-BE32-E72D297353CC}">
                <c16:uniqueId val="{00000001-3B03-4772-BDB9-AC01724EA5C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'National 5'!$B$46:$H$46</c:f>
              <c:numCache>
                <c:formatCode>General</c:formatCode>
                <c:ptCount val="7"/>
                <c:pt idx="0">
                  <c:v>2016</c:v>
                </c:pt>
                <c:pt idx="1">
                  <c:v>2017</c:v>
                </c:pt>
                <c:pt idx="2">
                  <c:v>2018</c:v>
                </c:pt>
                <c:pt idx="3">
                  <c:v>2019</c:v>
                </c:pt>
                <c:pt idx="4">
                  <c:v>2020</c:v>
                </c:pt>
                <c:pt idx="5">
                  <c:v>2021</c:v>
                </c:pt>
                <c:pt idx="6">
                  <c:v>2022</c:v>
                </c:pt>
              </c:numCache>
            </c:numRef>
          </c:cat>
          <c:val>
            <c:numRef>
              <c:f>'National 5'!$B$47:$H$47</c:f>
              <c:numCache>
                <c:formatCode>General</c:formatCode>
                <c:ptCount val="7"/>
                <c:pt idx="0">
                  <c:v>42</c:v>
                </c:pt>
                <c:pt idx="1">
                  <c:v>48.4</c:v>
                </c:pt>
                <c:pt idx="2">
                  <c:v>48.3</c:v>
                </c:pt>
                <c:pt idx="3">
                  <c:v>52.3</c:v>
                </c:pt>
                <c:pt idx="4">
                  <c:v>61.8</c:v>
                </c:pt>
                <c:pt idx="5">
                  <c:v>52.5</c:v>
                </c:pt>
                <c:pt idx="6">
                  <c:v>48.3</c:v>
                </c:pt>
              </c:numCache>
            </c:numRef>
          </c:val>
          <c:extLst>
            <c:ext xmlns:c16="http://schemas.microsoft.com/office/drawing/2014/chart" uri="{C3380CC4-5D6E-409C-BE32-E72D297353CC}">
              <c16:uniqueId val="{00000002-3B03-4772-BDB9-AC01724EA5C7}"/>
            </c:ext>
          </c:extLst>
        </c:ser>
        <c:dLbls>
          <c:showLegendKey val="0"/>
          <c:showVal val="0"/>
          <c:showCatName val="0"/>
          <c:showSerName val="0"/>
          <c:showPercent val="0"/>
          <c:showBubbleSize val="0"/>
        </c:dLbls>
        <c:gapWidth val="150"/>
        <c:shape val="box"/>
        <c:axId val="527429616"/>
        <c:axId val="527432240"/>
        <c:axId val="0"/>
      </c:bar3DChart>
      <c:catAx>
        <c:axId val="527429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432240"/>
        <c:crosses val="autoZero"/>
        <c:auto val="1"/>
        <c:lblAlgn val="ctr"/>
        <c:lblOffset val="100"/>
        <c:noMultiLvlLbl val="0"/>
      </c:catAx>
      <c:valAx>
        <c:axId val="527432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429616"/>
        <c:crosses val="autoZero"/>
        <c:crossBetween val="between"/>
      </c:valAx>
      <c:spPr>
        <a:noFill/>
        <a:ln>
          <a:noFill/>
        </a:ln>
        <a:effectLst/>
      </c:spPr>
    </c:plotArea>
    <c:plotVisOnly val="1"/>
    <c:dispBlanksAs val="gap"/>
    <c:showDLblsOverMax val="0"/>
  </c:chart>
  <c:spPr>
    <a:solidFill>
      <a:schemeClr val="bg2">
        <a:lumMod val="50000"/>
      </a:schemeClr>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900" b="1" i="0" u="none" strike="noStrike" kern="1200" cap="all" spc="100" normalizeH="0" baseline="0">
                <a:solidFill>
                  <a:schemeClr val="lt1"/>
                </a:solidFill>
                <a:latin typeface="+mn-lt"/>
                <a:ea typeface="+mn-ea"/>
                <a:cs typeface="+mn-cs"/>
              </a:defRPr>
            </a:pPr>
            <a:r>
              <a:rPr lang="en-GB" sz="900"/>
              <a:t>% of FME pupils achieving 5+ National 5's in S4</a:t>
            </a:r>
          </a:p>
        </c:rich>
      </c:tx>
      <c:layout/>
      <c:overlay val="0"/>
      <c:spPr>
        <a:noFill/>
        <a:ln>
          <a:noFill/>
        </a:ln>
        <a:effectLst/>
      </c:spPr>
      <c:txPr>
        <a:bodyPr rot="0" spcFirstLastPara="1" vertOverflow="ellipsis" vert="horz" wrap="square" anchor="ctr" anchorCtr="1"/>
        <a:lstStyle/>
        <a:p>
          <a:pPr>
            <a:defRPr sz="9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cked"/>
        <c:varyColors val="0"/>
        <c:ser>
          <c:idx val="0"/>
          <c:order val="0"/>
          <c:spPr>
            <a:ln w="34925" cap="rnd">
              <a:solidFill>
                <a:schemeClr val="tx2">
                  <a:lumMod val="40000"/>
                  <a:lumOff val="60000"/>
                </a:schemeClr>
              </a:solidFill>
              <a:round/>
            </a:ln>
            <a:effectLst>
              <a:outerShdw dist="25400" dir="2700000" algn="tl" rotWithShape="0">
                <a:schemeClr val="accent5"/>
              </a:outerShdw>
            </a:effectLst>
          </c:spPr>
          <c:marker>
            <c:symbol val="none"/>
          </c:marker>
          <c:cat>
            <c:numRef>
              <c:f>'National 5'!$C$21:$G$21</c:f>
              <c:numCache>
                <c:formatCode>General</c:formatCode>
                <c:ptCount val="5"/>
                <c:pt idx="0">
                  <c:v>2018</c:v>
                </c:pt>
                <c:pt idx="1">
                  <c:v>2019</c:v>
                </c:pt>
                <c:pt idx="2">
                  <c:v>2020</c:v>
                </c:pt>
                <c:pt idx="3">
                  <c:v>2021</c:v>
                </c:pt>
                <c:pt idx="4">
                  <c:v>2022</c:v>
                </c:pt>
              </c:numCache>
            </c:numRef>
          </c:cat>
          <c:val>
            <c:numRef>
              <c:f>'National 5'!$C$22:$G$22</c:f>
              <c:numCache>
                <c:formatCode>General</c:formatCode>
                <c:ptCount val="5"/>
                <c:pt idx="0">
                  <c:v>60</c:v>
                </c:pt>
                <c:pt idx="1">
                  <c:v>58.3</c:v>
                </c:pt>
                <c:pt idx="2">
                  <c:v>58.3</c:v>
                </c:pt>
                <c:pt idx="3">
                  <c:v>53.8</c:v>
                </c:pt>
                <c:pt idx="4">
                  <c:v>69.2</c:v>
                </c:pt>
              </c:numCache>
            </c:numRef>
          </c:val>
          <c:smooth val="0"/>
          <c:extLst>
            <c:ext xmlns:c16="http://schemas.microsoft.com/office/drawing/2014/chart" uri="{C3380CC4-5D6E-409C-BE32-E72D297353CC}">
              <c16:uniqueId val="{00000000-5200-44FC-BD09-5151F3539CD9}"/>
            </c:ext>
          </c:extLst>
        </c:ser>
        <c:dLbls>
          <c:showLegendKey val="0"/>
          <c:showVal val="0"/>
          <c:showCatName val="0"/>
          <c:showSerName val="0"/>
          <c:showPercent val="0"/>
          <c:showBubbleSize val="0"/>
        </c:dLbls>
        <c:dropLines>
          <c:spPr>
            <a:ln w="9525" cap="flat" cmpd="sng" algn="ctr">
              <a:noFill/>
              <a:round/>
            </a:ln>
            <a:effectLst/>
          </c:spPr>
        </c:dropLines>
        <c:smooth val="0"/>
        <c:axId val="468350800"/>
        <c:axId val="466238336"/>
      </c:lineChart>
      <c:catAx>
        <c:axId val="46835080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r>
                  <a:rPr lang="en-GB"/>
                  <a:t>Year Awarded</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en-US"/>
          </a:p>
        </c:txPr>
        <c:crossAx val="466238336"/>
        <c:crosses val="autoZero"/>
        <c:auto val="1"/>
        <c:lblAlgn val="ctr"/>
        <c:lblOffset val="100"/>
        <c:noMultiLvlLbl val="0"/>
      </c:catAx>
      <c:valAx>
        <c:axId val="466238336"/>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lt1"/>
                    </a:solidFill>
                    <a:latin typeface="+mn-lt"/>
                    <a:ea typeface="+mn-ea"/>
                    <a:cs typeface="+mn-cs"/>
                  </a:defRPr>
                </a:pPr>
                <a:r>
                  <a:rPr lang="en-GB"/>
                  <a:t>%</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468350800"/>
        <c:crosses val="autoZero"/>
        <c:crossBetween val="between"/>
      </c:valAx>
      <c:spPr>
        <a:noFill/>
        <a:ln>
          <a:noFill/>
        </a:ln>
        <a:effectLst/>
      </c:spPr>
    </c:plotArea>
    <c:plotVisOnly val="1"/>
    <c:dispBlanksAs val="gap"/>
    <c:showDLblsOverMax val="0"/>
  </c:chart>
  <c:spPr>
    <a:solidFill>
      <a:schemeClr val="bg2">
        <a:lumMod val="75000"/>
      </a:schemeClr>
    </a:solidFill>
    <a:ln w="9525" cap="flat" cmpd="sng" algn="ctr">
      <a:solidFill>
        <a:schemeClr val="tx2">
          <a:lumMod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900" b="1" i="0" u="none" strike="noStrike" kern="1200" cap="all" spc="100" normalizeH="0" baseline="0">
                <a:solidFill>
                  <a:schemeClr val="lt1"/>
                </a:solidFill>
                <a:latin typeface="+mn-lt"/>
                <a:ea typeface="+mn-ea"/>
                <a:cs typeface="+mn-cs"/>
              </a:defRPr>
            </a:pPr>
            <a:r>
              <a:rPr lang="en-GB" sz="900"/>
              <a:t>Attainment gap simd</a:t>
            </a:r>
            <a:r>
              <a:rPr lang="en-GB" sz="900" baseline="0"/>
              <a:t> quintile 1 v quintile 5</a:t>
            </a:r>
          </a:p>
          <a:p>
            <a:pPr>
              <a:defRPr sz="900"/>
            </a:pPr>
            <a:r>
              <a:rPr lang="en-GB" sz="900" baseline="0"/>
              <a:t>S4 5+ National 5's</a:t>
            </a:r>
            <a:endParaRPr lang="en-GB" sz="900"/>
          </a:p>
        </c:rich>
      </c:tx>
      <c:layout/>
      <c:overlay val="0"/>
      <c:spPr>
        <a:noFill/>
        <a:ln>
          <a:noFill/>
        </a:ln>
        <a:effectLst/>
      </c:spPr>
      <c:txPr>
        <a:bodyPr rot="0" spcFirstLastPara="1" vertOverflow="ellipsis" vert="horz" wrap="square" anchor="ctr" anchorCtr="1"/>
        <a:lstStyle/>
        <a:p>
          <a:pPr>
            <a:defRPr sz="9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cked"/>
        <c:varyColors val="0"/>
        <c:ser>
          <c:idx val="0"/>
          <c:order val="0"/>
          <c:spPr>
            <a:ln w="34925" cap="rnd">
              <a:solidFill>
                <a:schemeClr val="lt1"/>
              </a:solidFill>
              <a:round/>
            </a:ln>
            <a:effectLst>
              <a:outerShdw dist="25400" dir="2700000" algn="tl" rotWithShape="0">
                <a:schemeClr val="accent5"/>
              </a:outerShdw>
            </a:effectLst>
          </c:spPr>
          <c:marker>
            <c:symbol val="none"/>
          </c:marker>
          <c:cat>
            <c:numRef>
              <c:f>'National 5'!$D$24:$G$24</c:f>
              <c:numCache>
                <c:formatCode>General</c:formatCode>
                <c:ptCount val="4"/>
                <c:pt idx="0">
                  <c:v>2019</c:v>
                </c:pt>
                <c:pt idx="1">
                  <c:v>2020</c:v>
                </c:pt>
                <c:pt idx="2">
                  <c:v>2021</c:v>
                </c:pt>
                <c:pt idx="3">
                  <c:v>2022</c:v>
                </c:pt>
              </c:numCache>
            </c:numRef>
          </c:cat>
          <c:val>
            <c:numRef>
              <c:f>'National 5'!$D$25:$G$25</c:f>
              <c:numCache>
                <c:formatCode>General</c:formatCode>
                <c:ptCount val="4"/>
                <c:pt idx="0">
                  <c:v>39.4</c:v>
                </c:pt>
                <c:pt idx="1">
                  <c:v>21.6</c:v>
                </c:pt>
                <c:pt idx="2">
                  <c:v>18.7</c:v>
                </c:pt>
                <c:pt idx="3">
                  <c:v>32</c:v>
                </c:pt>
              </c:numCache>
            </c:numRef>
          </c:val>
          <c:smooth val="0"/>
          <c:extLst>
            <c:ext xmlns:c16="http://schemas.microsoft.com/office/drawing/2014/chart" uri="{C3380CC4-5D6E-409C-BE32-E72D297353CC}">
              <c16:uniqueId val="{00000000-601D-4175-8F87-B32C650C9DF5}"/>
            </c:ext>
          </c:extLst>
        </c:ser>
        <c:dLbls>
          <c:showLegendKey val="0"/>
          <c:showVal val="0"/>
          <c:showCatName val="0"/>
          <c:showSerName val="0"/>
          <c:showPercent val="0"/>
          <c:showBubbleSize val="0"/>
        </c:dLbls>
        <c:dropLines>
          <c:spPr>
            <a:ln w="9525" cap="flat" cmpd="sng" algn="ctr">
              <a:noFill/>
              <a:round/>
            </a:ln>
            <a:effectLst/>
          </c:spPr>
        </c:dropLines>
        <c:smooth val="0"/>
        <c:axId val="468350800"/>
        <c:axId val="466238336"/>
      </c:lineChart>
      <c:catAx>
        <c:axId val="46835080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r>
                  <a:rPr lang="en-GB"/>
                  <a:t>Year Awarded</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en-US"/>
          </a:p>
        </c:txPr>
        <c:crossAx val="466238336"/>
        <c:crosses val="autoZero"/>
        <c:auto val="1"/>
        <c:lblAlgn val="ctr"/>
        <c:lblOffset val="100"/>
        <c:noMultiLvlLbl val="0"/>
      </c:catAx>
      <c:valAx>
        <c:axId val="466238336"/>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lt1"/>
                    </a:solidFill>
                    <a:latin typeface="+mn-lt"/>
                    <a:ea typeface="+mn-ea"/>
                    <a:cs typeface="+mn-cs"/>
                  </a:defRPr>
                </a:pPr>
                <a:r>
                  <a:rPr lang="en-GB"/>
                  <a:t>%</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lt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468350800"/>
        <c:crosses val="autoZero"/>
        <c:crossBetween val="between"/>
      </c:valAx>
      <c:spPr>
        <a:noFill/>
        <a:ln>
          <a:noFill/>
        </a:ln>
        <a:effectLst/>
      </c:spPr>
    </c:plotArea>
    <c:plotVisOnly val="1"/>
    <c:dispBlanksAs val="gap"/>
    <c:showDLblsOverMax val="0"/>
  </c:chart>
  <c:spPr>
    <a:solidFill>
      <a:schemeClr val="bg2">
        <a:lumMod val="50000"/>
      </a:schemeClr>
    </a:solidFill>
    <a:ln w="9525" cap="flat" cmpd="sng" algn="ctr">
      <a:solidFill>
        <a:schemeClr val="tx2">
          <a:lumMod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 5+</a:t>
            </a:r>
            <a:r>
              <a:rPr lang="en-US" baseline="0"/>
              <a:t> Highers in S5</a:t>
            </a:r>
            <a:endParaRPr lang="en-US"/>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B0F0"/>
            </a:solidFill>
            <a:ln w="9525" cap="flat" cmpd="sng" algn="ctr">
              <a:solidFill>
                <a:schemeClr val="accent1">
                  <a:shade val="95000"/>
                </a:schemeClr>
              </a:solidFill>
              <a:round/>
            </a:ln>
            <a:effectLst/>
            <a:sp3d contourW="9525">
              <a:contourClr>
                <a:schemeClr val="accent1">
                  <a:shade val="95000"/>
                </a:schemeClr>
              </a:contourClr>
            </a:sp3d>
          </c:spPr>
          <c:invertIfNegative val="0"/>
          <c:dPt>
            <c:idx val="6"/>
            <c:invertIfNegative val="0"/>
            <c:bubble3D val="0"/>
            <c:spPr>
              <a:solidFill>
                <a:srgbClr val="00B0F0"/>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1-F976-4895-AF01-EA796C70C539}"/>
              </c:ext>
            </c:extLst>
          </c:dPt>
          <c:dPt>
            <c:idx val="7"/>
            <c:invertIfNegative val="0"/>
            <c:bubble3D val="0"/>
            <c:spPr>
              <a:solidFill>
                <a:srgbClr val="00FF00"/>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3-F976-4895-AF01-EA796C70C53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Highers!$B$3:$I$3</c:f>
              <c:numCache>
                <c:formatCode>General</c:formatCode>
                <c:ptCount val="8"/>
                <c:pt idx="0">
                  <c:v>2015</c:v>
                </c:pt>
                <c:pt idx="1">
                  <c:v>2016</c:v>
                </c:pt>
                <c:pt idx="2">
                  <c:v>2017</c:v>
                </c:pt>
                <c:pt idx="3">
                  <c:v>2018</c:v>
                </c:pt>
                <c:pt idx="4">
                  <c:v>2019</c:v>
                </c:pt>
                <c:pt idx="5">
                  <c:v>2020</c:v>
                </c:pt>
                <c:pt idx="6">
                  <c:v>2021</c:v>
                </c:pt>
                <c:pt idx="7">
                  <c:v>2022</c:v>
                </c:pt>
              </c:numCache>
            </c:numRef>
          </c:cat>
          <c:val>
            <c:numRef>
              <c:f>Highers!$B$4:$I$4</c:f>
              <c:numCache>
                <c:formatCode>General</c:formatCode>
                <c:ptCount val="8"/>
                <c:pt idx="0">
                  <c:v>31.2</c:v>
                </c:pt>
                <c:pt idx="1">
                  <c:v>37.1</c:v>
                </c:pt>
                <c:pt idx="2">
                  <c:v>32.9</c:v>
                </c:pt>
                <c:pt idx="3">
                  <c:v>37.299999999999997</c:v>
                </c:pt>
                <c:pt idx="4">
                  <c:v>33.1</c:v>
                </c:pt>
                <c:pt idx="5">
                  <c:v>39</c:v>
                </c:pt>
                <c:pt idx="6">
                  <c:v>45.1</c:v>
                </c:pt>
                <c:pt idx="7">
                  <c:v>47.8</c:v>
                </c:pt>
              </c:numCache>
            </c:numRef>
          </c:val>
          <c:extLst>
            <c:ext xmlns:c16="http://schemas.microsoft.com/office/drawing/2014/chart" uri="{C3380CC4-5D6E-409C-BE32-E72D297353CC}">
              <c16:uniqueId val="{00000004-F976-4895-AF01-EA796C70C539}"/>
            </c:ext>
          </c:extLst>
        </c:ser>
        <c:dLbls>
          <c:showLegendKey val="0"/>
          <c:showVal val="1"/>
          <c:showCatName val="0"/>
          <c:showSerName val="0"/>
          <c:showPercent val="0"/>
          <c:showBubbleSize val="0"/>
        </c:dLbls>
        <c:gapWidth val="150"/>
        <c:shape val="box"/>
        <c:axId val="388014112"/>
        <c:axId val="466289640"/>
        <c:axId val="0"/>
      </c:bar3DChart>
      <c:catAx>
        <c:axId val="388014112"/>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GB"/>
                  <a:t>Year of award</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466289640"/>
        <c:crosses val="autoZero"/>
        <c:auto val="1"/>
        <c:lblAlgn val="ctr"/>
        <c:lblOffset val="100"/>
        <c:noMultiLvlLbl val="0"/>
      </c:catAx>
      <c:valAx>
        <c:axId val="466289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GB"/>
                  <a:t>%</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8801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 3+</a:t>
            </a:r>
            <a:r>
              <a:rPr lang="en-US" baseline="0"/>
              <a:t> Highers in S5</a:t>
            </a:r>
            <a:endParaRPr lang="en-US"/>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spPr>
            <a:solidFill>
              <a:schemeClr val="bg2">
                <a:lumMod val="60000"/>
                <a:lumOff val="40000"/>
              </a:schemeClr>
            </a:solidFill>
            <a:ln w="9525" cap="flat" cmpd="sng" algn="ctr">
              <a:solidFill>
                <a:schemeClr val="accent2">
                  <a:shade val="95000"/>
                </a:schemeClr>
              </a:solidFill>
              <a:round/>
            </a:ln>
            <a:effectLst/>
            <a:sp3d contourW="9525">
              <a:contourClr>
                <a:schemeClr val="accent2">
                  <a:shade val="95000"/>
                </a:schemeClr>
              </a:contourClr>
            </a:sp3d>
          </c:spPr>
          <c:invertIfNegative val="0"/>
          <c:dPt>
            <c:idx val="7"/>
            <c:invertIfNegative val="0"/>
            <c:bubble3D val="0"/>
            <c:spPr>
              <a:solidFill>
                <a:srgbClr val="FFFF00"/>
              </a:solidFill>
              <a:ln w="9525" cap="flat" cmpd="sng" algn="ctr">
                <a:solidFill>
                  <a:schemeClr val="accent2">
                    <a:shade val="95000"/>
                  </a:schemeClr>
                </a:solidFill>
                <a:round/>
              </a:ln>
              <a:effectLst/>
              <a:sp3d contourW="9525">
                <a:contourClr>
                  <a:schemeClr val="accent2">
                    <a:shade val="95000"/>
                  </a:schemeClr>
                </a:contourClr>
              </a:sp3d>
            </c:spPr>
            <c:extLst>
              <c:ext xmlns:c16="http://schemas.microsoft.com/office/drawing/2014/chart" uri="{C3380CC4-5D6E-409C-BE32-E72D297353CC}">
                <c16:uniqueId val="{00000001-B355-4F86-8CA8-0D3F0D03AD8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Highers!$B$25:$I$25</c:f>
              <c:numCache>
                <c:formatCode>General</c:formatCode>
                <c:ptCount val="8"/>
                <c:pt idx="0">
                  <c:v>2015</c:v>
                </c:pt>
                <c:pt idx="1">
                  <c:v>2016</c:v>
                </c:pt>
                <c:pt idx="2">
                  <c:v>2017</c:v>
                </c:pt>
                <c:pt idx="3">
                  <c:v>2018</c:v>
                </c:pt>
                <c:pt idx="4">
                  <c:v>2019</c:v>
                </c:pt>
                <c:pt idx="5">
                  <c:v>2020</c:v>
                </c:pt>
                <c:pt idx="6">
                  <c:v>2021</c:v>
                </c:pt>
                <c:pt idx="7">
                  <c:v>2022</c:v>
                </c:pt>
              </c:numCache>
            </c:numRef>
          </c:cat>
          <c:val>
            <c:numRef>
              <c:f>Highers!$B$26:$I$26</c:f>
              <c:numCache>
                <c:formatCode>General</c:formatCode>
                <c:ptCount val="8"/>
                <c:pt idx="0">
                  <c:v>54.5</c:v>
                </c:pt>
                <c:pt idx="1">
                  <c:v>56.3</c:v>
                </c:pt>
                <c:pt idx="2">
                  <c:v>60.5</c:v>
                </c:pt>
                <c:pt idx="3">
                  <c:v>58.9</c:v>
                </c:pt>
                <c:pt idx="4">
                  <c:v>60.3</c:v>
                </c:pt>
                <c:pt idx="5">
                  <c:v>70.099999999999994</c:v>
                </c:pt>
                <c:pt idx="6">
                  <c:v>68.8</c:v>
                </c:pt>
                <c:pt idx="7">
                  <c:v>66.900000000000006</c:v>
                </c:pt>
              </c:numCache>
            </c:numRef>
          </c:val>
          <c:extLst>
            <c:ext xmlns:c16="http://schemas.microsoft.com/office/drawing/2014/chart" uri="{C3380CC4-5D6E-409C-BE32-E72D297353CC}">
              <c16:uniqueId val="{00000000-B355-4F86-8CA8-0D3F0D03AD87}"/>
            </c:ext>
          </c:extLst>
        </c:ser>
        <c:dLbls>
          <c:showLegendKey val="0"/>
          <c:showVal val="1"/>
          <c:showCatName val="0"/>
          <c:showSerName val="0"/>
          <c:showPercent val="0"/>
          <c:showBubbleSize val="0"/>
        </c:dLbls>
        <c:gapWidth val="150"/>
        <c:shape val="box"/>
        <c:axId val="388014112"/>
        <c:axId val="466289640"/>
        <c:axId val="0"/>
      </c:bar3DChart>
      <c:catAx>
        <c:axId val="388014112"/>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GB"/>
                  <a:t>Year of award</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466289640"/>
        <c:crosses val="autoZero"/>
        <c:auto val="1"/>
        <c:lblAlgn val="ctr"/>
        <c:lblOffset val="100"/>
        <c:noMultiLvlLbl val="0"/>
      </c:catAx>
      <c:valAx>
        <c:axId val="466289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GB"/>
                  <a:t>%</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88014112"/>
        <c:crosses val="autoZero"/>
        <c:crossBetween val="between"/>
      </c:valAx>
      <c:spPr>
        <a:noFill/>
        <a:ln>
          <a:noFill/>
        </a:ln>
        <a:effectLst/>
      </c:spPr>
    </c:plotArea>
    <c:plotVisOnly val="1"/>
    <c:dispBlanksAs val="gap"/>
    <c:showDLblsOverMax val="0"/>
  </c:chart>
  <c:spPr>
    <a:solidFill>
      <a:schemeClr val="bg2"/>
    </a:solid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 1+</a:t>
            </a:r>
            <a:r>
              <a:rPr lang="en-US" baseline="0"/>
              <a:t> Highers in S5</a:t>
            </a:r>
            <a:endParaRPr lang="en-US"/>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bg2">
                <a:lumMod val="60000"/>
                <a:lumOff val="40000"/>
              </a:schemeClr>
            </a:solidFill>
            <a:ln w="9525" cap="flat" cmpd="sng" algn="ctr">
              <a:solidFill>
                <a:schemeClr val="accent1">
                  <a:shade val="95000"/>
                </a:schemeClr>
              </a:solidFill>
              <a:round/>
            </a:ln>
            <a:effectLst/>
            <a:sp3d contourW="9525">
              <a:contourClr>
                <a:schemeClr val="accent1">
                  <a:shade val="95000"/>
                </a:schemeClr>
              </a:contourClr>
            </a:sp3d>
          </c:spPr>
          <c:invertIfNegative val="0"/>
          <c:dPt>
            <c:idx val="7"/>
            <c:invertIfNegative val="0"/>
            <c:bubble3D val="0"/>
            <c:spPr>
              <a:solidFill>
                <a:srgbClr val="FFFF00"/>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1-43C1-41B2-965A-F4924FB91F5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Highers!$B$49:$I$49</c:f>
              <c:numCache>
                <c:formatCode>General</c:formatCode>
                <c:ptCount val="8"/>
                <c:pt idx="0">
                  <c:v>2015</c:v>
                </c:pt>
                <c:pt idx="1">
                  <c:v>2016</c:v>
                </c:pt>
                <c:pt idx="2">
                  <c:v>2017</c:v>
                </c:pt>
                <c:pt idx="3">
                  <c:v>2018</c:v>
                </c:pt>
                <c:pt idx="4">
                  <c:v>2019</c:v>
                </c:pt>
                <c:pt idx="5">
                  <c:v>2020</c:v>
                </c:pt>
                <c:pt idx="6">
                  <c:v>2021</c:v>
                </c:pt>
                <c:pt idx="7">
                  <c:v>2022</c:v>
                </c:pt>
              </c:numCache>
            </c:numRef>
          </c:cat>
          <c:val>
            <c:numRef>
              <c:f>Highers!$B$50:$I$50</c:f>
              <c:numCache>
                <c:formatCode>General</c:formatCode>
                <c:ptCount val="8"/>
                <c:pt idx="0">
                  <c:v>76.599999999999994</c:v>
                </c:pt>
                <c:pt idx="1">
                  <c:v>73.5</c:v>
                </c:pt>
                <c:pt idx="2">
                  <c:v>78.900000000000006</c:v>
                </c:pt>
                <c:pt idx="3">
                  <c:v>78.5</c:v>
                </c:pt>
                <c:pt idx="4">
                  <c:v>78.8</c:v>
                </c:pt>
                <c:pt idx="5">
                  <c:v>85.7</c:v>
                </c:pt>
                <c:pt idx="6">
                  <c:v>79.2</c:v>
                </c:pt>
                <c:pt idx="7">
                  <c:v>82.3</c:v>
                </c:pt>
              </c:numCache>
            </c:numRef>
          </c:val>
          <c:extLst>
            <c:ext xmlns:c16="http://schemas.microsoft.com/office/drawing/2014/chart" uri="{C3380CC4-5D6E-409C-BE32-E72D297353CC}">
              <c16:uniqueId val="{00000000-43C1-41B2-965A-F4924FB91F58}"/>
            </c:ext>
          </c:extLst>
        </c:ser>
        <c:dLbls>
          <c:showLegendKey val="0"/>
          <c:showVal val="1"/>
          <c:showCatName val="0"/>
          <c:showSerName val="0"/>
          <c:showPercent val="0"/>
          <c:showBubbleSize val="0"/>
        </c:dLbls>
        <c:gapWidth val="150"/>
        <c:shape val="box"/>
        <c:axId val="388014112"/>
        <c:axId val="466289640"/>
        <c:axId val="0"/>
      </c:bar3DChart>
      <c:catAx>
        <c:axId val="388014112"/>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GB"/>
                  <a:t>Year of award</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466289640"/>
        <c:crosses val="autoZero"/>
        <c:auto val="1"/>
        <c:lblAlgn val="ctr"/>
        <c:lblOffset val="100"/>
        <c:noMultiLvlLbl val="0"/>
      </c:catAx>
      <c:valAx>
        <c:axId val="466289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GB"/>
                  <a:t>%</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88014112"/>
        <c:crosses val="autoZero"/>
        <c:crossBetween val="between"/>
      </c:valAx>
      <c:spPr>
        <a:solidFill>
          <a:schemeClr val="bg2"/>
        </a:solidFill>
        <a:ln>
          <a:noFill/>
        </a:ln>
        <a:effectLst/>
      </c:spPr>
    </c:plotArea>
    <c:plotVisOnly val="1"/>
    <c:dispBlanksAs val="gap"/>
    <c:showDLblsOverMax val="0"/>
  </c:chart>
  <c:spPr>
    <a:solidFill>
      <a:schemeClr val="bg2"/>
    </a:solid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 3+</a:t>
            </a:r>
            <a:r>
              <a:rPr lang="en-US" baseline="0"/>
              <a:t> Highers in S5</a:t>
            </a:r>
            <a:endParaRPr lang="en-US"/>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spPr>
            <a:solidFill>
              <a:schemeClr val="bg2">
                <a:lumMod val="60000"/>
                <a:lumOff val="40000"/>
              </a:schemeClr>
            </a:solidFill>
            <a:ln w="9525" cap="flat" cmpd="sng" algn="ctr">
              <a:solidFill>
                <a:schemeClr val="accent2">
                  <a:shade val="95000"/>
                </a:schemeClr>
              </a:solidFill>
              <a:round/>
            </a:ln>
            <a:effectLst/>
            <a:sp3d contourW="9525">
              <a:contourClr>
                <a:schemeClr val="accent2">
                  <a:shade val="95000"/>
                </a:schemeClr>
              </a:contourClr>
            </a:sp3d>
          </c:spPr>
          <c:invertIfNegative val="0"/>
          <c:dPt>
            <c:idx val="7"/>
            <c:invertIfNegative val="0"/>
            <c:bubble3D val="0"/>
            <c:spPr>
              <a:solidFill>
                <a:srgbClr val="FFFF00"/>
              </a:solidFill>
              <a:ln w="9525" cap="flat" cmpd="sng" algn="ctr">
                <a:solidFill>
                  <a:schemeClr val="accent2">
                    <a:shade val="95000"/>
                  </a:schemeClr>
                </a:solidFill>
                <a:round/>
              </a:ln>
              <a:effectLst/>
              <a:sp3d contourW="9525">
                <a:contourClr>
                  <a:schemeClr val="accent2">
                    <a:shade val="95000"/>
                  </a:schemeClr>
                </a:contourClr>
              </a:sp3d>
            </c:spPr>
            <c:extLst>
              <c:ext xmlns:c16="http://schemas.microsoft.com/office/drawing/2014/chart" uri="{C3380CC4-5D6E-409C-BE32-E72D297353CC}">
                <c16:uniqueId val="{00000001-ED8F-4240-9D12-68BB99D28ED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Highers!$B$25:$I$25</c:f>
              <c:numCache>
                <c:formatCode>General</c:formatCode>
                <c:ptCount val="8"/>
                <c:pt idx="0">
                  <c:v>2015</c:v>
                </c:pt>
                <c:pt idx="1">
                  <c:v>2016</c:v>
                </c:pt>
                <c:pt idx="2">
                  <c:v>2017</c:v>
                </c:pt>
                <c:pt idx="3">
                  <c:v>2018</c:v>
                </c:pt>
                <c:pt idx="4">
                  <c:v>2019</c:v>
                </c:pt>
                <c:pt idx="5">
                  <c:v>2020</c:v>
                </c:pt>
                <c:pt idx="6">
                  <c:v>2021</c:v>
                </c:pt>
                <c:pt idx="7">
                  <c:v>2022</c:v>
                </c:pt>
              </c:numCache>
            </c:numRef>
          </c:cat>
          <c:val>
            <c:numRef>
              <c:f>Highers!$B$26:$I$26</c:f>
              <c:numCache>
                <c:formatCode>General</c:formatCode>
                <c:ptCount val="8"/>
                <c:pt idx="0">
                  <c:v>54.5</c:v>
                </c:pt>
                <c:pt idx="1">
                  <c:v>56.3</c:v>
                </c:pt>
                <c:pt idx="2">
                  <c:v>60.5</c:v>
                </c:pt>
                <c:pt idx="3">
                  <c:v>58.9</c:v>
                </c:pt>
                <c:pt idx="4">
                  <c:v>60.3</c:v>
                </c:pt>
                <c:pt idx="5">
                  <c:v>70.099999999999994</c:v>
                </c:pt>
                <c:pt idx="6">
                  <c:v>68.8</c:v>
                </c:pt>
                <c:pt idx="7">
                  <c:v>66.900000000000006</c:v>
                </c:pt>
              </c:numCache>
            </c:numRef>
          </c:val>
          <c:extLst>
            <c:ext xmlns:c16="http://schemas.microsoft.com/office/drawing/2014/chart" uri="{C3380CC4-5D6E-409C-BE32-E72D297353CC}">
              <c16:uniqueId val="{00000002-ED8F-4240-9D12-68BB99D28ED2}"/>
            </c:ext>
          </c:extLst>
        </c:ser>
        <c:dLbls>
          <c:showLegendKey val="0"/>
          <c:showVal val="1"/>
          <c:showCatName val="0"/>
          <c:showSerName val="0"/>
          <c:showPercent val="0"/>
          <c:showBubbleSize val="0"/>
        </c:dLbls>
        <c:gapWidth val="150"/>
        <c:shape val="box"/>
        <c:axId val="388014112"/>
        <c:axId val="466289640"/>
        <c:axId val="0"/>
      </c:bar3DChart>
      <c:catAx>
        <c:axId val="388014112"/>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GB"/>
                  <a:t>Year of award</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466289640"/>
        <c:crosses val="autoZero"/>
        <c:auto val="1"/>
        <c:lblAlgn val="ctr"/>
        <c:lblOffset val="100"/>
        <c:noMultiLvlLbl val="0"/>
      </c:catAx>
      <c:valAx>
        <c:axId val="466289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GB"/>
                  <a:t>%</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88014112"/>
        <c:crosses val="autoZero"/>
        <c:crossBetween val="between"/>
      </c:valAx>
      <c:spPr>
        <a:noFill/>
        <a:ln>
          <a:noFill/>
        </a:ln>
        <a:effectLst/>
      </c:spPr>
    </c:plotArea>
    <c:plotVisOnly val="1"/>
    <c:dispBlanksAs val="gap"/>
    <c:showDLblsOverMax val="0"/>
  </c:chart>
  <c:spPr>
    <a:solidFill>
      <a:schemeClr val="bg2"/>
    </a:solidFill>
    <a:ln>
      <a:solidFill>
        <a:schemeClr val="tx1"/>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 5+</a:t>
            </a:r>
            <a:r>
              <a:rPr lang="en-US" baseline="0"/>
              <a:t> National 5 Awards in S4</a:t>
            </a:r>
            <a:endParaRPr lang="en-US"/>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744292357369958E-2"/>
          <c:y val="0.11442606015312232"/>
          <c:w val="0.8988766707271223"/>
          <c:h val="0.71454298036166275"/>
        </c:manualLayout>
      </c:layout>
      <c:bar3DChart>
        <c:barDir val="col"/>
        <c:grouping val="clustered"/>
        <c:varyColors val="0"/>
        <c:ser>
          <c:idx val="0"/>
          <c:order val="0"/>
          <c:spPr>
            <a:solidFill>
              <a:srgbClr val="00B0F0"/>
            </a:solidFill>
            <a:ln w="9525" cap="flat" cmpd="sng" algn="ctr">
              <a:solidFill>
                <a:schemeClr val="accent1">
                  <a:shade val="95000"/>
                </a:schemeClr>
              </a:solidFill>
              <a:round/>
            </a:ln>
            <a:effectLst/>
            <a:sp3d contourW="9525">
              <a:contourClr>
                <a:schemeClr val="accent1">
                  <a:shade val="95000"/>
                </a:schemeClr>
              </a:contourClr>
            </a:sp3d>
          </c:spPr>
          <c:invertIfNegative val="0"/>
          <c:dPt>
            <c:idx val="6"/>
            <c:invertIfNegative val="0"/>
            <c:bubble3D val="0"/>
            <c:spPr>
              <a:solidFill>
                <a:srgbClr val="00B0F0"/>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1-2B67-43F5-A4B0-50C7352C9196}"/>
              </c:ext>
            </c:extLst>
          </c:dPt>
          <c:dPt>
            <c:idx val="7"/>
            <c:invertIfNegative val="0"/>
            <c:bubble3D val="0"/>
            <c:spPr>
              <a:solidFill>
                <a:srgbClr val="FF0000"/>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3-2B67-43F5-A4B0-50C7352C919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'National 5'!$B$3:$I$3</c:f>
              <c:numCache>
                <c:formatCode>General</c:formatCode>
                <c:ptCount val="8"/>
                <c:pt idx="0">
                  <c:v>2015</c:v>
                </c:pt>
                <c:pt idx="1">
                  <c:v>2016</c:v>
                </c:pt>
                <c:pt idx="2">
                  <c:v>2017</c:v>
                </c:pt>
                <c:pt idx="3">
                  <c:v>2018</c:v>
                </c:pt>
                <c:pt idx="4">
                  <c:v>2019</c:v>
                </c:pt>
                <c:pt idx="5">
                  <c:v>2020</c:v>
                </c:pt>
                <c:pt idx="6">
                  <c:v>2021</c:v>
                </c:pt>
                <c:pt idx="7">
                  <c:v>2022</c:v>
                </c:pt>
              </c:numCache>
            </c:numRef>
          </c:cat>
          <c:val>
            <c:numRef>
              <c:f>'National 5'!$B$4:$I$4</c:f>
              <c:numCache>
                <c:formatCode>General</c:formatCode>
                <c:ptCount val="8"/>
                <c:pt idx="0">
                  <c:v>62.3</c:v>
                </c:pt>
                <c:pt idx="1">
                  <c:v>70.400000000000006</c:v>
                </c:pt>
                <c:pt idx="2">
                  <c:v>74.099999999999994</c:v>
                </c:pt>
                <c:pt idx="3">
                  <c:v>71.5</c:v>
                </c:pt>
                <c:pt idx="4">
                  <c:v>77.3</c:v>
                </c:pt>
                <c:pt idx="5">
                  <c:v>82.1</c:v>
                </c:pt>
                <c:pt idx="6">
                  <c:v>74.3</c:v>
                </c:pt>
                <c:pt idx="7">
                  <c:v>76.7</c:v>
                </c:pt>
              </c:numCache>
            </c:numRef>
          </c:val>
          <c:extLst>
            <c:ext xmlns:c16="http://schemas.microsoft.com/office/drawing/2014/chart" uri="{C3380CC4-5D6E-409C-BE32-E72D297353CC}">
              <c16:uniqueId val="{00000004-2B67-43F5-A4B0-50C7352C9196}"/>
            </c:ext>
          </c:extLst>
        </c:ser>
        <c:dLbls>
          <c:showLegendKey val="0"/>
          <c:showVal val="1"/>
          <c:showCatName val="0"/>
          <c:showSerName val="0"/>
          <c:showPercent val="0"/>
          <c:showBubbleSize val="0"/>
        </c:dLbls>
        <c:gapWidth val="150"/>
        <c:shape val="box"/>
        <c:axId val="388014112"/>
        <c:axId val="466289640"/>
        <c:axId val="0"/>
      </c:bar3DChart>
      <c:catAx>
        <c:axId val="388014112"/>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GB"/>
                  <a:t>Year of award</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466289640"/>
        <c:crosses val="autoZero"/>
        <c:auto val="1"/>
        <c:lblAlgn val="ctr"/>
        <c:lblOffset val="100"/>
        <c:noMultiLvlLbl val="0"/>
      </c:catAx>
      <c:valAx>
        <c:axId val="466289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GB"/>
                  <a:t>%</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388014112"/>
        <c:crosses val="autoZero"/>
        <c:crossBetween val="between"/>
      </c:valAx>
      <c:spPr>
        <a:noFill/>
        <a:ln>
          <a:noFill/>
        </a:ln>
        <a:effectLst/>
      </c:spPr>
    </c:plotArea>
    <c:plotVisOnly val="1"/>
    <c:dispBlanksAs val="gap"/>
    <c:showDLblsOverMax val="0"/>
  </c:chart>
  <c:spPr>
    <a:solidFill>
      <a:schemeClr val="bg2">
        <a:lumMod val="75000"/>
      </a:schemeClr>
    </a:solid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9/20/2022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17.jpeg"/><Relationship Id="rId2"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wmf"/><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7693" y="106185"/>
            <a:ext cx="9391252" cy="1713732"/>
          </a:xfrm>
          <a:prstGeom prst="rect">
            <a:avLst/>
          </a:prstGeom>
        </p:spPr>
      </p:pic>
      <p:sp>
        <p:nvSpPr>
          <p:cNvPr id="5" name="TextBox 4"/>
          <p:cNvSpPr txBox="1"/>
          <p:nvPr/>
        </p:nvSpPr>
        <p:spPr>
          <a:xfrm>
            <a:off x="-284198" y="1707383"/>
            <a:ext cx="7984995" cy="830997"/>
          </a:xfrm>
          <a:prstGeom prst="rect">
            <a:avLst/>
          </a:prstGeom>
          <a:noFill/>
        </p:spPr>
        <p:txBody>
          <a:bodyPr wrap="square" rtlCol="0">
            <a:spAutoFit/>
          </a:bodyPr>
          <a:lstStyle/>
          <a:p>
            <a:pPr algn="ctr"/>
            <a:r>
              <a:rPr lang="en-GB" sz="4800" dirty="0" smtClean="0"/>
              <a:t>Woodfarm High School</a:t>
            </a:r>
          </a:p>
        </p:txBody>
      </p:sp>
      <p:sp>
        <p:nvSpPr>
          <p:cNvPr id="6" name="TextBox 5"/>
          <p:cNvSpPr txBox="1"/>
          <p:nvPr/>
        </p:nvSpPr>
        <p:spPr>
          <a:xfrm>
            <a:off x="-875833" y="3349476"/>
            <a:ext cx="9168264" cy="707886"/>
          </a:xfrm>
          <a:prstGeom prst="rect">
            <a:avLst/>
          </a:prstGeom>
          <a:noFill/>
        </p:spPr>
        <p:txBody>
          <a:bodyPr wrap="square" rtlCol="0">
            <a:spAutoFit/>
          </a:bodyPr>
          <a:lstStyle/>
          <a:p>
            <a:pPr algn="ctr"/>
            <a:r>
              <a:rPr lang="en-GB" sz="4000" dirty="0" smtClean="0"/>
              <a:t>Parent Partnership Meeting</a:t>
            </a:r>
            <a:endParaRPr lang="en-GB" sz="4000" dirty="0"/>
          </a:p>
        </p:txBody>
      </p:sp>
      <p:sp>
        <p:nvSpPr>
          <p:cNvPr id="7" name="TextBox 6"/>
          <p:cNvSpPr txBox="1"/>
          <p:nvPr/>
        </p:nvSpPr>
        <p:spPr>
          <a:xfrm>
            <a:off x="-1199549" y="2641590"/>
            <a:ext cx="11063986" cy="707886"/>
          </a:xfrm>
          <a:prstGeom prst="rect">
            <a:avLst/>
          </a:prstGeom>
          <a:noFill/>
        </p:spPr>
        <p:txBody>
          <a:bodyPr wrap="square" rtlCol="0">
            <a:spAutoFit/>
          </a:bodyPr>
          <a:lstStyle/>
          <a:p>
            <a:pPr algn="ctr"/>
            <a:r>
              <a:rPr lang="en-GB" sz="4000" dirty="0" smtClean="0"/>
              <a:t>Wednesday 21</a:t>
            </a:r>
            <a:r>
              <a:rPr lang="en-GB" sz="4000" baseline="30000" dirty="0" smtClean="0"/>
              <a:t>st</a:t>
            </a:r>
            <a:r>
              <a:rPr lang="en-GB" sz="4000" dirty="0" smtClean="0"/>
              <a:t> September 2022 </a:t>
            </a:r>
            <a:endParaRPr lang="en-GB" sz="40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31" y="5892800"/>
            <a:ext cx="11757091" cy="8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Welcome Back GIFs - Get the best GIF on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26154" y="3990438"/>
            <a:ext cx="3844195" cy="172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84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3512" y="0"/>
            <a:ext cx="11309684" cy="830997"/>
          </a:xfrm>
          <a:prstGeom prst="rect">
            <a:avLst/>
          </a:prstGeom>
          <a:noFill/>
        </p:spPr>
        <p:txBody>
          <a:bodyPr wrap="square" rtlCol="0">
            <a:spAutoFit/>
          </a:bodyPr>
          <a:lstStyle/>
          <a:p>
            <a:pPr algn="ctr"/>
            <a:r>
              <a:rPr lang="en-GB" sz="4800" dirty="0" smtClean="0">
                <a:latin typeface="Arial Rounded MT Bold" panose="020F0704030504030204" pitchFamily="34" charset="0"/>
              </a:rPr>
              <a:t>2022 </a:t>
            </a:r>
            <a:r>
              <a:rPr lang="en-GB" sz="4800" dirty="0" smtClean="0">
                <a:latin typeface="Arial Rounded MT Bold" panose="020F0704030504030204" pitchFamily="34" charset="0"/>
              </a:rPr>
              <a:t>Analysis – Higher Value Added</a:t>
            </a:r>
          </a:p>
        </p:txBody>
      </p:sp>
      <p:graphicFrame>
        <p:nvGraphicFramePr>
          <p:cNvPr id="4" name="Chart 3"/>
          <p:cNvGraphicFramePr>
            <a:graphicFrameLocks/>
          </p:cNvGraphicFramePr>
          <p:nvPr>
            <p:extLst>
              <p:ext uri="{D42A27DB-BD31-4B8C-83A1-F6EECF244321}">
                <p14:modId xmlns:p14="http://schemas.microsoft.com/office/powerpoint/2010/main" val="1434774972"/>
              </p:ext>
            </p:extLst>
          </p:nvPr>
        </p:nvGraphicFramePr>
        <p:xfrm>
          <a:off x="621364" y="705869"/>
          <a:ext cx="10578931" cy="2326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4262988025"/>
              </p:ext>
            </p:extLst>
          </p:nvPr>
        </p:nvGraphicFramePr>
        <p:xfrm>
          <a:off x="621363" y="3031958"/>
          <a:ext cx="10578931" cy="23196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6">
            <a:extLst>
              <a:ext uri="{FF2B5EF4-FFF2-40B4-BE49-F238E27FC236}">
                <a16:creationId xmlns:a16="http://schemas.microsoft.com/office/drawing/2014/main" id="{30FF044E-9FEE-4217-A562-F43556B17C59}"/>
              </a:ext>
            </a:extLst>
          </p:cNvPr>
          <p:cNvSpPr txBox="1">
            <a:spLocks noChangeArrowheads="1"/>
          </p:cNvSpPr>
          <p:nvPr/>
        </p:nvSpPr>
        <p:spPr bwMode="auto">
          <a:xfrm>
            <a:off x="621362" y="5335096"/>
            <a:ext cx="10578932" cy="1492716"/>
          </a:xfrm>
          <a:prstGeom prst="rect">
            <a:avLst/>
          </a:prstGeom>
          <a:noFill/>
          <a:ln w="19050" cap="rnd">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9pPr>
          </a:lstStyle>
          <a:p>
            <a:pPr algn="ctr" eaLnBrk="1" hangingPunct="1">
              <a:spcBef>
                <a:spcPts val="600"/>
              </a:spcBef>
              <a:buClrTx/>
              <a:buSzTx/>
              <a:buFontTx/>
              <a:buNone/>
            </a:pPr>
            <a:r>
              <a:rPr lang="en-GB" altLang="en-US" sz="2000" b="1" dirty="0">
                <a:solidFill>
                  <a:srgbClr val="FFFF00"/>
                </a:solidFill>
                <a:latin typeface="Arial Rounded MT Bold" panose="020F0704030504030204" pitchFamily="34" charset="0"/>
              </a:rPr>
              <a:t>S4/S5 Value </a:t>
            </a:r>
            <a:r>
              <a:rPr lang="en-GB" altLang="en-US" sz="2000" b="1" dirty="0" smtClean="0">
                <a:solidFill>
                  <a:srgbClr val="FFFF00"/>
                </a:solidFill>
                <a:latin typeface="Arial Rounded MT Bold" panose="020F0704030504030204" pitchFamily="34" charset="0"/>
              </a:rPr>
              <a:t>Added</a:t>
            </a:r>
          </a:p>
          <a:p>
            <a:pPr eaLnBrk="1" hangingPunct="1">
              <a:spcBef>
                <a:spcPts val="600"/>
              </a:spcBef>
              <a:buClrTx/>
              <a:buSzTx/>
              <a:buFontTx/>
              <a:buNone/>
            </a:pPr>
            <a:r>
              <a:rPr lang="en-GB" altLang="en-US" sz="2000" b="1" dirty="0">
                <a:solidFill>
                  <a:srgbClr val="FFFF00"/>
                </a:solidFill>
                <a:latin typeface="Arial Rounded MT Bold" panose="020F0704030504030204" pitchFamily="34" charset="0"/>
              </a:rPr>
              <a:t> </a:t>
            </a:r>
            <a:r>
              <a:rPr lang="en-GB" altLang="en-US" sz="2000" b="1" dirty="0" smtClean="0">
                <a:solidFill>
                  <a:srgbClr val="FFFF00"/>
                </a:solidFill>
                <a:latin typeface="Arial Rounded MT Bold" panose="020F0704030504030204" pitchFamily="34" charset="0"/>
              </a:rPr>
              <a:t>                           </a:t>
            </a:r>
            <a:r>
              <a:rPr lang="en-GB" altLang="en-US" sz="2000" dirty="0" smtClean="0">
                <a:solidFill>
                  <a:srgbClr val="FFFF00"/>
                </a:solidFill>
                <a:latin typeface="Arial Rounded MT Bold" panose="020F0704030504030204" pitchFamily="34" charset="0"/>
              </a:rPr>
              <a:t>2015</a:t>
            </a:r>
            <a:r>
              <a:rPr lang="en-GB" altLang="en-US" sz="2000" dirty="0">
                <a:solidFill>
                  <a:srgbClr val="FFFF00"/>
                </a:solidFill>
                <a:latin typeface="Arial Rounded MT Bold" panose="020F0704030504030204" pitchFamily="34" charset="0"/>
              </a:rPr>
              <a:t>	</a:t>
            </a:r>
            <a:r>
              <a:rPr lang="en-GB" altLang="en-US" sz="2000" dirty="0" smtClean="0">
                <a:solidFill>
                  <a:srgbClr val="FFFF00"/>
                </a:solidFill>
                <a:latin typeface="Arial Rounded MT Bold" panose="020F0704030504030204" pitchFamily="34" charset="0"/>
              </a:rPr>
              <a:t> 2016</a:t>
            </a:r>
            <a:r>
              <a:rPr lang="en-GB" altLang="en-US" sz="2000" dirty="0">
                <a:solidFill>
                  <a:srgbClr val="FFFF00"/>
                </a:solidFill>
                <a:latin typeface="Arial Rounded MT Bold" panose="020F0704030504030204" pitchFamily="34" charset="0"/>
              </a:rPr>
              <a:t>	</a:t>
            </a:r>
            <a:r>
              <a:rPr lang="en-GB" altLang="en-US" sz="2000" dirty="0" smtClean="0">
                <a:solidFill>
                  <a:srgbClr val="FFFF00"/>
                </a:solidFill>
                <a:latin typeface="Arial Rounded MT Bold" panose="020F0704030504030204" pitchFamily="34" charset="0"/>
              </a:rPr>
              <a:t>  2017</a:t>
            </a:r>
            <a:r>
              <a:rPr lang="en-GB" altLang="en-US" sz="2000" dirty="0">
                <a:solidFill>
                  <a:srgbClr val="FFFF00"/>
                </a:solidFill>
                <a:latin typeface="Arial Rounded MT Bold" panose="020F0704030504030204" pitchFamily="34" charset="0"/>
              </a:rPr>
              <a:t>	</a:t>
            </a:r>
            <a:r>
              <a:rPr lang="en-GB" altLang="en-US" sz="2000" dirty="0" smtClean="0">
                <a:solidFill>
                  <a:srgbClr val="FFFF00"/>
                </a:solidFill>
                <a:latin typeface="Arial Rounded MT Bold" panose="020F0704030504030204" pitchFamily="34" charset="0"/>
              </a:rPr>
              <a:t>  2018</a:t>
            </a:r>
            <a:r>
              <a:rPr lang="en-GB" altLang="en-US" sz="2000" dirty="0">
                <a:solidFill>
                  <a:srgbClr val="FFFF00"/>
                </a:solidFill>
                <a:latin typeface="Arial Rounded MT Bold" panose="020F0704030504030204" pitchFamily="34" charset="0"/>
              </a:rPr>
              <a:t>	</a:t>
            </a:r>
            <a:r>
              <a:rPr lang="en-GB" altLang="en-US" sz="2000" dirty="0" smtClean="0">
                <a:solidFill>
                  <a:srgbClr val="FFFF00"/>
                </a:solidFill>
                <a:latin typeface="Arial Rounded MT Bold" panose="020F0704030504030204" pitchFamily="34" charset="0"/>
              </a:rPr>
              <a:t>  2019</a:t>
            </a:r>
            <a:r>
              <a:rPr lang="en-GB" altLang="en-US" sz="2000" dirty="0">
                <a:solidFill>
                  <a:srgbClr val="FFFF00"/>
                </a:solidFill>
                <a:latin typeface="Arial Rounded MT Bold" panose="020F0704030504030204" pitchFamily="34" charset="0"/>
              </a:rPr>
              <a:t>	</a:t>
            </a:r>
            <a:r>
              <a:rPr lang="en-GB" altLang="en-US" sz="2000" dirty="0" smtClean="0">
                <a:solidFill>
                  <a:srgbClr val="FFFF00"/>
                </a:solidFill>
                <a:latin typeface="Arial Rounded MT Bold" panose="020F0704030504030204" pitchFamily="34" charset="0"/>
              </a:rPr>
              <a:t>    2020</a:t>
            </a:r>
            <a:r>
              <a:rPr lang="en-GB" altLang="en-US" sz="2000" dirty="0">
                <a:solidFill>
                  <a:srgbClr val="FFFF00"/>
                </a:solidFill>
                <a:latin typeface="Arial Rounded MT Bold" panose="020F0704030504030204" pitchFamily="34" charset="0"/>
              </a:rPr>
              <a:t>	</a:t>
            </a:r>
            <a:r>
              <a:rPr lang="en-GB" altLang="en-US" sz="2000" dirty="0" smtClean="0">
                <a:solidFill>
                  <a:srgbClr val="FFFF00"/>
                </a:solidFill>
                <a:latin typeface="Arial Rounded MT Bold" panose="020F0704030504030204" pitchFamily="34" charset="0"/>
              </a:rPr>
              <a:t>     2021      2022</a:t>
            </a:r>
          </a:p>
          <a:p>
            <a:pPr eaLnBrk="1" hangingPunct="1">
              <a:spcBef>
                <a:spcPts val="600"/>
              </a:spcBef>
              <a:buClrTx/>
              <a:buSzTx/>
              <a:buFontTx/>
              <a:buNone/>
            </a:pPr>
            <a:r>
              <a:rPr lang="en-GB" altLang="en-US" sz="2000" dirty="0">
                <a:solidFill>
                  <a:srgbClr val="FFFF00"/>
                </a:solidFill>
                <a:latin typeface="Arial Rounded MT Bold" panose="020F0704030504030204" pitchFamily="34" charset="0"/>
              </a:rPr>
              <a:t>	</a:t>
            </a:r>
            <a:r>
              <a:rPr lang="en-GB" altLang="en-US" sz="2000" dirty="0" smtClean="0">
                <a:solidFill>
                  <a:srgbClr val="FFFF00"/>
                </a:solidFill>
                <a:latin typeface="Arial Rounded MT Bold" panose="020F0704030504030204" pitchFamily="34" charset="0"/>
              </a:rPr>
              <a:t>					     6</a:t>
            </a:r>
            <a:r>
              <a:rPr lang="en-GB" altLang="en-US" sz="2000" dirty="0">
                <a:solidFill>
                  <a:srgbClr val="FFFF00"/>
                </a:solidFill>
                <a:latin typeface="Arial Rounded MT Bold" panose="020F0704030504030204" pitchFamily="34" charset="0"/>
              </a:rPr>
              <a:t>	</a:t>
            </a:r>
            <a:r>
              <a:rPr lang="en-GB" altLang="en-US" sz="2000" dirty="0" smtClean="0">
                <a:solidFill>
                  <a:srgbClr val="FFFF00"/>
                </a:solidFill>
                <a:latin typeface="Arial Rounded MT Bold" panose="020F0704030504030204" pitchFamily="34" charset="0"/>
              </a:rPr>
              <a:t>    10</a:t>
            </a:r>
            <a:r>
              <a:rPr lang="en-GB" altLang="en-US" sz="2000" dirty="0">
                <a:solidFill>
                  <a:srgbClr val="FFFF00"/>
                </a:solidFill>
                <a:latin typeface="Arial Rounded MT Bold" panose="020F0704030504030204" pitchFamily="34" charset="0"/>
              </a:rPr>
              <a:t>	</a:t>
            </a:r>
            <a:r>
              <a:rPr lang="en-GB" altLang="en-US" sz="2000" dirty="0" smtClean="0">
                <a:solidFill>
                  <a:srgbClr val="FFFF00"/>
                </a:solidFill>
                <a:latin typeface="Arial Rounded MT Bold" panose="020F0704030504030204" pitchFamily="34" charset="0"/>
              </a:rPr>
              <a:t>     15</a:t>
            </a:r>
            <a:r>
              <a:rPr lang="en-GB" altLang="en-US" sz="2000" dirty="0">
                <a:solidFill>
                  <a:srgbClr val="FFFF00"/>
                </a:solidFill>
                <a:latin typeface="Arial Rounded MT Bold" panose="020F0704030504030204" pitchFamily="34" charset="0"/>
              </a:rPr>
              <a:t>	</a:t>
            </a:r>
            <a:r>
              <a:rPr lang="en-GB" altLang="en-US" sz="2000" dirty="0" smtClean="0">
                <a:solidFill>
                  <a:srgbClr val="FFFF00"/>
                </a:solidFill>
                <a:latin typeface="Arial Rounded MT Bold" panose="020F0704030504030204" pitchFamily="34" charset="0"/>
              </a:rPr>
              <a:t>     11</a:t>
            </a:r>
            <a:r>
              <a:rPr lang="en-GB" altLang="en-US" sz="2000" dirty="0">
                <a:solidFill>
                  <a:srgbClr val="FFFF00"/>
                </a:solidFill>
                <a:latin typeface="Arial Rounded MT Bold" panose="020F0704030504030204" pitchFamily="34" charset="0"/>
              </a:rPr>
              <a:t>	</a:t>
            </a:r>
            <a:r>
              <a:rPr lang="en-GB" altLang="en-US" sz="2000" dirty="0" smtClean="0">
                <a:solidFill>
                  <a:srgbClr val="FFFF00"/>
                </a:solidFill>
                <a:latin typeface="Arial Rounded MT Bold" panose="020F0704030504030204" pitchFamily="34" charset="0"/>
              </a:rPr>
              <a:t>        7</a:t>
            </a:r>
            <a:r>
              <a:rPr lang="en-GB" altLang="en-US" sz="2000" dirty="0">
                <a:solidFill>
                  <a:srgbClr val="FFFF00"/>
                </a:solidFill>
                <a:latin typeface="Arial Rounded MT Bold" panose="020F0704030504030204" pitchFamily="34" charset="0"/>
              </a:rPr>
              <a:t>	</a:t>
            </a:r>
            <a:r>
              <a:rPr lang="en-GB" altLang="en-US" sz="2000" dirty="0" smtClean="0">
                <a:solidFill>
                  <a:srgbClr val="FFFF00"/>
                </a:solidFill>
                <a:latin typeface="Arial Rounded MT Bold" panose="020F0704030504030204" pitchFamily="34" charset="0"/>
              </a:rPr>
              <a:t>       13             7</a:t>
            </a:r>
            <a:endParaRPr lang="en-GB" altLang="en-US" sz="2000" dirty="0">
              <a:solidFill>
                <a:srgbClr val="FFFF00"/>
              </a:solidFill>
              <a:latin typeface="Arial Rounded MT Bold" panose="020F0704030504030204" pitchFamily="34" charset="0"/>
            </a:endParaRPr>
          </a:p>
          <a:p>
            <a:pPr eaLnBrk="1" hangingPunct="1">
              <a:spcBef>
                <a:spcPct val="50000"/>
              </a:spcBef>
              <a:buClrTx/>
              <a:buSzTx/>
              <a:buFontTx/>
              <a:buNone/>
            </a:pPr>
            <a:endParaRPr lang="en-US" altLang="en-US" sz="1400" dirty="0">
              <a:latin typeface="Arial Rounded MT Bold" panose="020F0704030504030204" pitchFamily="34" charset="0"/>
            </a:endParaRPr>
          </a:p>
        </p:txBody>
      </p:sp>
    </p:spTree>
    <p:extLst>
      <p:ext uri="{BB962C8B-B14F-4D97-AF65-F5344CB8AC3E}">
        <p14:creationId xmlns:p14="http://schemas.microsoft.com/office/powerpoint/2010/main" val="835055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458691"/>
            <a:ext cx="1393292" cy="1311371"/>
          </a:xfrm>
          <a:prstGeom prst="rect">
            <a:avLst/>
          </a:prstGeom>
          <a:noFill/>
          <a:ln>
            <a:noFill/>
          </a:ln>
        </p:spPr>
      </p:pic>
      <p:graphicFrame>
        <p:nvGraphicFramePr>
          <p:cNvPr id="3" name="Chart 2"/>
          <p:cNvGraphicFramePr>
            <a:graphicFrameLocks/>
          </p:cNvGraphicFramePr>
          <p:nvPr>
            <p:extLst>
              <p:ext uri="{D42A27DB-BD31-4B8C-83A1-F6EECF244321}">
                <p14:modId xmlns:p14="http://schemas.microsoft.com/office/powerpoint/2010/main" val="1410998649"/>
              </p:ext>
            </p:extLst>
          </p:nvPr>
        </p:nvGraphicFramePr>
        <p:xfrm>
          <a:off x="0" y="995833"/>
          <a:ext cx="7672939" cy="371775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109170" y="164836"/>
            <a:ext cx="8904312" cy="830997"/>
          </a:xfrm>
          <a:prstGeom prst="rect">
            <a:avLst/>
          </a:prstGeom>
          <a:noFill/>
        </p:spPr>
        <p:txBody>
          <a:bodyPr wrap="square" rtlCol="0">
            <a:spAutoFit/>
          </a:bodyPr>
          <a:lstStyle/>
          <a:p>
            <a:pPr algn="ctr"/>
            <a:r>
              <a:rPr lang="en-GB" sz="4800" dirty="0" smtClean="0">
                <a:latin typeface="Arial Rounded MT Bold" panose="020F0704030504030204" pitchFamily="34" charset="0"/>
              </a:rPr>
              <a:t>2022 Analysis – Adv. Higher</a:t>
            </a:r>
          </a:p>
        </p:txBody>
      </p:sp>
      <p:sp>
        <p:nvSpPr>
          <p:cNvPr id="5" name="TextBox 4"/>
          <p:cNvSpPr txBox="1"/>
          <p:nvPr/>
        </p:nvSpPr>
        <p:spPr>
          <a:xfrm>
            <a:off x="1403927" y="5812995"/>
            <a:ext cx="4281201" cy="400110"/>
          </a:xfrm>
          <a:prstGeom prst="rect">
            <a:avLst/>
          </a:prstGeom>
          <a:solidFill>
            <a:srgbClr val="FFFF66"/>
          </a:solidFill>
          <a:ln w="38100">
            <a:solidFill>
              <a:schemeClr val="tx1"/>
            </a:solidFill>
          </a:ln>
        </p:spPr>
        <p:txBody>
          <a:bodyPr wrap="square" rtlCol="0">
            <a:spAutoFit/>
          </a:bodyPr>
          <a:lstStyle/>
          <a:p>
            <a:pPr algn="ctr"/>
            <a:r>
              <a:rPr lang="en-GB" sz="2000" b="1" dirty="0" smtClean="0">
                <a:solidFill>
                  <a:schemeClr val="bg1"/>
                </a:solidFill>
                <a:latin typeface="Arial Rounded MT Bold" panose="020F0704030504030204" pitchFamily="34" charset="0"/>
              </a:rPr>
              <a:t> 3+ Adv. Highers – 10 pupils</a:t>
            </a:r>
          </a:p>
        </p:txBody>
      </p:sp>
      <p:sp>
        <p:nvSpPr>
          <p:cNvPr id="6" name="TextBox 5"/>
          <p:cNvSpPr txBox="1"/>
          <p:nvPr/>
        </p:nvSpPr>
        <p:spPr>
          <a:xfrm>
            <a:off x="7672939" y="2208380"/>
            <a:ext cx="4212923" cy="646331"/>
          </a:xfrm>
          <a:prstGeom prst="rect">
            <a:avLst/>
          </a:prstGeom>
          <a:solidFill>
            <a:srgbClr val="FFFF66"/>
          </a:solidFill>
          <a:ln w="38100">
            <a:solidFill>
              <a:schemeClr val="tx1"/>
            </a:solidFill>
          </a:ln>
        </p:spPr>
        <p:txBody>
          <a:bodyPr wrap="square" rtlCol="0">
            <a:spAutoFit/>
          </a:bodyPr>
          <a:lstStyle/>
          <a:p>
            <a:pPr algn="ctr"/>
            <a:r>
              <a:rPr lang="en-GB" b="1" dirty="0" smtClean="0">
                <a:solidFill>
                  <a:schemeClr val="bg1"/>
                </a:solidFill>
                <a:latin typeface="Arial Rounded MT Bold" panose="020F0704030504030204" pitchFamily="34" charset="0"/>
              </a:rPr>
              <a:t> Of the 88 pupils presented for at least one AH, 78 achieved a pass</a:t>
            </a:r>
          </a:p>
        </p:txBody>
      </p:sp>
    </p:spTree>
    <p:extLst>
      <p:ext uri="{BB962C8B-B14F-4D97-AF65-F5344CB8AC3E}">
        <p14:creationId xmlns:p14="http://schemas.microsoft.com/office/powerpoint/2010/main" val="41115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4B4FB22D-A873-4961-A6C9-5B9F4D7E70BF}"/>
              </a:ext>
            </a:extLst>
          </p:cNvPr>
          <p:cNvSpPr txBox="1">
            <a:spLocks noChangeArrowheads="1"/>
          </p:cNvSpPr>
          <p:nvPr/>
        </p:nvSpPr>
        <p:spPr bwMode="auto">
          <a:xfrm>
            <a:off x="3591092" y="32905"/>
            <a:ext cx="5041900" cy="409575"/>
          </a:xfrm>
          <a:prstGeom prst="rect">
            <a:avLst/>
          </a:prstGeom>
          <a:noFill/>
          <a:ln w="127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This is What We Really Want to Know 1</a:t>
            </a:r>
          </a:p>
        </p:txBody>
      </p:sp>
      <p:graphicFrame>
        <p:nvGraphicFramePr>
          <p:cNvPr id="4" name="Chart 3"/>
          <p:cNvGraphicFramePr>
            <a:graphicFrameLocks/>
          </p:cNvGraphicFramePr>
          <p:nvPr>
            <p:extLst>
              <p:ext uri="{D42A27DB-BD31-4B8C-83A1-F6EECF244321}">
                <p14:modId xmlns:p14="http://schemas.microsoft.com/office/powerpoint/2010/main" val="2811738518"/>
              </p:ext>
            </p:extLst>
          </p:nvPr>
        </p:nvGraphicFramePr>
        <p:xfrm>
          <a:off x="219775" y="596485"/>
          <a:ext cx="11205411" cy="28974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p:cNvGraphicFramePr>
            <a:graphicFrameLocks/>
          </p:cNvGraphicFramePr>
          <p:nvPr>
            <p:extLst>
              <p:ext uri="{D42A27DB-BD31-4B8C-83A1-F6EECF244321}">
                <p14:modId xmlns:p14="http://schemas.microsoft.com/office/powerpoint/2010/main" val="2686542089"/>
              </p:ext>
            </p:extLst>
          </p:nvPr>
        </p:nvGraphicFramePr>
        <p:xfrm>
          <a:off x="219774" y="3647975"/>
          <a:ext cx="11205411" cy="3122087"/>
        </p:xfrm>
        <a:graphic>
          <a:graphicData uri="http://schemas.openxmlformats.org/drawingml/2006/chart">
            <c:chart xmlns:c="http://schemas.openxmlformats.org/drawingml/2006/chart" xmlns:r="http://schemas.openxmlformats.org/officeDocument/2006/relationships" r:id="rId6"/>
          </a:graphicData>
        </a:graphic>
      </p:graphicFrame>
      <p:cxnSp>
        <p:nvCxnSpPr>
          <p:cNvPr id="6" name="Straight Connector 5"/>
          <p:cNvCxnSpPr/>
          <p:nvPr/>
        </p:nvCxnSpPr>
        <p:spPr>
          <a:xfrm flipV="1">
            <a:off x="539017" y="1386034"/>
            <a:ext cx="10539664" cy="9625"/>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flipV="1">
            <a:off x="552647" y="4762897"/>
            <a:ext cx="10539664" cy="9625"/>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07486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F1DE0A-B338-4D91-A149-EBF653A31E37}"/>
              </a:ext>
            </a:extLst>
          </p:cNvPr>
          <p:cNvSpPr txBox="1">
            <a:spLocks noChangeArrowheads="1"/>
          </p:cNvSpPr>
          <p:nvPr/>
        </p:nvSpPr>
        <p:spPr>
          <a:xfrm>
            <a:off x="3419959" y="0"/>
            <a:ext cx="5512285" cy="433387"/>
          </a:xfrm>
          <a:prstGeom prst="rect">
            <a:avLst/>
          </a:prstGeom>
          <a:noFill/>
          <a:ln>
            <a:solidFill>
              <a:srgbClr val="FFFF00"/>
            </a:solidFill>
            <a:miter lim="800000"/>
            <a:headEnd/>
            <a:tailEnd/>
          </a:ln>
          <a:effectLst/>
          <a:extLst>
            <a:ext uri="{909E8E84-426E-40DD-AFC4-6F175D3DCCD1}">
              <a14:hiddenFill xmlns:a14="http://schemas.microsoft.com/office/drawing/2010/main">
                <a:solidFill>
                  <a:srgbClr val="FFFFFF"/>
                </a:solidFill>
              </a14:hiddenFill>
            </a:ext>
          </a:ex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sz="2000" b="1" smtClean="0">
                <a:solidFill>
                  <a:srgbClr val="FFFF00"/>
                </a:solidFill>
                <a:effectLst>
                  <a:outerShdw blurRad="38100" dist="38100" dir="2700000" algn="tl">
                    <a:srgbClr val="000000">
                      <a:alpha val="43137"/>
                    </a:srgbClr>
                  </a:outerShdw>
                </a:effectLst>
              </a:rPr>
              <a:t>This is What We Really Want to Know 2</a:t>
            </a:r>
            <a:endParaRPr lang="en-GB" altLang="en-US" sz="2000" b="1">
              <a:solidFill>
                <a:srgbClr val="FFFF00"/>
              </a:solidFill>
              <a:effectLst>
                <a:outerShdw blurRad="38100" dist="38100" dir="2700000" algn="tl">
                  <a:srgbClr val="000000">
                    <a:alpha val="43137"/>
                  </a:srgbClr>
                </a:outerShdw>
              </a:effectLst>
            </a:endParaRPr>
          </a:p>
        </p:txBody>
      </p:sp>
      <p:graphicFrame>
        <p:nvGraphicFramePr>
          <p:cNvPr id="4" name="Chart 3"/>
          <p:cNvGraphicFramePr>
            <a:graphicFrameLocks/>
          </p:cNvGraphicFramePr>
          <p:nvPr>
            <p:extLst>
              <p:ext uri="{D42A27DB-BD31-4B8C-83A1-F6EECF244321}">
                <p14:modId xmlns:p14="http://schemas.microsoft.com/office/powerpoint/2010/main" val="1249710627"/>
              </p:ext>
            </p:extLst>
          </p:nvPr>
        </p:nvGraphicFramePr>
        <p:xfrm>
          <a:off x="470033" y="584735"/>
          <a:ext cx="11272787" cy="2784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408053147"/>
              </p:ext>
            </p:extLst>
          </p:nvPr>
        </p:nvGraphicFramePr>
        <p:xfrm>
          <a:off x="624038" y="3676851"/>
          <a:ext cx="11118782" cy="300308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856648" y="1512980"/>
            <a:ext cx="10607040" cy="0"/>
          </a:xfrm>
          <a:prstGeom prst="line">
            <a:avLst/>
          </a:prstGeom>
          <a:ln>
            <a:solidFill>
              <a:srgbClr val="00FF00"/>
            </a:solidFill>
          </a:ln>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a:off x="836771" y="5031436"/>
            <a:ext cx="10607040" cy="0"/>
          </a:xfrm>
          <a:prstGeom prst="line">
            <a:avLst/>
          </a:prstGeom>
          <a:ln>
            <a:solidFill>
              <a:schemeClr val="accent2">
                <a:lumMod val="60000"/>
                <a:lumOff val="40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5403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458691"/>
            <a:ext cx="1393292" cy="1311371"/>
          </a:xfrm>
          <a:prstGeom prst="rect">
            <a:avLst/>
          </a:prstGeom>
          <a:noFill/>
          <a:ln>
            <a:noFill/>
          </a:ln>
        </p:spPr>
      </p:pic>
      <p:pic>
        <p:nvPicPr>
          <p:cNvPr id="8194" name="Picture 2" descr="Teachers Rock GIFs - Get the best GIF on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8994" y="1149640"/>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6">
            <a:extLst>
              <a:ext uri="{FF2B5EF4-FFF2-40B4-BE49-F238E27FC236}">
                <a16:creationId xmlns:a16="http://schemas.microsoft.com/office/drawing/2014/main" id="{C03CF5F9-027A-42BB-BEFF-3FDC4CEFC4F2}"/>
              </a:ext>
            </a:extLst>
          </p:cNvPr>
          <p:cNvSpPr txBox="1">
            <a:spLocks noChangeArrowheads="1"/>
          </p:cNvSpPr>
          <p:nvPr/>
        </p:nvSpPr>
        <p:spPr bwMode="auto">
          <a:xfrm>
            <a:off x="5660159" y="528205"/>
            <a:ext cx="42504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GB" altLang="en-US" b="1" dirty="0">
                <a:solidFill>
                  <a:srgbClr val="FFFF00"/>
                </a:solidFill>
                <a:effectLst>
                  <a:outerShdw blurRad="38100" dist="38100" dir="2700000" algn="tl">
                    <a:srgbClr val="000000">
                      <a:alpha val="43137"/>
                    </a:srgbClr>
                  </a:outerShdw>
                </a:effectLst>
              </a:rPr>
              <a:t>They won’t </a:t>
            </a:r>
            <a:r>
              <a:rPr lang="en-GB" altLang="en-US" b="1" i="1" dirty="0">
                <a:solidFill>
                  <a:srgbClr val="FFFF00"/>
                </a:solidFill>
                <a:effectLst>
                  <a:outerShdw blurRad="38100" dist="38100" dir="2700000" algn="tl">
                    <a:srgbClr val="000000">
                      <a:alpha val="43137"/>
                    </a:srgbClr>
                  </a:outerShdw>
                </a:effectLst>
                <a:latin typeface="Lucida Calligraphy" panose="03010101010101010101" pitchFamily="66" charset="0"/>
              </a:rPr>
              <a:t>(Always)  </a:t>
            </a:r>
            <a:r>
              <a:rPr lang="en-GB" altLang="en-US" b="1" dirty="0">
                <a:solidFill>
                  <a:srgbClr val="FFFF00"/>
                </a:solidFill>
                <a:effectLst>
                  <a:outerShdw blurRad="38100" dist="38100" dir="2700000" algn="tl">
                    <a:srgbClr val="000000">
                      <a:alpha val="43137"/>
                    </a:srgbClr>
                  </a:outerShdw>
                </a:effectLst>
              </a:rPr>
              <a:t>say it so I will</a:t>
            </a:r>
          </a:p>
        </p:txBody>
      </p:sp>
      <p:pic>
        <p:nvPicPr>
          <p:cNvPr id="1026" name="Picture 2" descr="Department for Education SA on Twitter: &quot;Parents, guardians and carers… thank  you. As 2020 draws to a close, we wanted to say a BIG thank you for  everything you've done during th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7527" y="2309813"/>
            <a:ext cx="5798993" cy="289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936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0963565" y="5569528"/>
            <a:ext cx="1134672" cy="1151330"/>
          </a:xfrm>
          <a:prstGeom prst="rect">
            <a:avLst/>
          </a:prstGeom>
          <a:noFill/>
          <a:ln>
            <a:noFill/>
          </a:ln>
        </p:spPr>
      </p:pic>
      <p:sp>
        <p:nvSpPr>
          <p:cNvPr id="3" name="TextBox 2"/>
          <p:cNvSpPr txBox="1"/>
          <p:nvPr/>
        </p:nvSpPr>
        <p:spPr>
          <a:xfrm>
            <a:off x="0" y="774571"/>
            <a:ext cx="10843238" cy="5816977"/>
          </a:xfrm>
          <a:prstGeom prst="rect">
            <a:avLst/>
          </a:prstGeom>
          <a:noFill/>
        </p:spPr>
        <p:txBody>
          <a:bodyPr wrap="square" rtlCol="0">
            <a:spAutoFit/>
          </a:bodyPr>
          <a:lstStyle/>
          <a:p>
            <a:r>
              <a:rPr lang="en-GB" b="1" u="sng" dirty="0" smtClean="0">
                <a:solidFill>
                  <a:schemeClr val="bg1"/>
                </a:solidFill>
                <a:latin typeface="Arial Rounded MT Bold" panose="020F0704030504030204" pitchFamily="34" charset="0"/>
              </a:rPr>
              <a:t>Moving forward</a:t>
            </a:r>
          </a:p>
          <a:p>
            <a:endParaRPr lang="en-GB" dirty="0" smtClean="0">
              <a:solidFill>
                <a:schemeClr val="bg1"/>
              </a:solidFill>
              <a:latin typeface="Arial Rounded MT Bold" panose="020F0704030504030204" pitchFamily="34" charset="0"/>
            </a:endParaRPr>
          </a:p>
          <a:p>
            <a:pPr marL="457200" indent="-457200">
              <a:buFont typeface="Arial" panose="020B0604020202020204" pitchFamily="34" charset="0"/>
              <a:buChar char="•"/>
            </a:pPr>
            <a:r>
              <a:rPr lang="en-GB" dirty="0" smtClean="0">
                <a:solidFill>
                  <a:schemeClr val="bg1"/>
                </a:solidFill>
                <a:latin typeface="Arial Rounded MT Bold" panose="020F0704030504030204" pitchFamily="34" charset="0"/>
              </a:rPr>
              <a:t>Overall great results for the school.</a:t>
            </a:r>
          </a:p>
          <a:p>
            <a:r>
              <a:rPr lang="en-GB" dirty="0">
                <a:solidFill>
                  <a:schemeClr val="bg1"/>
                </a:solidFill>
                <a:latin typeface="Arial Rounded MT Bold" panose="020F0704030504030204" pitchFamily="34" charset="0"/>
              </a:rPr>
              <a:t>	</a:t>
            </a:r>
            <a:r>
              <a:rPr lang="en-GB" dirty="0" smtClean="0">
                <a:solidFill>
                  <a:schemeClr val="bg1"/>
                </a:solidFill>
                <a:latin typeface="Arial Rounded MT Bold" panose="020F0704030504030204" pitchFamily="34" charset="0"/>
              </a:rPr>
              <a:t>PT’s will work with faculties to identify underlying trends and areas for improvement, </a:t>
            </a:r>
          </a:p>
          <a:p>
            <a:r>
              <a:rPr lang="en-GB" dirty="0">
                <a:solidFill>
                  <a:schemeClr val="bg1"/>
                </a:solidFill>
                <a:latin typeface="Arial Rounded MT Bold" panose="020F0704030504030204" pitchFamily="34" charset="0"/>
              </a:rPr>
              <a:t>	</a:t>
            </a:r>
            <a:r>
              <a:rPr lang="en-GB" dirty="0" smtClean="0">
                <a:solidFill>
                  <a:schemeClr val="bg1"/>
                </a:solidFill>
                <a:latin typeface="Arial Rounded MT Bold" panose="020F0704030504030204" pitchFamily="34" charset="0"/>
              </a:rPr>
              <a:t>these will feature in Faculty S&amp;Q reports.  Further discussions to be had during results </a:t>
            </a:r>
          </a:p>
          <a:p>
            <a:r>
              <a:rPr lang="en-GB" dirty="0">
                <a:solidFill>
                  <a:schemeClr val="bg1"/>
                </a:solidFill>
                <a:latin typeface="Arial Rounded MT Bold" panose="020F0704030504030204" pitchFamily="34" charset="0"/>
              </a:rPr>
              <a:t>	</a:t>
            </a:r>
            <a:r>
              <a:rPr lang="en-GB" dirty="0" smtClean="0">
                <a:solidFill>
                  <a:schemeClr val="bg1"/>
                </a:solidFill>
                <a:latin typeface="Arial Rounded MT Bold" panose="020F0704030504030204" pitchFamily="34" charset="0"/>
              </a:rPr>
              <a:t>meetings in September</a:t>
            </a:r>
          </a:p>
          <a:p>
            <a:pPr marL="457200" indent="-457200">
              <a:buFont typeface="Arial" panose="020B0604020202020204" pitchFamily="34" charset="0"/>
              <a:buChar char="•"/>
            </a:pPr>
            <a:endParaRPr lang="en-GB" dirty="0" smtClean="0">
              <a:solidFill>
                <a:schemeClr val="bg1"/>
              </a:solidFill>
              <a:latin typeface="Arial Rounded MT Bold" panose="020F0704030504030204" pitchFamily="34" charset="0"/>
            </a:endParaRPr>
          </a:p>
          <a:p>
            <a:pPr marL="457200" indent="-457200">
              <a:buFont typeface="Arial" panose="020B0604020202020204" pitchFamily="34" charset="0"/>
              <a:buChar char="•"/>
            </a:pPr>
            <a:r>
              <a:rPr lang="en-GB" dirty="0" smtClean="0">
                <a:solidFill>
                  <a:schemeClr val="bg1"/>
                </a:solidFill>
                <a:latin typeface="Arial Rounded MT Bold" panose="020F0704030504030204" pitchFamily="34" charset="0"/>
              </a:rPr>
              <a:t>There are a number of appeals </a:t>
            </a:r>
            <a:r>
              <a:rPr lang="en-GB" dirty="0">
                <a:solidFill>
                  <a:schemeClr val="bg1"/>
                </a:solidFill>
                <a:latin typeface="Arial Rounded MT Bold" panose="020F0704030504030204" pitchFamily="34" charset="0"/>
              </a:rPr>
              <a:t>to </a:t>
            </a:r>
            <a:r>
              <a:rPr lang="en-GB" dirty="0" smtClean="0">
                <a:solidFill>
                  <a:schemeClr val="bg1"/>
                </a:solidFill>
                <a:latin typeface="Arial Rounded MT Bold" panose="020F0704030504030204" pitchFamily="34" charset="0"/>
              </a:rPr>
              <a:t>process.  Further information to be issued during the PT’s meeting tomorrow</a:t>
            </a:r>
          </a:p>
          <a:p>
            <a:endParaRPr lang="en-GB" dirty="0" smtClean="0">
              <a:solidFill>
                <a:schemeClr val="bg1"/>
              </a:solidFill>
              <a:latin typeface="Arial Rounded MT Bold" panose="020F0704030504030204" pitchFamily="34" charset="0"/>
            </a:endParaRPr>
          </a:p>
          <a:p>
            <a:pPr marL="457200" indent="-457200">
              <a:buFont typeface="Arial" panose="020B0604020202020204" pitchFamily="34" charset="0"/>
              <a:buChar char="•"/>
            </a:pPr>
            <a:r>
              <a:rPr lang="en-GB" dirty="0" smtClean="0">
                <a:solidFill>
                  <a:schemeClr val="bg1"/>
                </a:solidFill>
                <a:latin typeface="Arial Rounded MT Bold" panose="020F0704030504030204" pitchFamily="34" charset="0"/>
              </a:rPr>
              <a:t>Curricular choice is key.  Look at class lists, are pupils on the right path?   Are we ambitious enough for our learners? </a:t>
            </a:r>
          </a:p>
          <a:p>
            <a:pPr algn="ctr"/>
            <a:r>
              <a:rPr lang="en-GB" dirty="0">
                <a:solidFill>
                  <a:schemeClr val="bg1"/>
                </a:solidFill>
                <a:latin typeface="Arial Rounded MT Bold" panose="020F0704030504030204" pitchFamily="34" charset="0"/>
              </a:rPr>
              <a:t>	</a:t>
            </a:r>
            <a:r>
              <a:rPr lang="en-GB" dirty="0" smtClean="0">
                <a:solidFill>
                  <a:schemeClr val="bg1"/>
                </a:solidFill>
                <a:latin typeface="Arial Rounded MT Bold" panose="020F0704030504030204" pitchFamily="34" charset="0"/>
              </a:rPr>
              <a:t>	“The more they do, the more they get”</a:t>
            </a:r>
          </a:p>
          <a:p>
            <a:endParaRPr lang="en-GB" dirty="0">
              <a:solidFill>
                <a:schemeClr val="bg1"/>
              </a:solidFill>
              <a:latin typeface="Arial Rounded MT Bold" panose="020F0704030504030204" pitchFamily="34" charset="0"/>
            </a:endParaRPr>
          </a:p>
          <a:p>
            <a:pPr marL="457200" indent="-457200">
              <a:buFont typeface="Arial" panose="020B0604020202020204" pitchFamily="34" charset="0"/>
              <a:buChar char="•"/>
            </a:pPr>
            <a:r>
              <a:rPr lang="en-GB" dirty="0" smtClean="0">
                <a:solidFill>
                  <a:schemeClr val="bg1"/>
                </a:solidFill>
                <a:latin typeface="Arial Rounded MT Bold" panose="020F0704030504030204" pitchFamily="34" charset="0"/>
              </a:rPr>
              <a:t>I (or SLT) will undertake any additional Curricular Choice renegotiation this week.</a:t>
            </a:r>
          </a:p>
          <a:p>
            <a:endParaRPr lang="en-GB" dirty="0" smtClean="0">
              <a:solidFill>
                <a:schemeClr val="bg1"/>
              </a:solidFill>
              <a:latin typeface="Arial Rounded MT Bold" panose="020F0704030504030204" pitchFamily="34" charset="0"/>
            </a:endParaRPr>
          </a:p>
          <a:p>
            <a:pPr marL="457200" indent="-457200">
              <a:buFont typeface="Arial" panose="020B0604020202020204" pitchFamily="34" charset="0"/>
              <a:buChar char="•"/>
            </a:pPr>
            <a:r>
              <a:rPr lang="en-GB" dirty="0" smtClean="0">
                <a:solidFill>
                  <a:schemeClr val="bg1"/>
                </a:solidFill>
                <a:latin typeface="Arial Rounded MT Bold" panose="020F0704030504030204" pitchFamily="34" charset="0"/>
              </a:rPr>
              <a:t>Focus on Learning and Teaching.  Lessons need to be current, engaging and purposeful. </a:t>
            </a:r>
          </a:p>
          <a:p>
            <a:pPr marL="457200" indent="-457200">
              <a:buFont typeface="Arial" panose="020B0604020202020204" pitchFamily="34" charset="0"/>
              <a:buChar char="•"/>
            </a:pPr>
            <a:endParaRPr lang="en-GB" dirty="0" smtClean="0">
              <a:solidFill>
                <a:schemeClr val="bg1"/>
              </a:solidFill>
              <a:latin typeface="Arial Rounded MT Bold" panose="020F0704030504030204" pitchFamily="34" charset="0"/>
            </a:endParaRPr>
          </a:p>
          <a:p>
            <a:pPr algn="ctr"/>
            <a:r>
              <a:rPr lang="en-GB" sz="2400" dirty="0" smtClean="0">
                <a:solidFill>
                  <a:schemeClr val="bg1"/>
                </a:solidFill>
                <a:latin typeface="Arial Rounded MT Bold" panose="020F0704030504030204" pitchFamily="34" charset="0"/>
              </a:rPr>
              <a:t>“ Tell me and I forget, Teach me and I remember, Involve me and I learn” Benjamin Franklin</a:t>
            </a:r>
          </a:p>
        </p:txBody>
      </p:sp>
      <p:sp>
        <p:nvSpPr>
          <p:cNvPr id="4" name="TextBox 3"/>
          <p:cNvSpPr txBox="1"/>
          <p:nvPr/>
        </p:nvSpPr>
        <p:spPr>
          <a:xfrm>
            <a:off x="1772567" y="66685"/>
            <a:ext cx="7352959" cy="707886"/>
          </a:xfrm>
          <a:prstGeom prst="rect">
            <a:avLst/>
          </a:prstGeom>
          <a:noFill/>
        </p:spPr>
        <p:txBody>
          <a:bodyPr wrap="square" rtlCol="0">
            <a:spAutoFit/>
          </a:bodyPr>
          <a:lstStyle/>
          <a:p>
            <a:pPr algn="ctr"/>
            <a:r>
              <a:rPr lang="en-GB" sz="4000" dirty="0" smtClean="0">
                <a:solidFill>
                  <a:schemeClr val="bg1"/>
                </a:solidFill>
                <a:latin typeface="Arial Rounded MT Bold" panose="020F0704030504030204" pitchFamily="34" charset="0"/>
              </a:rPr>
              <a:t>2022 Analysis - overview </a:t>
            </a:r>
          </a:p>
        </p:txBody>
      </p:sp>
    </p:spTree>
    <p:extLst>
      <p:ext uri="{BB962C8B-B14F-4D97-AF65-F5344CB8AC3E}">
        <p14:creationId xmlns:p14="http://schemas.microsoft.com/office/powerpoint/2010/main" val="12895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458691"/>
            <a:ext cx="1393292" cy="1311371"/>
          </a:xfrm>
          <a:prstGeom prst="rect">
            <a:avLst/>
          </a:prstGeom>
          <a:noFill/>
          <a:ln>
            <a:noFill/>
          </a:ln>
        </p:spPr>
      </p:pic>
      <p:sp>
        <p:nvSpPr>
          <p:cNvPr id="3" name="Rectangle 3">
            <a:extLst>
              <a:ext uri="{FF2B5EF4-FFF2-40B4-BE49-F238E27FC236}">
                <a16:creationId xmlns:a16="http://schemas.microsoft.com/office/drawing/2014/main" id="{5B8BB7BE-BA95-4783-98FB-E647D0F1A324}"/>
              </a:ext>
            </a:extLst>
          </p:cNvPr>
          <p:cNvSpPr txBox="1">
            <a:spLocks noChangeArrowheads="1"/>
          </p:cNvSpPr>
          <p:nvPr/>
        </p:nvSpPr>
        <p:spPr>
          <a:xfrm>
            <a:off x="77788" y="404664"/>
            <a:ext cx="10590212" cy="6365397"/>
          </a:xfrm>
          <a:prstGeom prst="rect">
            <a:avLst/>
          </a:prstGeom>
          <a:solidFill>
            <a:schemeClr val="tx2">
              <a:lumMod val="40000"/>
              <a:lumOff val="60000"/>
            </a:schemeClr>
          </a:solidFill>
          <a:ln w="28575">
            <a:noFill/>
            <a:miter lim="800000"/>
            <a:headEnd/>
            <a:tailEnd/>
          </a:ln>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285750" indent="-285750">
              <a:lnSpc>
                <a:spcPts val="1600"/>
              </a:lnSpc>
              <a:spcBef>
                <a:spcPts val="0"/>
              </a:spcBef>
              <a:spcAft>
                <a:spcPts val="0"/>
              </a:spcAft>
              <a:buClr>
                <a:schemeClr val="bg1"/>
              </a:buClr>
              <a:buFont typeface="Wingdings" panose="05000000000000000000" pitchFamily="2" charset="2"/>
              <a:buChar char="Ø"/>
              <a:defRPr/>
            </a:pPr>
            <a:r>
              <a:rPr lang="en-GB" altLang="en-US" sz="1400" dirty="0" smtClean="0">
                <a:solidFill>
                  <a:schemeClr val="accent6">
                    <a:lumMod val="75000"/>
                  </a:schemeClr>
                </a:solidFill>
                <a:latin typeface="Arial Rounded MT Bold" panose="020F0704030504030204" pitchFamily="34" charset="0"/>
              </a:rPr>
              <a:t>Curriculum Development –  planning and preparing for a new timetable structure.  It is time to revisit the BGE, content needs to be current and have a strong focus on skills</a:t>
            </a:r>
          </a:p>
          <a:p>
            <a:pPr marL="285750" indent="-285750">
              <a:lnSpc>
                <a:spcPts val="1600"/>
              </a:lnSpc>
              <a:spcBef>
                <a:spcPts val="0"/>
              </a:spcBef>
              <a:spcAft>
                <a:spcPts val="0"/>
              </a:spcAft>
              <a:buClr>
                <a:schemeClr val="bg1"/>
              </a:buClr>
              <a:buFont typeface="Wingdings" panose="05000000000000000000" pitchFamily="2" charset="2"/>
              <a:buChar char="Ø"/>
              <a:defRPr/>
            </a:pPr>
            <a:endParaRPr lang="en-GB" altLang="en-US" sz="1400" b="1" dirty="0" smtClean="0">
              <a:solidFill>
                <a:srgbClr val="FFFF00"/>
              </a:solidFill>
              <a:effectLst>
                <a:outerShdw blurRad="38100" dist="38100" dir="2700000" algn="tl">
                  <a:srgbClr val="000000">
                    <a:alpha val="43137"/>
                  </a:srgbClr>
                </a:outerShdw>
              </a:effectLst>
              <a:latin typeface="Arial Rounded MT Bold" panose="020F0704030504030204" pitchFamily="34" charset="0"/>
            </a:endParaRPr>
          </a:p>
          <a:p>
            <a:pPr marL="285750" indent="-285750">
              <a:lnSpc>
                <a:spcPts val="1600"/>
              </a:lnSpc>
              <a:spcBef>
                <a:spcPts val="0"/>
              </a:spcBef>
              <a:spcAft>
                <a:spcPts val="0"/>
              </a:spcAft>
              <a:buClr>
                <a:schemeClr val="bg1"/>
              </a:buClr>
              <a:buFont typeface="Wingdings" panose="05000000000000000000" pitchFamily="2" charset="2"/>
              <a:buChar char="Ø"/>
              <a:defRPr/>
            </a:pPr>
            <a:r>
              <a:rPr lang="en-GB" altLang="en-US" sz="1400" dirty="0" smtClean="0">
                <a:latin typeface="Arial Rounded MT Bold" panose="020F0704030504030204" pitchFamily="34" charset="0"/>
              </a:rPr>
              <a:t>As departments </a:t>
            </a:r>
            <a:r>
              <a:rPr lang="en-GB" altLang="en-US" sz="1400" u="sng" dirty="0" smtClean="0">
                <a:latin typeface="Arial Rounded MT Bold" panose="020F0704030504030204" pitchFamily="34" charset="0"/>
              </a:rPr>
              <a:t>make time to undertake moderation </a:t>
            </a:r>
            <a:r>
              <a:rPr lang="en-GB" altLang="en-US" sz="1400" dirty="0" smtClean="0">
                <a:latin typeface="Arial Rounded MT Bold" panose="020F0704030504030204" pitchFamily="34" charset="0"/>
              </a:rPr>
              <a:t>– It is good to talk!</a:t>
            </a:r>
            <a:endParaRPr lang="en-GB" altLang="en-US" sz="1400" u="sng" dirty="0" smtClean="0">
              <a:latin typeface="Arial Rounded MT Bold" panose="020F0704030504030204" pitchFamily="34" charset="0"/>
            </a:endParaRPr>
          </a:p>
          <a:p>
            <a:pPr marL="285750" indent="-285750">
              <a:lnSpc>
                <a:spcPts val="1600"/>
              </a:lnSpc>
              <a:spcBef>
                <a:spcPts val="0"/>
              </a:spcBef>
              <a:spcAft>
                <a:spcPts val="0"/>
              </a:spcAft>
              <a:buClr>
                <a:schemeClr val="bg1"/>
              </a:buClr>
              <a:buFont typeface="Wingdings" panose="05000000000000000000" pitchFamily="2" charset="2"/>
              <a:buChar char="Ø"/>
              <a:defRPr/>
            </a:pPr>
            <a:endParaRPr lang="en-GB" altLang="en-US" sz="1400" dirty="0" smtClean="0">
              <a:solidFill>
                <a:srgbClr val="FFFF00"/>
              </a:solidFill>
              <a:latin typeface="Arial Rounded MT Bold" panose="020F0704030504030204" pitchFamily="34" charset="0"/>
            </a:endParaRPr>
          </a:p>
          <a:p>
            <a:pPr marL="285750" indent="-285750">
              <a:lnSpc>
                <a:spcPts val="1600"/>
              </a:lnSpc>
              <a:spcBef>
                <a:spcPts val="0"/>
              </a:spcBef>
              <a:spcAft>
                <a:spcPts val="0"/>
              </a:spcAft>
              <a:buClr>
                <a:schemeClr val="bg1"/>
              </a:buClr>
              <a:buFont typeface="Wingdings" panose="05000000000000000000" pitchFamily="2" charset="2"/>
              <a:buChar char="Ø"/>
              <a:defRPr/>
            </a:pPr>
            <a:r>
              <a:rPr lang="en-GB" altLang="en-US" sz="1400" dirty="0" smtClean="0">
                <a:solidFill>
                  <a:schemeClr val="accent6">
                    <a:lumMod val="75000"/>
                  </a:schemeClr>
                </a:solidFill>
                <a:latin typeface="Arial Rounded MT Bold" panose="020F0704030504030204" pitchFamily="34" charset="0"/>
              </a:rPr>
              <a:t>Our N5, Higher and Advanced Higher Presentation Percentages need to be in the correct place from the beginning – This has a huge impact on whole school attainment figures – This year we’re going to have to fight every inch of the way again with S5 in particular,</a:t>
            </a:r>
            <a:r>
              <a:rPr lang="en-GB" altLang="en-US" sz="1400" dirty="0" smtClean="0">
                <a:solidFill>
                  <a:srgbClr val="FFFF00"/>
                </a:solidFill>
                <a:latin typeface="Arial Rounded MT Bold" panose="020F0704030504030204" pitchFamily="34" charset="0"/>
              </a:rPr>
              <a:t> </a:t>
            </a:r>
            <a:r>
              <a:rPr lang="en-GB" altLang="en-US" sz="1400" u="sng" dirty="0" smtClean="0">
                <a:latin typeface="Arial Rounded MT Bold" panose="020F0704030504030204" pitchFamily="34" charset="0"/>
              </a:rPr>
              <a:t>remember we don’t give up on anyone!!</a:t>
            </a:r>
          </a:p>
          <a:p>
            <a:pPr>
              <a:lnSpc>
                <a:spcPts val="1600"/>
              </a:lnSpc>
              <a:spcBef>
                <a:spcPts val="0"/>
              </a:spcBef>
              <a:spcAft>
                <a:spcPts val="0"/>
              </a:spcAft>
              <a:buClr>
                <a:schemeClr val="bg1"/>
              </a:buClr>
              <a:defRPr/>
            </a:pPr>
            <a:endParaRPr lang="en-GB" altLang="en-US" sz="1400" u="sng" dirty="0" smtClean="0">
              <a:latin typeface="Arial Rounded MT Bold" panose="020F0704030504030204" pitchFamily="34" charset="0"/>
            </a:endParaRPr>
          </a:p>
          <a:p>
            <a:pPr marL="285750" indent="-285750">
              <a:lnSpc>
                <a:spcPts val="1600"/>
              </a:lnSpc>
              <a:spcBef>
                <a:spcPts val="0"/>
              </a:spcBef>
              <a:spcAft>
                <a:spcPts val="0"/>
              </a:spcAft>
              <a:buClr>
                <a:schemeClr val="bg1"/>
              </a:buClr>
              <a:buFont typeface="Wingdings" panose="05000000000000000000" pitchFamily="2" charset="2"/>
              <a:buChar char="Ø"/>
              <a:defRPr/>
            </a:pPr>
            <a:r>
              <a:rPr lang="en-GB" altLang="en-US" sz="1400" dirty="0">
                <a:solidFill>
                  <a:schemeClr val="bg2">
                    <a:lumMod val="50000"/>
                  </a:schemeClr>
                </a:solidFill>
                <a:latin typeface="Arial Rounded MT Bold" panose="020F0704030504030204" pitchFamily="34" charset="0"/>
              </a:rPr>
              <a:t>Aim High - When we get them to buy in, it works! </a:t>
            </a:r>
          </a:p>
          <a:p>
            <a:pPr marL="285750" indent="-285750">
              <a:lnSpc>
                <a:spcPts val="1600"/>
              </a:lnSpc>
              <a:spcBef>
                <a:spcPts val="0"/>
              </a:spcBef>
              <a:spcAft>
                <a:spcPts val="0"/>
              </a:spcAft>
              <a:buClr>
                <a:schemeClr val="bg1"/>
              </a:buClr>
              <a:buFont typeface="Wingdings" panose="05000000000000000000" pitchFamily="2" charset="2"/>
              <a:buChar char="Ø"/>
              <a:defRPr/>
            </a:pPr>
            <a:endParaRPr lang="en-GB" altLang="en-US" sz="1400" u="sng" dirty="0" smtClean="0">
              <a:latin typeface="Arial Rounded MT Bold" panose="020F0704030504030204" pitchFamily="34" charset="0"/>
            </a:endParaRPr>
          </a:p>
          <a:p>
            <a:pPr marL="285750" indent="-285750">
              <a:lnSpc>
                <a:spcPts val="1600"/>
              </a:lnSpc>
              <a:spcBef>
                <a:spcPts val="0"/>
              </a:spcBef>
              <a:spcAft>
                <a:spcPts val="0"/>
              </a:spcAft>
              <a:buClr>
                <a:schemeClr val="bg1"/>
              </a:buClr>
              <a:buFont typeface="Wingdings" panose="05000000000000000000" pitchFamily="2" charset="2"/>
              <a:buChar char="Ø"/>
              <a:defRPr/>
            </a:pPr>
            <a:r>
              <a:rPr lang="en-GB" altLang="en-US" sz="1400" dirty="0" smtClean="0">
                <a:solidFill>
                  <a:schemeClr val="accent6">
                    <a:lumMod val="75000"/>
                  </a:schemeClr>
                </a:solidFill>
                <a:latin typeface="Arial Rounded MT Bold" panose="020F0704030504030204" pitchFamily="34" charset="0"/>
              </a:rPr>
              <a:t>In 2022/23 continue to </a:t>
            </a:r>
            <a:r>
              <a:rPr lang="en-GB" altLang="en-US" sz="1400" u="sng" dirty="0" smtClean="0">
                <a:solidFill>
                  <a:schemeClr val="bg2">
                    <a:lumMod val="50000"/>
                  </a:schemeClr>
                </a:solidFill>
                <a:latin typeface="Arial Rounded MT Bold" panose="020F0704030504030204" pitchFamily="34" charset="0"/>
              </a:rPr>
              <a:t>manage the SQA Internal Assessment Elements well and get the best out of them </a:t>
            </a:r>
            <a:r>
              <a:rPr lang="en-GB" altLang="en-US" sz="1400" dirty="0" smtClean="0">
                <a:solidFill>
                  <a:schemeClr val="accent6">
                    <a:lumMod val="75000"/>
                  </a:schemeClr>
                </a:solidFill>
                <a:latin typeface="Arial Rounded MT Bold" panose="020F0704030504030204" pitchFamily="34" charset="0"/>
              </a:rPr>
              <a:t>Can we capture N4 fall back evidence organically as the course progresses rather than wait till the last minute?</a:t>
            </a:r>
            <a:endParaRPr lang="en-GB" altLang="en-US" sz="1400" u="sng" dirty="0" smtClean="0">
              <a:solidFill>
                <a:schemeClr val="accent6">
                  <a:lumMod val="75000"/>
                </a:schemeClr>
              </a:solidFill>
              <a:latin typeface="Arial Rounded MT Bold" panose="020F0704030504030204" pitchFamily="34" charset="0"/>
            </a:endParaRPr>
          </a:p>
          <a:p>
            <a:pPr marL="285750" indent="-285750">
              <a:lnSpc>
                <a:spcPts val="1600"/>
              </a:lnSpc>
              <a:spcBef>
                <a:spcPts val="0"/>
              </a:spcBef>
              <a:spcAft>
                <a:spcPts val="0"/>
              </a:spcAft>
              <a:buClr>
                <a:schemeClr val="bg1"/>
              </a:buClr>
              <a:buFont typeface="Wingdings" panose="05000000000000000000" pitchFamily="2" charset="2"/>
              <a:buChar char="Ø"/>
              <a:defRPr/>
            </a:pPr>
            <a:endParaRPr lang="en-GB" altLang="en-US" sz="1400" u="sng" dirty="0" smtClean="0">
              <a:solidFill>
                <a:srgbClr val="FFFF00"/>
              </a:solidFill>
              <a:latin typeface="Arial Rounded MT Bold" panose="020F0704030504030204" pitchFamily="34" charset="0"/>
            </a:endParaRPr>
          </a:p>
          <a:p>
            <a:pPr marL="285750" indent="-285750">
              <a:lnSpc>
                <a:spcPts val="1600"/>
              </a:lnSpc>
              <a:spcBef>
                <a:spcPts val="0"/>
              </a:spcBef>
              <a:spcAft>
                <a:spcPts val="0"/>
              </a:spcAft>
              <a:buClr>
                <a:schemeClr val="bg1"/>
              </a:buClr>
              <a:buFont typeface="Wingdings" panose="05000000000000000000" pitchFamily="2" charset="2"/>
              <a:buChar char="Ø"/>
              <a:defRPr/>
            </a:pPr>
            <a:r>
              <a:rPr lang="en-GB" altLang="en-US" sz="1400" dirty="0" smtClean="0">
                <a:solidFill>
                  <a:schemeClr val="bg2">
                    <a:lumMod val="50000"/>
                  </a:schemeClr>
                </a:solidFill>
                <a:latin typeface="Arial Rounded MT Bold" panose="020F0704030504030204" pitchFamily="34" charset="0"/>
              </a:rPr>
              <a:t>Let’s thoroughly prepare our pupils for their exam experience through excellent tracking, target setting, coaching (aggregation of marginal gains) and </a:t>
            </a:r>
            <a:r>
              <a:rPr lang="en-GB" altLang="en-US" sz="1400" u="sng" dirty="0" smtClean="0">
                <a:solidFill>
                  <a:schemeClr val="accent6">
                    <a:lumMod val="75000"/>
                  </a:schemeClr>
                </a:solidFill>
                <a:latin typeface="Arial Rounded MT Bold" panose="020F0704030504030204" pitchFamily="34" charset="0"/>
              </a:rPr>
              <a:t>early intervention</a:t>
            </a:r>
            <a:r>
              <a:rPr lang="en-GB" altLang="en-US" sz="1400" dirty="0" smtClean="0">
                <a:solidFill>
                  <a:schemeClr val="accent6">
                    <a:lumMod val="75000"/>
                  </a:schemeClr>
                </a:solidFill>
                <a:latin typeface="Arial Rounded MT Bold" panose="020F0704030504030204" pitchFamily="34" charset="0"/>
              </a:rPr>
              <a:t>. </a:t>
            </a:r>
          </a:p>
          <a:p>
            <a:pPr>
              <a:lnSpc>
                <a:spcPts val="1600"/>
              </a:lnSpc>
              <a:spcBef>
                <a:spcPts val="0"/>
              </a:spcBef>
              <a:spcAft>
                <a:spcPts val="0"/>
              </a:spcAft>
              <a:buClr>
                <a:schemeClr val="bg1"/>
              </a:buClr>
              <a:defRPr/>
            </a:pPr>
            <a:endParaRPr lang="en-GB" altLang="en-US" sz="1400" u="sng" dirty="0" smtClean="0">
              <a:solidFill>
                <a:schemeClr val="accent6">
                  <a:lumMod val="75000"/>
                </a:schemeClr>
              </a:solidFill>
              <a:latin typeface="Arial Rounded MT Bold" panose="020F0704030504030204" pitchFamily="34" charset="0"/>
            </a:endParaRPr>
          </a:p>
          <a:p>
            <a:pPr marL="285750" indent="-285750">
              <a:lnSpc>
                <a:spcPts val="1600"/>
              </a:lnSpc>
              <a:spcBef>
                <a:spcPts val="0"/>
              </a:spcBef>
              <a:spcAft>
                <a:spcPts val="0"/>
              </a:spcAft>
              <a:buClr>
                <a:schemeClr val="bg1"/>
              </a:buClr>
              <a:buFont typeface="Wingdings" panose="05000000000000000000" pitchFamily="2" charset="2"/>
              <a:buChar char="Ø"/>
              <a:defRPr/>
            </a:pPr>
            <a:r>
              <a:rPr lang="en-GB" altLang="en-US" sz="1400" dirty="0" smtClean="0">
                <a:solidFill>
                  <a:schemeClr val="accent6">
                    <a:lumMod val="75000"/>
                  </a:schemeClr>
                </a:solidFill>
                <a:latin typeface="Arial Rounded MT Bold" panose="020F0704030504030204" pitchFamily="34" charset="0"/>
              </a:rPr>
              <a:t>We need to maintain our strong progress levels at Higher. There are a lot of National 5 </a:t>
            </a:r>
            <a:r>
              <a:rPr lang="en-GB" altLang="en-US" sz="1400" dirty="0" err="1" smtClean="0">
                <a:solidFill>
                  <a:schemeClr val="accent6">
                    <a:lumMod val="75000"/>
                  </a:schemeClr>
                </a:solidFill>
                <a:latin typeface="Arial Rounded MT Bold" panose="020F0704030504030204" pitchFamily="34" charset="0"/>
              </a:rPr>
              <a:t>Bs</a:t>
            </a:r>
            <a:r>
              <a:rPr lang="en-GB" altLang="en-US" sz="1400" dirty="0" smtClean="0">
                <a:solidFill>
                  <a:schemeClr val="accent6">
                    <a:lumMod val="75000"/>
                  </a:schemeClr>
                </a:solidFill>
                <a:latin typeface="Arial Rounded MT Bold" panose="020F0704030504030204" pitchFamily="34" charset="0"/>
              </a:rPr>
              <a:t> and Cs around in the new S5 therefore we need to push harder and coach better towards an excellent set of Higher results. Also with our S5 results in 2022 our Advanced Highers next year need to be  even stronger.  The Advanced Higher could be the one where we take down a big school! </a:t>
            </a:r>
            <a:r>
              <a:rPr lang="en-GB" altLang="en-US" sz="1400" dirty="0" smtClean="0">
                <a:solidFill>
                  <a:schemeClr val="bg2">
                    <a:lumMod val="50000"/>
                  </a:schemeClr>
                </a:solidFill>
                <a:latin typeface="Arial Rounded MT Bold" panose="020F0704030504030204" pitchFamily="34" charset="0"/>
              </a:rPr>
              <a:t>– there’s a challenge for you!</a:t>
            </a:r>
          </a:p>
          <a:p>
            <a:pPr marL="285750" indent="-285750">
              <a:lnSpc>
                <a:spcPts val="1600"/>
              </a:lnSpc>
              <a:spcBef>
                <a:spcPts val="0"/>
              </a:spcBef>
              <a:spcAft>
                <a:spcPts val="0"/>
              </a:spcAft>
              <a:buClr>
                <a:schemeClr val="bg1"/>
              </a:buClr>
              <a:buFont typeface="Wingdings" panose="05000000000000000000" pitchFamily="2" charset="2"/>
              <a:buChar char="Ø"/>
              <a:defRPr/>
            </a:pPr>
            <a:endParaRPr lang="en-GB" altLang="en-US" sz="1400" dirty="0">
              <a:solidFill>
                <a:srgbClr val="FFFF00"/>
              </a:solidFill>
              <a:latin typeface="Arial Rounded MT Bold" panose="020F0704030504030204" pitchFamily="34" charset="0"/>
            </a:endParaRPr>
          </a:p>
          <a:p>
            <a:pPr marL="285750" indent="-285750">
              <a:lnSpc>
                <a:spcPts val="1600"/>
              </a:lnSpc>
              <a:spcBef>
                <a:spcPts val="0"/>
              </a:spcBef>
              <a:spcAft>
                <a:spcPts val="0"/>
              </a:spcAft>
              <a:buClr>
                <a:schemeClr val="bg1"/>
              </a:buClr>
              <a:buFont typeface="Wingdings" panose="05000000000000000000" pitchFamily="2" charset="2"/>
              <a:buChar char="Ø"/>
              <a:defRPr/>
            </a:pPr>
            <a:r>
              <a:rPr lang="en-GB" altLang="en-US" sz="1400" dirty="0" smtClean="0">
                <a:solidFill>
                  <a:schemeClr val="bg2">
                    <a:lumMod val="50000"/>
                  </a:schemeClr>
                </a:solidFill>
                <a:latin typeface="Arial Rounded MT Bold" panose="020F0704030504030204" pitchFamily="34" charset="0"/>
              </a:rPr>
              <a:t>Our incoming S4 are able, but lazy and may be our biggest challenge. – let’s maximise their performance. </a:t>
            </a:r>
          </a:p>
          <a:p>
            <a:pPr marL="285750" indent="-285750">
              <a:lnSpc>
                <a:spcPts val="1600"/>
              </a:lnSpc>
              <a:spcBef>
                <a:spcPts val="0"/>
              </a:spcBef>
              <a:spcAft>
                <a:spcPts val="0"/>
              </a:spcAft>
              <a:buClr>
                <a:schemeClr val="bg1"/>
              </a:buClr>
              <a:buFont typeface="Wingdings" panose="05000000000000000000" pitchFamily="2" charset="2"/>
              <a:buChar char="Ø"/>
              <a:defRPr/>
            </a:pPr>
            <a:endParaRPr lang="en-GB" altLang="en-US" sz="1400" dirty="0" smtClean="0">
              <a:solidFill>
                <a:srgbClr val="FFFF00"/>
              </a:solidFill>
              <a:latin typeface="Arial Rounded MT Bold" panose="020F0704030504030204" pitchFamily="34" charset="0"/>
            </a:endParaRPr>
          </a:p>
          <a:p>
            <a:pPr marL="285750" indent="-285750">
              <a:lnSpc>
                <a:spcPts val="1600"/>
              </a:lnSpc>
              <a:spcBef>
                <a:spcPts val="0"/>
              </a:spcBef>
              <a:spcAft>
                <a:spcPts val="0"/>
              </a:spcAft>
              <a:buClr>
                <a:schemeClr val="bg1"/>
              </a:buClr>
              <a:buFont typeface="Wingdings" panose="05000000000000000000" pitchFamily="2" charset="2"/>
              <a:buChar char="Ø"/>
              <a:defRPr/>
            </a:pPr>
            <a:r>
              <a:rPr lang="en-GB" altLang="en-US" sz="1400" dirty="0" smtClean="0">
                <a:solidFill>
                  <a:schemeClr val="accent6">
                    <a:lumMod val="75000"/>
                  </a:schemeClr>
                </a:solidFill>
                <a:latin typeface="Arial Rounded MT Bold" panose="020F0704030504030204" pitchFamily="34" charset="0"/>
              </a:rPr>
              <a:t>We need to continue to seek further improvement in our Learning &amp; Teaching . In our teaching let’s challenge ourselves to do one thing better every day. </a:t>
            </a:r>
          </a:p>
          <a:p>
            <a:pPr algn="ctr">
              <a:lnSpc>
                <a:spcPts val="1600"/>
              </a:lnSpc>
              <a:spcBef>
                <a:spcPts val="0"/>
              </a:spcBef>
              <a:spcAft>
                <a:spcPts val="0"/>
              </a:spcAft>
              <a:buClr>
                <a:schemeClr val="bg1"/>
              </a:buClr>
              <a:defRPr/>
            </a:pPr>
            <a:r>
              <a:rPr lang="en-GB" altLang="en-US" sz="1400" dirty="0" smtClean="0">
                <a:solidFill>
                  <a:schemeClr val="bg2">
                    <a:lumMod val="50000"/>
                  </a:schemeClr>
                </a:solidFill>
                <a:latin typeface="Arial Rounded MT Bold" panose="020F0704030504030204" pitchFamily="34" charset="0"/>
              </a:rPr>
              <a:t>“Don’t be seduced into taking the easy way when the more difficult path reaps greater reward”</a:t>
            </a:r>
            <a:endParaRPr lang="en-GB" altLang="en-US" sz="1200" dirty="0">
              <a:solidFill>
                <a:schemeClr val="bg2">
                  <a:lumMod val="50000"/>
                </a:schemeClr>
              </a:solidFill>
              <a:latin typeface="Arial Rounded MT Bold" panose="020F0704030504030204" pitchFamily="34" charset="0"/>
            </a:endParaRPr>
          </a:p>
        </p:txBody>
      </p:sp>
      <p:sp>
        <p:nvSpPr>
          <p:cNvPr id="4" name="Rectangle 2">
            <a:extLst>
              <a:ext uri="{FF2B5EF4-FFF2-40B4-BE49-F238E27FC236}">
                <a16:creationId xmlns:a16="http://schemas.microsoft.com/office/drawing/2014/main" id="{76F1C98B-604B-47D6-9DFD-1DCF32118CA0}"/>
              </a:ext>
            </a:extLst>
          </p:cNvPr>
          <p:cNvSpPr txBox="1">
            <a:spLocks noChangeArrowheads="1"/>
          </p:cNvSpPr>
          <p:nvPr/>
        </p:nvSpPr>
        <p:spPr>
          <a:xfrm>
            <a:off x="3135046" y="71290"/>
            <a:ext cx="8229600" cy="333375"/>
          </a:xfrm>
          <a:prstGeom prst="rect">
            <a:avLst/>
          </a:prstGeom>
          <a:ln w="28575">
            <a:miter lim="800000"/>
            <a:headEnd/>
            <a:tailEnd/>
          </a:ln>
          <a:effectLst/>
        </p:spPr>
        <p:txBody>
          <a:bodyPr vert="horz" lIns="91440" tIns="45720" rIns="91440" bIns="45720" rtlCol="0" anchor="ctr">
            <a:normAutofit fontScale="90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GB" altLang="en-US" sz="2000" dirty="0" smtClean="0">
                <a:solidFill>
                  <a:srgbClr val="002060"/>
                </a:solidFill>
                <a:effectLst>
                  <a:outerShdw blurRad="38100" dist="38100" dir="2700000" algn="tl">
                    <a:srgbClr val="000000">
                      <a:alpha val="43137"/>
                    </a:srgbClr>
                  </a:outerShdw>
                </a:effectLst>
                <a:latin typeface="Arial Rounded MT Bold" panose="020F0704030504030204" pitchFamily="34" charset="0"/>
              </a:rPr>
              <a:t>Our Challenges for 2022/2023</a:t>
            </a:r>
            <a:endParaRPr lang="en-GB" altLang="en-US" sz="2000" dirty="0">
              <a:solidFill>
                <a:srgbClr val="002060"/>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892029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458691"/>
            <a:ext cx="1393292" cy="1311371"/>
          </a:xfrm>
          <a:prstGeom prst="rect">
            <a:avLst/>
          </a:prstGeom>
          <a:noFill/>
          <a:ln>
            <a:noFill/>
          </a:ln>
        </p:spPr>
      </p:pic>
      <p:grpSp>
        <p:nvGrpSpPr>
          <p:cNvPr id="6" name="Group 5"/>
          <p:cNvGrpSpPr/>
          <p:nvPr/>
        </p:nvGrpSpPr>
        <p:grpSpPr>
          <a:xfrm>
            <a:off x="489507" y="2164453"/>
            <a:ext cx="8194143" cy="2950001"/>
            <a:chOff x="517216" y="2395362"/>
            <a:chExt cx="8194143" cy="2950001"/>
          </a:xfrm>
        </p:grpSpPr>
        <p:sp>
          <p:nvSpPr>
            <p:cNvPr id="7" name="TextBox 6"/>
            <p:cNvSpPr txBox="1"/>
            <p:nvPr/>
          </p:nvSpPr>
          <p:spPr>
            <a:xfrm>
              <a:off x="3617377" y="3543970"/>
              <a:ext cx="1728192" cy="369332"/>
            </a:xfrm>
            <a:prstGeom prst="rect">
              <a:avLst/>
            </a:prstGeom>
            <a:noFill/>
          </p:spPr>
          <p:txBody>
            <a:bodyPr wrap="square" rtlCol="0">
              <a:spAutoFit/>
            </a:bodyPr>
            <a:lstStyle/>
            <a:p>
              <a:r>
                <a:rPr lang="en-GB" dirty="0">
                  <a:solidFill>
                    <a:srgbClr val="FFFF00"/>
                  </a:solidFill>
                  <a:effectLst>
                    <a:outerShdw blurRad="38100" dist="38100" dir="2700000" algn="tl">
                      <a:srgbClr val="000000">
                        <a:alpha val="43137"/>
                      </a:srgbClr>
                    </a:outerShdw>
                  </a:effectLst>
                </a:rPr>
                <a:t>Leadership</a:t>
              </a:r>
              <a:endParaRPr lang="en-GB" dirty="0"/>
            </a:p>
          </p:txBody>
        </p:sp>
        <p:sp>
          <p:nvSpPr>
            <p:cNvPr id="8" name="Oval 7"/>
            <p:cNvSpPr/>
            <p:nvPr/>
          </p:nvSpPr>
          <p:spPr>
            <a:xfrm>
              <a:off x="3165746" y="3299780"/>
              <a:ext cx="2232248"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517216" y="2395362"/>
              <a:ext cx="8194143" cy="2950001"/>
              <a:chOff x="626329" y="1984483"/>
              <a:chExt cx="8194143" cy="2950001"/>
            </a:xfrm>
          </p:grpSpPr>
          <p:sp>
            <p:nvSpPr>
              <p:cNvPr id="11" name="TextBox 10"/>
              <p:cNvSpPr txBox="1"/>
              <p:nvPr/>
            </p:nvSpPr>
            <p:spPr>
              <a:xfrm>
                <a:off x="3626151" y="1984483"/>
                <a:ext cx="2376264" cy="369332"/>
              </a:xfrm>
              <a:prstGeom prst="rect">
                <a:avLst/>
              </a:prstGeom>
              <a:noFill/>
            </p:spPr>
            <p:txBody>
              <a:bodyPr wrap="square" rtlCol="0">
                <a:spAutoFit/>
              </a:bodyPr>
              <a:lstStyle/>
              <a:p>
                <a:pPr>
                  <a:buFont typeface="Wingdings" panose="05000000000000000000" pitchFamily="2" charset="2"/>
                  <a:buNone/>
                  <a:defRPr/>
                </a:pPr>
                <a:r>
                  <a:rPr lang="en-GB" dirty="0">
                    <a:solidFill>
                      <a:srgbClr val="FFFF00"/>
                    </a:solidFill>
                    <a:effectLst>
                      <a:outerShdw blurRad="38100" dist="38100" dir="2700000" algn="tl">
                        <a:srgbClr val="000000">
                          <a:alpha val="43137"/>
                        </a:srgbClr>
                      </a:outerShdw>
                    </a:effectLst>
                  </a:rPr>
                  <a:t>Curriculum</a:t>
                </a:r>
              </a:p>
            </p:txBody>
          </p:sp>
          <p:sp>
            <p:nvSpPr>
              <p:cNvPr id="12" name="TextBox 11"/>
              <p:cNvSpPr txBox="1"/>
              <p:nvPr/>
            </p:nvSpPr>
            <p:spPr>
              <a:xfrm>
                <a:off x="6444208" y="3095038"/>
                <a:ext cx="2376264" cy="369332"/>
              </a:xfrm>
              <a:prstGeom prst="rect">
                <a:avLst/>
              </a:prstGeom>
              <a:noFill/>
            </p:spPr>
            <p:txBody>
              <a:bodyPr wrap="square" rtlCol="0">
                <a:spAutoFit/>
              </a:bodyPr>
              <a:lstStyle/>
              <a:p>
                <a:pPr>
                  <a:buFont typeface="Wingdings" panose="05000000000000000000" pitchFamily="2" charset="2"/>
                  <a:buNone/>
                  <a:defRPr/>
                </a:pPr>
                <a:r>
                  <a:rPr lang="en-GB" dirty="0">
                    <a:solidFill>
                      <a:srgbClr val="FFFF00"/>
                    </a:solidFill>
                    <a:effectLst>
                      <a:outerShdw blurRad="38100" dist="38100" dir="2700000" algn="tl">
                        <a:srgbClr val="000000">
                          <a:alpha val="43137"/>
                        </a:srgbClr>
                      </a:outerShdw>
                    </a:effectLst>
                  </a:rPr>
                  <a:t>Learning &amp; Teaching</a:t>
                </a:r>
              </a:p>
            </p:txBody>
          </p:sp>
          <p:sp>
            <p:nvSpPr>
              <p:cNvPr id="13" name="TextBox 12"/>
              <p:cNvSpPr txBox="1"/>
              <p:nvPr/>
            </p:nvSpPr>
            <p:spPr>
              <a:xfrm>
                <a:off x="626329" y="3090859"/>
                <a:ext cx="2376264" cy="369332"/>
              </a:xfrm>
              <a:prstGeom prst="rect">
                <a:avLst/>
              </a:prstGeom>
              <a:noFill/>
            </p:spPr>
            <p:txBody>
              <a:bodyPr wrap="square" rtlCol="0">
                <a:spAutoFit/>
              </a:bodyPr>
              <a:lstStyle/>
              <a:p>
                <a:pPr>
                  <a:buFont typeface="Wingdings" panose="05000000000000000000" pitchFamily="2" charset="2"/>
                  <a:buNone/>
                  <a:defRPr/>
                </a:pPr>
                <a:r>
                  <a:rPr lang="en-GB" dirty="0">
                    <a:solidFill>
                      <a:srgbClr val="FFFF00"/>
                    </a:solidFill>
                    <a:effectLst>
                      <a:outerShdw blurRad="38100" dist="38100" dir="2700000" algn="tl">
                        <a:srgbClr val="000000">
                          <a:alpha val="43137"/>
                        </a:srgbClr>
                      </a:outerShdw>
                    </a:effectLst>
                  </a:rPr>
                  <a:t>Achievement</a:t>
                </a:r>
              </a:p>
            </p:txBody>
          </p:sp>
          <p:sp>
            <p:nvSpPr>
              <p:cNvPr id="14" name="TextBox 13"/>
              <p:cNvSpPr txBox="1"/>
              <p:nvPr/>
            </p:nvSpPr>
            <p:spPr>
              <a:xfrm>
                <a:off x="3714451" y="4565152"/>
                <a:ext cx="2376264" cy="369332"/>
              </a:xfrm>
              <a:prstGeom prst="rect">
                <a:avLst/>
              </a:prstGeom>
              <a:noFill/>
            </p:spPr>
            <p:txBody>
              <a:bodyPr wrap="square" rtlCol="0">
                <a:spAutoFit/>
              </a:bodyPr>
              <a:lstStyle/>
              <a:p>
                <a:pPr>
                  <a:buFont typeface="Wingdings" panose="05000000000000000000" pitchFamily="2" charset="2"/>
                  <a:buNone/>
                  <a:defRPr/>
                </a:pPr>
                <a:r>
                  <a:rPr lang="en-GB" dirty="0">
                    <a:solidFill>
                      <a:srgbClr val="FFFF00"/>
                    </a:solidFill>
                    <a:effectLst>
                      <a:outerShdw blurRad="38100" dist="38100" dir="2700000" algn="tl">
                        <a:srgbClr val="000000">
                          <a:alpha val="43137"/>
                        </a:srgbClr>
                      </a:outerShdw>
                    </a:effectLst>
                  </a:rPr>
                  <a:t>Attainment</a:t>
                </a:r>
              </a:p>
            </p:txBody>
          </p:sp>
          <p:cxnSp>
            <p:nvCxnSpPr>
              <p:cNvPr id="15" name="Curved Connector 10">
                <a:extLst>
                  <a:ext uri="{FF2B5EF4-FFF2-40B4-BE49-F238E27FC236}">
                    <a16:creationId xmlns:a16="http://schemas.microsoft.com/office/drawing/2014/main" id="{0BE090D9-9C27-43B5-A75A-52DAE8F366A4}"/>
                  </a:ext>
                </a:extLst>
              </p:cNvPr>
              <p:cNvCxnSpPr>
                <a:cxnSpLocks noChangeShapeType="1"/>
              </p:cNvCxnSpPr>
              <p:nvPr/>
            </p:nvCxnSpPr>
            <p:spPr bwMode="auto">
              <a:xfrm flipV="1">
                <a:off x="2267744" y="2187979"/>
                <a:ext cx="1405153" cy="1125182"/>
              </a:xfrm>
              <a:prstGeom prst="curvedConnector3">
                <a:avLst>
                  <a:gd name="adj1" fmla="val 50000"/>
                </a:avLst>
              </a:prstGeom>
              <a:noFill/>
              <a:ln w="38100" cap="sq"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urved Connector 4">
                <a:extLst>
                  <a:ext uri="{FF2B5EF4-FFF2-40B4-BE49-F238E27FC236}">
                    <a16:creationId xmlns:a16="http://schemas.microsoft.com/office/drawing/2014/main" id="{D126B79F-A0F5-4C19-8235-8D71DAAFA93A}"/>
                  </a:ext>
                </a:extLst>
              </p:cNvPr>
              <p:cNvCxnSpPr>
                <a:cxnSpLocks noChangeShapeType="1"/>
                <a:endCxn id="12" idx="1"/>
              </p:cNvCxnSpPr>
              <p:nvPr/>
            </p:nvCxnSpPr>
            <p:spPr bwMode="auto">
              <a:xfrm>
                <a:off x="5004048" y="2187979"/>
                <a:ext cx="1440160" cy="1091725"/>
              </a:xfrm>
              <a:prstGeom prst="curvedConnector3">
                <a:avLst>
                  <a:gd name="adj1" fmla="val 50000"/>
                </a:avLst>
              </a:prstGeom>
              <a:noFill/>
              <a:ln w="38100" cap="sq"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urved Connector 6">
                <a:extLst>
                  <a:ext uri="{FF2B5EF4-FFF2-40B4-BE49-F238E27FC236}">
                    <a16:creationId xmlns:a16="http://schemas.microsoft.com/office/drawing/2014/main" id="{9E4D70A0-9A30-421B-B86A-CDC96420AF84}"/>
                  </a:ext>
                </a:extLst>
              </p:cNvPr>
              <p:cNvCxnSpPr>
                <a:cxnSpLocks noChangeShapeType="1"/>
              </p:cNvCxnSpPr>
              <p:nvPr/>
            </p:nvCxnSpPr>
            <p:spPr bwMode="auto">
              <a:xfrm rot="10800000" flipV="1">
                <a:off x="5040052" y="3421141"/>
                <a:ext cx="1404156" cy="1329821"/>
              </a:xfrm>
              <a:prstGeom prst="curvedConnector3">
                <a:avLst>
                  <a:gd name="adj1" fmla="val 50000"/>
                </a:avLst>
              </a:prstGeom>
              <a:noFill/>
              <a:ln w="38100" cap="sq"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urved Connector 8">
                <a:extLst>
                  <a:ext uri="{FF2B5EF4-FFF2-40B4-BE49-F238E27FC236}">
                    <a16:creationId xmlns:a16="http://schemas.microsoft.com/office/drawing/2014/main" id="{EB729CEE-341C-4A3A-BAB2-018D46B347C6}"/>
                  </a:ext>
                </a:extLst>
              </p:cNvPr>
              <p:cNvCxnSpPr>
                <a:cxnSpLocks noChangeShapeType="1"/>
              </p:cNvCxnSpPr>
              <p:nvPr/>
            </p:nvCxnSpPr>
            <p:spPr bwMode="auto">
              <a:xfrm rot="10800000">
                <a:off x="2250208" y="3324499"/>
                <a:ext cx="1531698" cy="1478539"/>
              </a:xfrm>
              <a:prstGeom prst="curvedConnector3">
                <a:avLst>
                  <a:gd name="adj1" fmla="val 50000"/>
                </a:avLst>
              </a:prstGeom>
              <a:noFill/>
              <a:ln w="38100" cap="sq"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9" name="Title 1">
            <a:extLst>
              <a:ext uri="{FF2B5EF4-FFF2-40B4-BE49-F238E27FC236}">
                <a16:creationId xmlns:a16="http://schemas.microsoft.com/office/drawing/2014/main" id="{B2DE7A9A-EC54-4BB4-A26A-AFED5C7A9B31}"/>
              </a:ext>
            </a:extLst>
          </p:cNvPr>
          <p:cNvSpPr txBox="1">
            <a:spLocks/>
          </p:cNvSpPr>
          <p:nvPr/>
        </p:nvSpPr>
        <p:spPr>
          <a:xfrm>
            <a:off x="0" y="703633"/>
            <a:ext cx="8893175" cy="64293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dirty="0" smtClean="0">
                <a:solidFill>
                  <a:srgbClr val="FFFF00"/>
                </a:solidFill>
                <a:effectLst>
                  <a:outerShdw blurRad="38100" dist="38100" dir="2700000" algn="tl">
                    <a:srgbClr val="000000">
                      <a:alpha val="43137"/>
                    </a:srgbClr>
                  </a:outerShdw>
                </a:effectLst>
              </a:rPr>
              <a:t>OUR way forward, OUR cycle of improvement</a:t>
            </a:r>
            <a:endParaRPr lang="en-GB"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4625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458691"/>
            <a:ext cx="1393292" cy="1311371"/>
          </a:xfrm>
          <a:prstGeom prst="rect">
            <a:avLst/>
          </a:prstGeom>
          <a:noFill/>
          <a:ln>
            <a:noFill/>
          </a:ln>
        </p:spPr>
      </p:pic>
      <p:sp>
        <p:nvSpPr>
          <p:cNvPr id="3" name="Rectangle 5">
            <a:extLst>
              <a:ext uri="{FF2B5EF4-FFF2-40B4-BE49-F238E27FC236}">
                <a16:creationId xmlns:a16="http://schemas.microsoft.com/office/drawing/2014/main" id="{0AA60AD2-E338-4D6E-B541-23D68361DD98}"/>
              </a:ext>
            </a:extLst>
          </p:cNvPr>
          <p:cNvSpPr txBox="1">
            <a:spLocks noChangeArrowheads="1"/>
          </p:cNvSpPr>
          <p:nvPr/>
        </p:nvSpPr>
        <p:spPr>
          <a:xfrm>
            <a:off x="3529012" y="37240"/>
            <a:ext cx="4220297" cy="736600"/>
          </a:xfrm>
          <a:prstGeom prst="rect">
            <a:avLst/>
          </a:prstGeom>
          <a:noFill/>
          <a:effectLst/>
          <a:extLst>
            <a:ext uri="{909E8E84-426E-40DD-AFC4-6F175D3DCCD1}">
              <a14:hiddenFill xmlns:a14="http://schemas.microsoft.com/office/drawing/2010/main">
                <a:solidFill>
                  <a:srgbClr val="FFFFFF"/>
                </a:solidFill>
              </a14:hiddenFill>
            </a:ext>
          </a:extLst>
        </p:spPr>
        <p:txBody>
          <a:bodyPr vert="horz" lIns="91440" tIns="45720" rIns="91440" bIns="45720" rtlCol="0" anchor="b">
            <a:normAutofit fontScale="92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sz="4000" dirty="0" smtClean="0">
                <a:solidFill>
                  <a:schemeClr val="accent6">
                    <a:lumMod val="75000"/>
                  </a:schemeClr>
                </a:solidFill>
                <a:effectLst>
                  <a:outerShdw blurRad="38100" dist="38100" dir="2700000" algn="tl">
                    <a:srgbClr val="000000">
                      <a:alpha val="43137"/>
                    </a:srgbClr>
                  </a:outerShdw>
                </a:effectLst>
                <a:latin typeface="Arial Rounded MT Bold" panose="020F0704030504030204" pitchFamily="34" charset="0"/>
              </a:rPr>
              <a:t>Final Message</a:t>
            </a:r>
            <a:endParaRPr lang="en-GB" altLang="en-US" sz="4000" dirty="0">
              <a:solidFill>
                <a:schemeClr val="accent6">
                  <a:lumMod val="75000"/>
                </a:schemeClr>
              </a:solidFill>
              <a:effectLst>
                <a:outerShdw blurRad="38100" dist="38100" dir="2700000" algn="tl">
                  <a:srgbClr val="000000">
                    <a:alpha val="43137"/>
                  </a:srgbClr>
                </a:outerShdw>
              </a:effectLst>
              <a:latin typeface="Arial Rounded MT Bold" panose="020F0704030504030204" pitchFamily="34" charset="0"/>
            </a:endParaRPr>
          </a:p>
        </p:txBody>
      </p:sp>
      <p:sp>
        <p:nvSpPr>
          <p:cNvPr id="4" name="Text Box 7">
            <a:extLst>
              <a:ext uri="{FF2B5EF4-FFF2-40B4-BE49-F238E27FC236}">
                <a16:creationId xmlns:a16="http://schemas.microsoft.com/office/drawing/2014/main" id="{92A25CB3-C624-4515-A054-FC83D7A6150C}"/>
              </a:ext>
            </a:extLst>
          </p:cNvPr>
          <p:cNvSpPr txBox="1">
            <a:spLocks noChangeArrowheads="1"/>
          </p:cNvSpPr>
          <p:nvPr/>
        </p:nvSpPr>
        <p:spPr bwMode="auto">
          <a:xfrm>
            <a:off x="230386" y="1105176"/>
            <a:ext cx="103544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Clr>
                <a:schemeClr val="hlink"/>
              </a:buClr>
              <a:buSzPct val="90000"/>
              <a:buFont typeface="Wingdings" pitchFamily="2" charset="2"/>
              <a:buBlip>
                <a:blip r:embed="rId3"/>
              </a:buBlip>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accent2"/>
              </a:buClr>
              <a:buSzPct val="90000"/>
              <a:buFont typeface="Wingdings" pitchFamily="2" charset="2"/>
              <a:buBlip>
                <a:blip r:embed="rId4"/>
              </a:buBlip>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90000"/>
              <a:buFont typeface="Wingdings" pitchFamily="2" charset="2"/>
              <a:buBlip>
                <a:blip r:embed="rId5"/>
              </a:buBlip>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9pPr>
          </a:lstStyle>
          <a:p>
            <a:pPr marL="342900" indent="-342900" eaLnBrk="1" hangingPunct="1">
              <a:spcBef>
                <a:spcPct val="50000"/>
              </a:spcBef>
              <a:buClrTx/>
              <a:buSzTx/>
              <a:buFont typeface="Arial" panose="020B0604020202020204" pitchFamily="34" charset="0"/>
              <a:buChar char="•"/>
              <a:defRPr/>
            </a:pPr>
            <a:r>
              <a:rPr lang="en-GB" altLang="en-US" sz="2400" dirty="0">
                <a:solidFill>
                  <a:srgbClr val="FFFF00"/>
                </a:solidFill>
                <a:effectLst>
                  <a:outerShdw blurRad="38100" dist="38100" dir="2700000" algn="tl">
                    <a:srgbClr val="000000">
                      <a:alpha val="43137"/>
                    </a:srgbClr>
                  </a:outerShdw>
                </a:effectLst>
                <a:latin typeface="Arial Rounded MT Bold" panose="020F0704030504030204" pitchFamily="34" charset="0"/>
              </a:rPr>
              <a:t>Be Innovative &amp; Inspiring</a:t>
            </a:r>
          </a:p>
          <a:p>
            <a:pPr marL="342900" indent="-342900" eaLnBrk="1" hangingPunct="1">
              <a:spcBef>
                <a:spcPct val="50000"/>
              </a:spcBef>
              <a:buClrTx/>
              <a:buSzTx/>
              <a:buFont typeface="Arial" panose="020B0604020202020204" pitchFamily="34" charset="0"/>
              <a:buChar char="•"/>
              <a:defRPr/>
            </a:pPr>
            <a:r>
              <a:rPr lang="en-GB" altLang="en-US" sz="2400" dirty="0">
                <a:solidFill>
                  <a:srgbClr val="FFFF00"/>
                </a:solidFill>
                <a:effectLst>
                  <a:outerShdw blurRad="38100" dist="38100" dir="2700000" algn="tl">
                    <a:srgbClr val="000000">
                      <a:alpha val="43137"/>
                    </a:srgbClr>
                  </a:outerShdw>
                </a:effectLst>
                <a:latin typeface="Arial Rounded MT Bold" panose="020F0704030504030204" pitchFamily="34" charset="0"/>
              </a:rPr>
              <a:t>Great Coaches Make a Huge Difference</a:t>
            </a:r>
          </a:p>
          <a:p>
            <a:pPr marL="342900" indent="-342900" eaLnBrk="1" hangingPunct="1">
              <a:spcBef>
                <a:spcPct val="50000"/>
              </a:spcBef>
              <a:buClrTx/>
              <a:buSzTx/>
              <a:buFont typeface="Arial" panose="020B0604020202020204" pitchFamily="34" charset="0"/>
              <a:buChar char="•"/>
              <a:defRPr/>
            </a:pPr>
            <a:r>
              <a:rPr lang="en-GB" altLang="en-US" sz="2400" dirty="0">
                <a:solidFill>
                  <a:srgbClr val="FFFF00"/>
                </a:solidFill>
                <a:effectLst>
                  <a:outerShdw blurRad="38100" dist="38100" dir="2700000" algn="tl">
                    <a:srgbClr val="000000">
                      <a:alpha val="43137"/>
                    </a:srgbClr>
                  </a:outerShdw>
                </a:effectLst>
                <a:latin typeface="Arial Rounded MT Bold" panose="020F0704030504030204" pitchFamily="34" charset="0"/>
              </a:rPr>
              <a:t>Everyone Can Achieve a Personal Best	</a:t>
            </a:r>
          </a:p>
          <a:p>
            <a:pPr eaLnBrk="1" hangingPunct="1">
              <a:spcBef>
                <a:spcPct val="50000"/>
              </a:spcBef>
              <a:buClrTx/>
              <a:buSzTx/>
              <a:buFont typeface="Wingdings" pitchFamily="2" charset="2"/>
              <a:buNone/>
              <a:defRPr/>
            </a:pPr>
            <a:endParaRPr lang="en-GB" altLang="en-US" sz="2400"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a:extLst>
              <a:ext uri="{FF2B5EF4-FFF2-40B4-BE49-F238E27FC236}">
                <a16:creationId xmlns:a16="http://schemas.microsoft.com/office/drawing/2014/main" id="{8BE4980F-DD2D-4052-94FF-12A19FED9A92}"/>
              </a:ext>
            </a:extLst>
          </p:cNvPr>
          <p:cNvSpPr txBox="1">
            <a:spLocks noChangeArrowheads="1"/>
          </p:cNvSpPr>
          <p:nvPr/>
        </p:nvSpPr>
        <p:spPr bwMode="auto">
          <a:xfrm>
            <a:off x="323668" y="3003280"/>
            <a:ext cx="117376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GB" altLang="en-US" sz="2800" dirty="0">
                <a:effectLst>
                  <a:outerShdw blurRad="38100" dist="38100" dir="2700000" algn="tl">
                    <a:srgbClr val="000000">
                      <a:alpha val="43137"/>
                    </a:srgbClr>
                  </a:outerShdw>
                </a:effectLst>
                <a:latin typeface="Arial Rounded MT Bold" panose="020F0704030504030204" pitchFamily="34" charset="0"/>
              </a:rPr>
              <a:t>We are </a:t>
            </a:r>
            <a:r>
              <a:rPr lang="en-GB" altLang="en-US" sz="2800" dirty="0" smtClean="0">
                <a:effectLst>
                  <a:outerShdw blurRad="38100" dist="38100" dir="2700000" algn="tl">
                    <a:srgbClr val="000000">
                      <a:alpha val="43137"/>
                    </a:srgbClr>
                  </a:outerShdw>
                </a:effectLst>
                <a:latin typeface="Arial Rounded MT Bold" panose="020F0704030504030204" pitchFamily="34" charset="0"/>
              </a:rPr>
              <a:t>a great school and </a:t>
            </a:r>
            <a:r>
              <a:rPr lang="en-GB" altLang="en-US" sz="2800" dirty="0">
                <a:effectLst>
                  <a:outerShdw blurRad="38100" dist="38100" dir="2700000" algn="tl">
                    <a:srgbClr val="000000">
                      <a:alpha val="43137"/>
                    </a:srgbClr>
                  </a:outerShdw>
                </a:effectLst>
                <a:latin typeface="Arial Rounded MT Bold" panose="020F0704030504030204" pitchFamily="34" charset="0"/>
              </a:rPr>
              <a:t>getting better and better – </a:t>
            </a:r>
            <a:r>
              <a:rPr lang="en-GB" altLang="en-US" sz="2800" dirty="0" smtClean="0">
                <a:effectLst>
                  <a:outerShdw blurRad="38100" dist="38100" dir="2700000" algn="tl">
                    <a:srgbClr val="000000">
                      <a:alpha val="43137"/>
                    </a:srgbClr>
                  </a:outerShdw>
                </a:effectLst>
                <a:latin typeface="Arial Rounded MT Bold" panose="020F0704030504030204" pitchFamily="34" charset="0"/>
              </a:rPr>
              <a:t>Let’s </a:t>
            </a:r>
            <a:r>
              <a:rPr lang="en-GB" altLang="en-US" sz="2800" dirty="0">
                <a:effectLst>
                  <a:outerShdw blurRad="38100" dist="38100" dir="2700000" algn="tl">
                    <a:srgbClr val="000000">
                      <a:alpha val="43137"/>
                    </a:srgbClr>
                  </a:outerShdw>
                </a:effectLst>
                <a:latin typeface="Arial Rounded MT Bold" panose="020F0704030504030204" pitchFamily="34" charset="0"/>
              </a:rPr>
              <a:t>prove it - </a:t>
            </a:r>
            <a:r>
              <a:rPr lang="en-GB" altLang="en-US" sz="2800" u="sng" dirty="0">
                <a:effectLst>
                  <a:outerShdw blurRad="38100" dist="38100" dir="2700000" algn="tl">
                    <a:srgbClr val="000000">
                      <a:alpha val="43137"/>
                    </a:srgbClr>
                  </a:outerShdw>
                </a:effectLst>
                <a:latin typeface="Arial Rounded MT Bold" panose="020F0704030504030204" pitchFamily="34" charset="0"/>
              </a:rPr>
              <a:t>again</a:t>
            </a:r>
            <a:r>
              <a:rPr lang="en-GB" altLang="en-US" sz="2800" dirty="0">
                <a:effectLst>
                  <a:outerShdw blurRad="38100" dist="38100" dir="2700000" algn="tl">
                    <a:srgbClr val="000000">
                      <a:alpha val="43137"/>
                    </a:srgbClr>
                  </a:outerShdw>
                </a:effectLst>
                <a:latin typeface="Arial Rounded MT Bold" panose="020F0704030504030204" pitchFamily="34" charset="0"/>
              </a:rPr>
              <a:t>!</a:t>
            </a:r>
          </a:p>
        </p:txBody>
      </p:sp>
      <p:sp>
        <p:nvSpPr>
          <p:cNvPr id="6" name="TextBox 2">
            <a:extLst>
              <a:ext uri="{FF2B5EF4-FFF2-40B4-BE49-F238E27FC236}">
                <a16:creationId xmlns:a16="http://schemas.microsoft.com/office/drawing/2014/main" id="{88998085-9386-4DA0-96E5-3E78188D8082}"/>
              </a:ext>
            </a:extLst>
          </p:cNvPr>
          <p:cNvSpPr txBox="1">
            <a:spLocks noChangeArrowheads="1"/>
          </p:cNvSpPr>
          <p:nvPr/>
        </p:nvSpPr>
        <p:spPr bwMode="auto">
          <a:xfrm>
            <a:off x="323668" y="4410361"/>
            <a:ext cx="817378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GB" altLang="en-US" sz="2800" dirty="0">
                <a:solidFill>
                  <a:srgbClr val="FFFF00"/>
                </a:solidFill>
                <a:effectLst>
                  <a:outerShdw blurRad="38100" dist="38100" dir="2700000" algn="tl">
                    <a:srgbClr val="000000">
                      <a:alpha val="43137"/>
                    </a:srgbClr>
                  </a:outerShdw>
                </a:effectLst>
                <a:latin typeface="Lucida Calligraphy" panose="03010101010101010101" pitchFamily="66" charset="0"/>
              </a:rPr>
              <a:t>“Despite Everything Better Never Stops”</a:t>
            </a:r>
          </a:p>
          <a:p>
            <a:pPr>
              <a:spcBef>
                <a:spcPct val="0"/>
              </a:spcBef>
              <a:buClrTx/>
              <a:buSzTx/>
              <a:buFontTx/>
              <a:buNone/>
            </a:pPr>
            <a:r>
              <a:rPr lang="en-GB" altLang="en-US" sz="2400" dirty="0">
                <a:solidFill>
                  <a:srgbClr val="FFFF00"/>
                </a:solidFill>
                <a:effectLst>
                  <a:outerShdw blurRad="38100" dist="38100" dir="2700000" algn="tl">
                    <a:srgbClr val="000000">
                      <a:alpha val="43137"/>
                    </a:srgbClr>
                  </a:outerShdw>
                </a:effectLst>
                <a:latin typeface="Comic Sans MS" panose="030F0702030302020204" pitchFamily="66" charset="0"/>
              </a:rPr>
              <a:t>  </a:t>
            </a:r>
            <a:endParaRPr lang="en-GB" altLang="en-US" sz="2400" dirty="0">
              <a:effectLst>
                <a:outerShdw blurRad="38100" dist="38100" dir="2700000" algn="tl">
                  <a:srgbClr val="000000">
                    <a:alpha val="43137"/>
                  </a:srgbClr>
                </a:outerShdw>
              </a:effectLst>
              <a:latin typeface="Comic Sans MS" panose="030F0702030302020204" pitchFamily="66" charset="0"/>
            </a:endParaRPr>
          </a:p>
        </p:txBody>
      </p:sp>
      <p:sp>
        <p:nvSpPr>
          <p:cNvPr id="7" name="TextBox 6"/>
          <p:cNvSpPr txBox="1"/>
          <p:nvPr/>
        </p:nvSpPr>
        <p:spPr>
          <a:xfrm>
            <a:off x="230386" y="5458691"/>
            <a:ext cx="10184409" cy="1200329"/>
          </a:xfrm>
          <a:prstGeom prst="rect">
            <a:avLst/>
          </a:prstGeom>
          <a:noFill/>
        </p:spPr>
        <p:txBody>
          <a:bodyPr wrap="square" rtlCol="0">
            <a:spAutoFit/>
          </a:bodyPr>
          <a:lstStyle/>
          <a:p>
            <a:r>
              <a:rPr lang="en-GB" sz="2400" dirty="0" smtClean="0">
                <a:latin typeface="Arial Rounded MT Bold" panose="020F0704030504030204" pitchFamily="34" charset="0"/>
              </a:rPr>
              <a:t>When someone asks you why anyone would ever become a teacher.  Remind them why it’s worth it.  Every job has it’s ups and downs, but not every job can change a life.</a:t>
            </a:r>
            <a:endParaRPr lang="en-GB" sz="2400" dirty="0">
              <a:latin typeface="Arial Rounded MT Bold" panose="020F0704030504030204" pitchFamily="34" charset="0"/>
            </a:endParaRPr>
          </a:p>
        </p:txBody>
      </p:sp>
    </p:spTree>
    <p:extLst>
      <p:ext uri="{BB962C8B-B14F-4D97-AF65-F5344CB8AC3E}">
        <p14:creationId xmlns:p14="http://schemas.microsoft.com/office/powerpoint/2010/main" val="3195242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458691"/>
            <a:ext cx="1393292" cy="1311371"/>
          </a:xfrm>
          <a:prstGeom prst="rect">
            <a:avLst/>
          </a:prstGeom>
          <a:noFill/>
          <a:ln>
            <a:noFill/>
          </a:ln>
        </p:spPr>
      </p:pic>
      <p:sp>
        <p:nvSpPr>
          <p:cNvPr id="2" name="TextBox 1"/>
          <p:cNvSpPr txBox="1"/>
          <p:nvPr/>
        </p:nvSpPr>
        <p:spPr>
          <a:xfrm>
            <a:off x="434572" y="314036"/>
            <a:ext cx="6464992" cy="646331"/>
          </a:xfrm>
          <a:prstGeom prst="rect">
            <a:avLst/>
          </a:prstGeom>
          <a:noFill/>
        </p:spPr>
        <p:txBody>
          <a:bodyPr wrap="square" rtlCol="0">
            <a:spAutoFit/>
          </a:bodyPr>
          <a:lstStyle/>
          <a:p>
            <a:r>
              <a:rPr lang="en-GB" sz="3600" dirty="0" smtClean="0">
                <a:latin typeface="Arial Rounded MT Bold" panose="020F0704030504030204" pitchFamily="34" charset="0"/>
              </a:rPr>
              <a:t>Staff News Update:</a:t>
            </a:r>
          </a:p>
        </p:txBody>
      </p:sp>
      <p:sp>
        <p:nvSpPr>
          <p:cNvPr id="3" name="TextBox 2"/>
          <p:cNvSpPr txBox="1"/>
          <p:nvPr/>
        </p:nvSpPr>
        <p:spPr>
          <a:xfrm>
            <a:off x="434572" y="1366982"/>
            <a:ext cx="7915101" cy="1569660"/>
          </a:xfrm>
          <a:prstGeom prst="rect">
            <a:avLst/>
          </a:prstGeom>
          <a:noFill/>
        </p:spPr>
        <p:txBody>
          <a:bodyPr wrap="square" rtlCol="0">
            <a:spAutoFit/>
          </a:bodyPr>
          <a:lstStyle/>
          <a:p>
            <a:r>
              <a:rPr lang="en-GB" sz="2400" dirty="0" smtClean="0">
                <a:latin typeface="Arial Rounded MT Bold" panose="020F0704030504030204" pitchFamily="34" charset="0"/>
              </a:rPr>
              <a:t>Welcome back:		Lesley Orr </a:t>
            </a:r>
          </a:p>
          <a:p>
            <a:r>
              <a:rPr lang="en-GB" sz="2400" dirty="0" smtClean="0">
                <a:latin typeface="Arial Rounded MT Bold" panose="020F0704030504030204" pitchFamily="34" charset="0"/>
              </a:rPr>
              <a:t>						Kieran </a:t>
            </a:r>
            <a:r>
              <a:rPr lang="en-GB" sz="2400" dirty="0" err="1" smtClean="0">
                <a:latin typeface="Arial Rounded MT Bold" panose="020F0704030504030204" pitchFamily="34" charset="0"/>
              </a:rPr>
              <a:t>Mulhern</a:t>
            </a:r>
            <a:endParaRPr lang="en-GB" sz="2400" dirty="0" smtClean="0">
              <a:latin typeface="Arial Rounded MT Bold" panose="020F0704030504030204" pitchFamily="34" charset="0"/>
            </a:endParaRPr>
          </a:p>
          <a:p>
            <a:r>
              <a:rPr lang="en-GB" sz="2400" dirty="0">
                <a:latin typeface="Arial Rounded MT Bold" panose="020F0704030504030204" pitchFamily="34" charset="0"/>
              </a:rPr>
              <a:t>	</a:t>
            </a:r>
            <a:r>
              <a:rPr lang="en-GB" sz="2400" dirty="0" smtClean="0">
                <a:latin typeface="Arial Rounded MT Bold" panose="020F0704030504030204" pitchFamily="34" charset="0"/>
              </a:rPr>
              <a:t>					</a:t>
            </a:r>
            <a:r>
              <a:rPr lang="en-GB" sz="2400" dirty="0" err="1" smtClean="0">
                <a:latin typeface="Arial Rounded MT Bold" panose="020F0704030504030204" pitchFamily="34" charset="0"/>
              </a:rPr>
              <a:t>Nuvdeep</a:t>
            </a:r>
            <a:r>
              <a:rPr lang="en-GB" sz="2400" dirty="0" smtClean="0">
                <a:latin typeface="Arial Rounded MT Bold" panose="020F0704030504030204" pitchFamily="34" charset="0"/>
              </a:rPr>
              <a:t> Singh</a:t>
            </a:r>
          </a:p>
          <a:p>
            <a:r>
              <a:rPr lang="en-GB" sz="2400" dirty="0">
                <a:latin typeface="Arial Rounded MT Bold" panose="020F0704030504030204" pitchFamily="34" charset="0"/>
              </a:rPr>
              <a:t>	</a:t>
            </a:r>
            <a:r>
              <a:rPr lang="en-GB" sz="2400" dirty="0" smtClean="0">
                <a:latin typeface="Arial Rounded MT Bold" panose="020F0704030504030204" pitchFamily="34" charset="0"/>
              </a:rPr>
              <a:t>					Carole Ashworth</a:t>
            </a:r>
          </a:p>
        </p:txBody>
      </p:sp>
      <p:sp>
        <p:nvSpPr>
          <p:cNvPr id="10" name="TextBox 9"/>
          <p:cNvSpPr txBox="1"/>
          <p:nvPr/>
        </p:nvSpPr>
        <p:spPr>
          <a:xfrm>
            <a:off x="434571" y="3343257"/>
            <a:ext cx="7915101" cy="830997"/>
          </a:xfrm>
          <a:prstGeom prst="rect">
            <a:avLst/>
          </a:prstGeom>
          <a:noFill/>
        </p:spPr>
        <p:txBody>
          <a:bodyPr wrap="square" rtlCol="0">
            <a:spAutoFit/>
          </a:bodyPr>
          <a:lstStyle/>
          <a:p>
            <a:r>
              <a:rPr lang="en-GB" sz="2400" dirty="0" smtClean="0">
                <a:latin typeface="Arial Rounded MT Bold" panose="020F0704030504030204" pitchFamily="34" charset="0"/>
              </a:rPr>
              <a:t>Thank You:			</a:t>
            </a:r>
            <a:r>
              <a:rPr lang="en-GB" sz="2400" dirty="0" err="1" smtClean="0">
                <a:latin typeface="Arial Rounded MT Bold" panose="020F0704030504030204" pitchFamily="34" charset="0"/>
              </a:rPr>
              <a:t>Liane</a:t>
            </a:r>
            <a:r>
              <a:rPr lang="en-GB" sz="2400" dirty="0" smtClean="0">
                <a:latin typeface="Arial Rounded MT Bold" panose="020F0704030504030204" pitchFamily="34" charset="0"/>
              </a:rPr>
              <a:t> Boyle</a:t>
            </a:r>
          </a:p>
          <a:p>
            <a:r>
              <a:rPr lang="en-GB" sz="2400" dirty="0">
                <a:latin typeface="Arial Rounded MT Bold" panose="020F0704030504030204" pitchFamily="34" charset="0"/>
              </a:rPr>
              <a:t>	</a:t>
            </a:r>
            <a:r>
              <a:rPr lang="en-GB" sz="2400" dirty="0" smtClean="0">
                <a:latin typeface="Arial Rounded MT Bold" panose="020F0704030504030204" pitchFamily="34" charset="0"/>
              </a:rPr>
              <a:t>					Graeme Thompson</a:t>
            </a:r>
          </a:p>
        </p:txBody>
      </p:sp>
      <p:sp>
        <p:nvSpPr>
          <p:cNvPr id="12" name="TextBox 11"/>
          <p:cNvSpPr txBox="1"/>
          <p:nvPr/>
        </p:nvSpPr>
        <p:spPr>
          <a:xfrm>
            <a:off x="434571" y="4673861"/>
            <a:ext cx="9623829" cy="1569660"/>
          </a:xfrm>
          <a:prstGeom prst="rect">
            <a:avLst/>
          </a:prstGeom>
          <a:noFill/>
        </p:spPr>
        <p:txBody>
          <a:bodyPr wrap="square" rtlCol="0">
            <a:spAutoFit/>
          </a:bodyPr>
          <a:lstStyle/>
          <a:p>
            <a:r>
              <a:rPr lang="en-GB" sz="2400" dirty="0">
                <a:latin typeface="Arial Rounded MT Bold" panose="020F0704030504030204" pitchFamily="34" charset="0"/>
              </a:rPr>
              <a:t>Responsibilities:	Kevin Scott 			PT DYW</a:t>
            </a:r>
          </a:p>
          <a:p>
            <a:r>
              <a:rPr lang="en-GB" sz="2400" dirty="0">
                <a:latin typeface="Arial Rounded MT Bold" panose="020F0704030504030204" pitchFamily="34" charset="0"/>
              </a:rPr>
              <a:t>						William Morrow		PT Family Engagement</a:t>
            </a:r>
          </a:p>
          <a:p>
            <a:r>
              <a:rPr lang="en-GB" sz="2400" dirty="0">
                <a:latin typeface="Arial Rounded MT Bold" panose="020F0704030504030204" pitchFamily="34" charset="0"/>
              </a:rPr>
              <a:t>						JP Murray  			PT STEAM Innovations</a:t>
            </a:r>
          </a:p>
          <a:p>
            <a:r>
              <a:rPr lang="en-GB" sz="2400" dirty="0">
                <a:latin typeface="Arial Rounded MT Bold" panose="020F0704030504030204" pitchFamily="34" charset="0"/>
              </a:rPr>
              <a:t>						Nicole Farrell		PT BIT</a:t>
            </a:r>
          </a:p>
        </p:txBody>
      </p:sp>
    </p:spTree>
    <p:extLst>
      <p:ext uri="{BB962C8B-B14F-4D97-AF65-F5344CB8AC3E}">
        <p14:creationId xmlns:p14="http://schemas.microsoft.com/office/powerpoint/2010/main" val="137132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458691"/>
            <a:ext cx="1393292" cy="1311371"/>
          </a:xfrm>
          <a:prstGeom prst="rect">
            <a:avLst/>
          </a:prstGeom>
          <a:noFill/>
          <a:ln>
            <a:noFill/>
          </a:ln>
        </p:spPr>
      </p:pic>
      <p:sp>
        <p:nvSpPr>
          <p:cNvPr id="3" name="TextBox 2"/>
          <p:cNvSpPr txBox="1"/>
          <p:nvPr/>
        </p:nvSpPr>
        <p:spPr>
          <a:xfrm>
            <a:off x="434572" y="314036"/>
            <a:ext cx="6464992" cy="646331"/>
          </a:xfrm>
          <a:prstGeom prst="rect">
            <a:avLst/>
          </a:prstGeom>
          <a:noFill/>
        </p:spPr>
        <p:txBody>
          <a:bodyPr wrap="square" rtlCol="0">
            <a:spAutoFit/>
          </a:bodyPr>
          <a:lstStyle/>
          <a:p>
            <a:r>
              <a:rPr lang="en-GB" sz="3600" dirty="0" smtClean="0">
                <a:latin typeface="Arial Rounded MT Bold" panose="020F0704030504030204" pitchFamily="34" charset="0"/>
              </a:rPr>
              <a:t>Staff News Update:</a:t>
            </a:r>
          </a:p>
        </p:txBody>
      </p:sp>
      <p:sp>
        <p:nvSpPr>
          <p:cNvPr id="5" name="TextBox 4"/>
          <p:cNvSpPr txBox="1"/>
          <p:nvPr/>
        </p:nvSpPr>
        <p:spPr>
          <a:xfrm>
            <a:off x="434572" y="1366982"/>
            <a:ext cx="7915101" cy="1200329"/>
          </a:xfrm>
          <a:prstGeom prst="rect">
            <a:avLst/>
          </a:prstGeom>
          <a:noFill/>
        </p:spPr>
        <p:txBody>
          <a:bodyPr wrap="square" rtlCol="0">
            <a:spAutoFit/>
          </a:bodyPr>
          <a:lstStyle/>
          <a:p>
            <a:r>
              <a:rPr lang="en-GB" sz="2400" dirty="0" smtClean="0">
                <a:latin typeface="Arial Rounded MT Bold" panose="020F0704030504030204" pitchFamily="34" charset="0"/>
              </a:rPr>
              <a:t>New Staff Members:		Freyja Wilson – Physics</a:t>
            </a:r>
          </a:p>
          <a:p>
            <a:r>
              <a:rPr lang="en-GB" sz="2400" dirty="0" smtClean="0">
                <a:latin typeface="Arial Rounded MT Bold" panose="020F0704030504030204" pitchFamily="34" charset="0"/>
              </a:rPr>
              <a:t>								Caroline Wilson – Biology</a:t>
            </a:r>
          </a:p>
          <a:p>
            <a:r>
              <a:rPr lang="en-GB" sz="2400" dirty="0" smtClean="0">
                <a:latin typeface="Arial Rounded MT Bold" panose="020F0704030504030204" pitchFamily="34" charset="0"/>
              </a:rPr>
              <a:t>								Helen Murphy - Drama</a:t>
            </a:r>
          </a:p>
        </p:txBody>
      </p:sp>
      <p:sp>
        <p:nvSpPr>
          <p:cNvPr id="6" name="TextBox 5"/>
          <p:cNvSpPr txBox="1"/>
          <p:nvPr/>
        </p:nvSpPr>
        <p:spPr>
          <a:xfrm>
            <a:off x="434572" y="2904836"/>
            <a:ext cx="8718664" cy="3785652"/>
          </a:xfrm>
          <a:prstGeom prst="rect">
            <a:avLst/>
          </a:prstGeom>
          <a:noFill/>
        </p:spPr>
        <p:txBody>
          <a:bodyPr wrap="square" rtlCol="0">
            <a:spAutoFit/>
          </a:bodyPr>
          <a:lstStyle/>
          <a:p>
            <a:r>
              <a:rPr lang="en-GB" sz="2400" dirty="0" smtClean="0">
                <a:latin typeface="Arial Rounded MT Bold" panose="020F0704030504030204" pitchFamily="34" charset="0"/>
              </a:rPr>
              <a:t>NQT’s	:		Ansley Clark – Modern Studies</a:t>
            </a:r>
          </a:p>
          <a:p>
            <a:r>
              <a:rPr lang="en-GB" sz="2400" dirty="0">
                <a:latin typeface="Arial Rounded MT Bold" panose="020F0704030504030204" pitchFamily="34" charset="0"/>
              </a:rPr>
              <a:t>	</a:t>
            </a:r>
            <a:r>
              <a:rPr lang="en-GB" sz="2400" dirty="0" smtClean="0">
                <a:latin typeface="Arial Rounded MT Bold" panose="020F0704030504030204" pitchFamily="34" charset="0"/>
              </a:rPr>
              <a:t>			Hayley McAllister – History/Modern Studies</a:t>
            </a:r>
          </a:p>
          <a:p>
            <a:r>
              <a:rPr lang="en-GB" sz="2400" dirty="0">
                <a:latin typeface="Arial Rounded MT Bold" panose="020F0704030504030204" pitchFamily="34" charset="0"/>
              </a:rPr>
              <a:t>	</a:t>
            </a:r>
            <a:r>
              <a:rPr lang="en-GB" sz="2400" dirty="0" smtClean="0">
                <a:latin typeface="Arial Rounded MT Bold" panose="020F0704030504030204" pitchFamily="34" charset="0"/>
              </a:rPr>
              <a:t>			Rebecca Blackburn-Turner – Art</a:t>
            </a:r>
          </a:p>
          <a:p>
            <a:r>
              <a:rPr lang="en-GB" sz="2400" dirty="0">
                <a:latin typeface="Arial Rounded MT Bold" panose="020F0704030504030204" pitchFamily="34" charset="0"/>
              </a:rPr>
              <a:t>	</a:t>
            </a:r>
            <a:r>
              <a:rPr lang="en-GB" sz="2400" dirty="0" smtClean="0">
                <a:latin typeface="Arial Rounded MT Bold" panose="020F0704030504030204" pitchFamily="34" charset="0"/>
              </a:rPr>
              <a:t>			Jessica </a:t>
            </a:r>
            <a:r>
              <a:rPr lang="en-GB" sz="2400" dirty="0" err="1" smtClean="0">
                <a:latin typeface="Arial Rounded MT Bold" panose="020F0704030504030204" pitchFamily="34" charset="0"/>
              </a:rPr>
              <a:t>McCreath</a:t>
            </a:r>
            <a:r>
              <a:rPr lang="en-GB" sz="2400" dirty="0" smtClean="0">
                <a:latin typeface="Arial Rounded MT Bold" panose="020F0704030504030204" pitchFamily="34" charset="0"/>
              </a:rPr>
              <a:t> – Technical</a:t>
            </a:r>
          </a:p>
          <a:p>
            <a:r>
              <a:rPr lang="en-GB" sz="2400" dirty="0" smtClean="0">
                <a:latin typeface="Arial Rounded MT Bold" panose="020F0704030504030204" pitchFamily="34" charset="0"/>
              </a:rPr>
              <a:t>				Lauren McGregor – Physical Education</a:t>
            </a:r>
          </a:p>
          <a:p>
            <a:r>
              <a:rPr lang="en-GB" sz="2400" dirty="0">
                <a:latin typeface="Arial Rounded MT Bold" panose="020F0704030504030204" pitchFamily="34" charset="0"/>
              </a:rPr>
              <a:t>	</a:t>
            </a:r>
            <a:r>
              <a:rPr lang="en-GB" sz="2400" dirty="0" smtClean="0">
                <a:latin typeface="Arial Rounded MT Bold" panose="020F0704030504030204" pitchFamily="34" charset="0"/>
              </a:rPr>
              <a:t>			</a:t>
            </a:r>
            <a:r>
              <a:rPr lang="en-GB" sz="2400" smtClean="0">
                <a:latin typeface="Arial Rounded MT Bold" panose="020F0704030504030204" pitchFamily="34" charset="0"/>
              </a:rPr>
              <a:t>Matthew Grehan </a:t>
            </a:r>
            <a:r>
              <a:rPr lang="en-GB" sz="2400" dirty="0" smtClean="0">
                <a:latin typeface="Arial Rounded MT Bold" panose="020F0704030504030204" pitchFamily="34" charset="0"/>
              </a:rPr>
              <a:t>– Physics</a:t>
            </a:r>
          </a:p>
          <a:p>
            <a:r>
              <a:rPr lang="en-GB" sz="2400" dirty="0">
                <a:latin typeface="Arial Rounded MT Bold" panose="020F0704030504030204" pitchFamily="34" charset="0"/>
              </a:rPr>
              <a:t>	</a:t>
            </a:r>
            <a:r>
              <a:rPr lang="en-GB" sz="2400" dirty="0" smtClean="0">
                <a:latin typeface="Arial Rounded MT Bold" panose="020F0704030504030204" pitchFamily="34" charset="0"/>
              </a:rPr>
              <a:t>			Zachary Bevan – Physics</a:t>
            </a:r>
          </a:p>
          <a:p>
            <a:r>
              <a:rPr lang="en-GB" sz="2400" dirty="0" smtClean="0">
                <a:latin typeface="Arial Rounded MT Bold" panose="020F0704030504030204" pitchFamily="34" charset="0"/>
              </a:rPr>
              <a:t>				Phoebe </a:t>
            </a:r>
            <a:r>
              <a:rPr lang="en-GB" sz="2400" dirty="0" err="1" smtClean="0">
                <a:latin typeface="Arial Rounded MT Bold" panose="020F0704030504030204" pitchFamily="34" charset="0"/>
              </a:rPr>
              <a:t>Kinnon</a:t>
            </a:r>
            <a:r>
              <a:rPr lang="en-GB" sz="2400" dirty="0" smtClean="0">
                <a:latin typeface="Arial Rounded MT Bold" panose="020F0704030504030204" pitchFamily="34" charset="0"/>
              </a:rPr>
              <a:t> – Chemistry </a:t>
            </a:r>
          </a:p>
          <a:p>
            <a:r>
              <a:rPr lang="en-GB" sz="2400" dirty="0" smtClean="0">
                <a:latin typeface="Arial Rounded MT Bold" panose="020F0704030504030204" pitchFamily="34" charset="0"/>
              </a:rPr>
              <a:t>				Robyn </a:t>
            </a:r>
            <a:r>
              <a:rPr lang="en-GB" sz="2400" dirty="0" err="1" smtClean="0">
                <a:latin typeface="Arial Rounded MT Bold" panose="020F0704030504030204" pitchFamily="34" charset="0"/>
              </a:rPr>
              <a:t>Scobie</a:t>
            </a:r>
            <a:r>
              <a:rPr lang="en-GB" sz="2400" dirty="0" smtClean="0">
                <a:latin typeface="Arial Rounded MT Bold" panose="020F0704030504030204" pitchFamily="34" charset="0"/>
              </a:rPr>
              <a:t> – Biology</a:t>
            </a:r>
          </a:p>
          <a:p>
            <a:r>
              <a:rPr lang="en-GB" sz="2400" dirty="0" smtClean="0">
                <a:latin typeface="Arial Rounded MT Bold" panose="020F0704030504030204" pitchFamily="34" charset="0"/>
              </a:rPr>
              <a:t>				</a:t>
            </a:r>
          </a:p>
        </p:txBody>
      </p:sp>
    </p:spTree>
    <p:extLst>
      <p:ext uri="{BB962C8B-B14F-4D97-AF65-F5344CB8AC3E}">
        <p14:creationId xmlns:p14="http://schemas.microsoft.com/office/powerpoint/2010/main" val="202538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458691"/>
            <a:ext cx="1393292" cy="1311371"/>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25057" cy="6858000"/>
          </a:xfrm>
          <a:prstGeom prst="rect">
            <a:avLst/>
          </a:prstGeom>
        </p:spPr>
      </p:pic>
      <p:pic>
        <p:nvPicPr>
          <p:cNvPr id="4" name="Picture 3" descr="cid:image001.jpg@01D47119.DECAA2D0"/>
          <p:cNvPicPr/>
          <p:nvPr/>
        </p:nvPicPr>
        <p:blipFill>
          <a:blip r:embed="rId4">
            <a:extLst>
              <a:ext uri="{28A0092B-C50C-407E-A947-70E740481C1C}">
                <a14:useLocalDpi xmlns:a14="http://schemas.microsoft.com/office/drawing/2010/main" val="0"/>
              </a:ext>
            </a:extLst>
          </a:blip>
          <a:srcRect/>
          <a:stretch>
            <a:fillRect/>
          </a:stretch>
        </p:blipFill>
        <p:spPr bwMode="auto">
          <a:xfrm>
            <a:off x="10231909" y="3867454"/>
            <a:ext cx="1829383" cy="1341971"/>
          </a:xfrm>
          <a:prstGeom prst="rect">
            <a:avLst/>
          </a:prstGeom>
          <a:noFill/>
          <a:ln>
            <a:noFill/>
          </a:ln>
        </p:spPr>
      </p:pic>
      <p:sp>
        <p:nvSpPr>
          <p:cNvPr id="5" name="TextBox 4"/>
          <p:cNvSpPr txBox="1"/>
          <p:nvPr/>
        </p:nvSpPr>
        <p:spPr>
          <a:xfrm>
            <a:off x="1899283" y="595076"/>
            <a:ext cx="6228717" cy="3170099"/>
          </a:xfrm>
          <a:prstGeom prst="rect">
            <a:avLst/>
          </a:prstGeom>
          <a:solidFill>
            <a:schemeClr val="tx2"/>
          </a:solidFill>
          <a:ln w="38100" cmpd="sng">
            <a:solidFill>
              <a:schemeClr val="bg1"/>
            </a:solidFill>
          </a:ln>
        </p:spPr>
        <p:txBody>
          <a:bodyPr wrap="square" rtlCol="0">
            <a:spAutoFit/>
          </a:bodyPr>
          <a:lstStyle/>
          <a:p>
            <a:pPr algn="ctr"/>
            <a:r>
              <a:rPr lang="en-GB" sz="4000" dirty="0" smtClean="0">
                <a:latin typeface="Arial Rounded MT Bold" panose="020F0704030504030204" pitchFamily="34" charset="0"/>
              </a:rPr>
              <a:t>By working together, you have helped our learners to achieve the following results in the 2022 examinations</a:t>
            </a:r>
            <a:endParaRPr lang="en-GB" sz="4000" dirty="0">
              <a:latin typeface="Arial Rounded MT Bold" panose="020F0704030504030204" pitchFamily="34" charset="0"/>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008" y="6043711"/>
            <a:ext cx="9024919" cy="726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418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458691"/>
            <a:ext cx="1393292" cy="1311371"/>
          </a:xfrm>
          <a:prstGeom prst="rect">
            <a:avLst/>
          </a:prstGeom>
          <a:noFill/>
          <a:ln>
            <a:noFill/>
          </a:ln>
        </p:spPr>
      </p:pic>
      <p:sp>
        <p:nvSpPr>
          <p:cNvPr id="3" name="Rectangle 3">
            <a:extLst>
              <a:ext uri="{FF2B5EF4-FFF2-40B4-BE49-F238E27FC236}">
                <a16:creationId xmlns:a16="http://schemas.microsoft.com/office/drawing/2014/main" id="{E62E7584-AA98-4853-8FA7-50FEDA1A246F}"/>
              </a:ext>
            </a:extLst>
          </p:cNvPr>
          <p:cNvSpPr txBox="1">
            <a:spLocks noChangeArrowheads="1"/>
          </p:cNvSpPr>
          <p:nvPr/>
        </p:nvSpPr>
        <p:spPr>
          <a:xfrm>
            <a:off x="179387" y="1394691"/>
            <a:ext cx="9915958" cy="5188553"/>
          </a:xfrm>
          <a:prstGeom prst="rect">
            <a:avLst/>
          </a:prstGeom>
          <a:solidFill>
            <a:schemeClr val="bg2">
              <a:lumMod val="75000"/>
            </a:schemeClr>
          </a:solidFill>
          <a:ln>
            <a:solidFill>
              <a:srgbClr val="00B0F0"/>
            </a:solidFill>
            <a:miter lim="800000"/>
            <a:headEnd/>
            <a:tailEnd/>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Wingdings" panose="05000000000000000000" pitchFamily="2" charset="2"/>
              <a:buNone/>
              <a:defRPr/>
            </a:pPr>
            <a:endParaRPr lang="en-GB" altLang="en-US" sz="1600" dirty="0" smtClean="0">
              <a:solidFill>
                <a:srgbClr val="FFFFFF"/>
              </a:solidFill>
            </a:endParaRPr>
          </a:p>
          <a:p>
            <a:pPr algn="l">
              <a:defRPr/>
            </a:pPr>
            <a:r>
              <a:rPr lang="en-GB" altLang="en-US" sz="2400" dirty="0" smtClean="0">
                <a:solidFill>
                  <a:srgbClr val="FFFF00"/>
                </a:solidFill>
                <a:latin typeface="Arial Rounded MT Bold" panose="020F0704030504030204" pitchFamily="34" charset="0"/>
              </a:rPr>
              <a:t>(S4) 5+ National 3 awards or better		98.3%		(99.2%)</a:t>
            </a:r>
          </a:p>
          <a:p>
            <a:pPr algn="l">
              <a:defRPr/>
            </a:pPr>
            <a:r>
              <a:rPr lang="en-GB" altLang="en-US" sz="2400" dirty="0" smtClean="0">
                <a:solidFill>
                  <a:srgbClr val="FFFF00"/>
                </a:solidFill>
                <a:latin typeface="Arial Rounded MT Bold" panose="020F0704030504030204" pitchFamily="34" charset="0"/>
              </a:rPr>
              <a:t>(S4) 5+ National 4 awards or better		95.8%		(97.5%)</a:t>
            </a:r>
          </a:p>
          <a:p>
            <a:pPr algn="l">
              <a:defRPr/>
            </a:pPr>
            <a:r>
              <a:rPr lang="en-GB" altLang="en-US" sz="2400" dirty="0" smtClean="0">
                <a:solidFill>
                  <a:srgbClr val="FFFFFF"/>
                </a:solidFill>
                <a:latin typeface="Arial Rounded MT Bold" panose="020F0704030504030204" pitchFamily="34" charset="0"/>
              </a:rPr>
              <a:t>(S4) 5+ National 5 awards or better		76.7% 	(79.1%)</a:t>
            </a:r>
          </a:p>
          <a:p>
            <a:pPr algn="l">
              <a:defRPr/>
            </a:pPr>
            <a:r>
              <a:rPr lang="en-GB" altLang="en-US" sz="2400" dirty="0" smtClean="0">
                <a:solidFill>
                  <a:srgbClr val="FFFFFF"/>
                </a:solidFill>
                <a:latin typeface="Arial Rounded MT Bold" panose="020F0704030504030204" pitchFamily="34" charset="0"/>
              </a:rPr>
              <a:t>(S4) 8+ National 5 awards or better		48.3% 	(50.8%)</a:t>
            </a:r>
          </a:p>
          <a:p>
            <a:pPr algn="l">
              <a:defRPr/>
            </a:pPr>
            <a:endParaRPr lang="en-GB" altLang="en-US" sz="2400" dirty="0" smtClean="0">
              <a:solidFill>
                <a:srgbClr val="FFFFFF"/>
              </a:solidFill>
              <a:latin typeface="Arial Rounded MT Bold" panose="020F0704030504030204" pitchFamily="34" charset="0"/>
            </a:endParaRPr>
          </a:p>
          <a:p>
            <a:pPr algn="l">
              <a:defRPr/>
            </a:pPr>
            <a:r>
              <a:rPr lang="en-GB" altLang="en-US" sz="2400" dirty="0">
                <a:solidFill>
                  <a:srgbClr val="FFFF00"/>
                </a:solidFill>
                <a:latin typeface="Arial Rounded MT Bold" panose="020F0704030504030204" pitchFamily="34" charset="0"/>
              </a:rPr>
              <a:t>(S5) 1+ Highers or better				</a:t>
            </a:r>
            <a:r>
              <a:rPr lang="en-GB" altLang="en-US" sz="2400" dirty="0" smtClean="0">
                <a:solidFill>
                  <a:srgbClr val="FFFF00"/>
                </a:solidFill>
                <a:latin typeface="Arial Rounded MT Bold" panose="020F0704030504030204" pitchFamily="34" charset="0"/>
              </a:rPr>
              <a:t>82.3%</a:t>
            </a:r>
            <a:endParaRPr lang="en-GB" altLang="en-US" sz="2400" dirty="0">
              <a:solidFill>
                <a:srgbClr val="FFFF00"/>
              </a:solidFill>
              <a:latin typeface="Arial Rounded MT Bold" panose="020F0704030504030204" pitchFamily="34" charset="0"/>
            </a:endParaRPr>
          </a:p>
          <a:p>
            <a:pPr algn="l">
              <a:defRPr/>
            </a:pPr>
            <a:r>
              <a:rPr lang="en-GB" altLang="en-US" sz="2400" dirty="0" smtClean="0">
                <a:solidFill>
                  <a:srgbClr val="FFFFFF"/>
                </a:solidFill>
                <a:latin typeface="Arial Rounded MT Bold" panose="020F0704030504030204" pitchFamily="34" charset="0"/>
              </a:rPr>
              <a:t>(S5) 3+ Highers or better				66.9%</a:t>
            </a:r>
          </a:p>
          <a:p>
            <a:pPr algn="l">
              <a:defRPr/>
            </a:pPr>
            <a:r>
              <a:rPr lang="en-GB" altLang="en-US" sz="2400" dirty="0" smtClean="0">
                <a:solidFill>
                  <a:srgbClr val="FFFF00"/>
                </a:solidFill>
                <a:latin typeface="Arial Rounded MT Bold" panose="020F0704030504030204" pitchFamily="34" charset="0"/>
              </a:rPr>
              <a:t>(S5) 5+ Highers or better	</a:t>
            </a:r>
            <a:r>
              <a:rPr lang="en-GB" altLang="en-US" sz="2400" dirty="0" smtClean="0">
                <a:solidFill>
                  <a:srgbClr val="FFFFFF"/>
                </a:solidFill>
                <a:latin typeface="Arial Rounded MT Bold" panose="020F0704030504030204" pitchFamily="34" charset="0"/>
              </a:rPr>
              <a:t>			</a:t>
            </a:r>
            <a:r>
              <a:rPr lang="en-GB" altLang="en-US" sz="2400" dirty="0" smtClean="0">
                <a:solidFill>
                  <a:srgbClr val="FFFF00"/>
                </a:solidFill>
                <a:latin typeface="Arial Rounded MT Bold" panose="020F0704030504030204" pitchFamily="34" charset="0"/>
              </a:rPr>
              <a:t>47.8%</a:t>
            </a:r>
          </a:p>
          <a:p>
            <a:pPr algn="l">
              <a:defRPr/>
            </a:pPr>
            <a:endParaRPr lang="en-GB" altLang="en-US" sz="2400" dirty="0" smtClean="0">
              <a:solidFill>
                <a:srgbClr val="FFFF00"/>
              </a:solidFill>
              <a:latin typeface="Arial Rounded MT Bold" panose="020F0704030504030204" pitchFamily="34" charset="0"/>
            </a:endParaRPr>
          </a:p>
          <a:p>
            <a:pPr algn="l">
              <a:defRPr/>
            </a:pPr>
            <a:r>
              <a:rPr lang="en-GB" altLang="en-US" sz="2400" dirty="0" smtClean="0">
                <a:solidFill>
                  <a:schemeClr val="tx1"/>
                </a:solidFill>
                <a:latin typeface="Arial Rounded MT Bold" panose="020F0704030504030204" pitchFamily="34" charset="0"/>
              </a:rPr>
              <a:t>(S6) 1+ Advanced Higher or better		42.8%	</a:t>
            </a:r>
          </a:p>
          <a:p>
            <a:pPr algn="l">
              <a:defRPr/>
            </a:pPr>
            <a:r>
              <a:rPr lang="en-GB" altLang="en-US" sz="2400" dirty="0" smtClean="0">
                <a:solidFill>
                  <a:schemeClr val="tx1"/>
                </a:solidFill>
                <a:latin typeface="Arial Rounded MT Bold" panose="020F0704030504030204" pitchFamily="34" charset="0"/>
              </a:rPr>
              <a:t>(S6) 3+ Advanced Higher or better		5.8%</a:t>
            </a:r>
            <a:endParaRPr lang="en-GB" altLang="en-US" sz="2400" dirty="0">
              <a:solidFill>
                <a:schemeClr val="tx1"/>
              </a:solidFill>
              <a:latin typeface="Arial Rounded MT Bold" panose="020F0704030504030204" pitchFamily="34" charset="0"/>
            </a:endParaRPr>
          </a:p>
        </p:txBody>
      </p:sp>
      <p:sp>
        <p:nvSpPr>
          <p:cNvPr id="4" name="Rectangle 2">
            <a:extLst>
              <a:ext uri="{FF2B5EF4-FFF2-40B4-BE49-F238E27FC236}">
                <a16:creationId xmlns:a16="http://schemas.microsoft.com/office/drawing/2014/main" id="{F9556F02-81B2-47BC-8615-7C719D3130B9}"/>
              </a:ext>
            </a:extLst>
          </p:cNvPr>
          <p:cNvSpPr txBox="1">
            <a:spLocks noChangeArrowheads="1"/>
          </p:cNvSpPr>
          <p:nvPr/>
        </p:nvSpPr>
        <p:spPr>
          <a:xfrm>
            <a:off x="2017424" y="591149"/>
            <a:ext cx="5530824" cy="487362"/>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altLang="en-US" dirty="0" smtClean="0">
                <a:solidFill>
                  <a:srgbClr val="FFFFFF"/>
                </a:solidFill>
                <a:latin typeface="Arial Rounded MT Bold" panose="020F0704030504030204" pitchFamily="34" charset="0"/>
              </a:rPr>
              <a:t>SQA Headlines &amp; Appeals</a:t>
            </a:r>
            <a:endParaRPr lang="en-GB" altLang="en-US" dirty="0">
              <a:solidFill>
                <a:srgbClr val="FFFFFF"/>
              </a:solidFill>
              <a:latin typeface="Arial Rounded MT Bold" panose="020F0704030504030204" pitchFamily="34" charset="0"/>
            </a:endParaRPr>
          </a:p>
        </p:txBody>
      </p:sp>
      <p:pic>
        <p:nvPicPr>
          <p:cNvPr id="5" name="Picture 2">
            <a:extLst>
              <a:ext uri="{FF2B5EF4-FFF2-40B4-BE49-F238E27FC236}">
                <a16:creationId xmlns:a16="http://schemas.microsoft.com/office/drawing/2014/main" id="{A20B1422-8978-45DF-BDFB-74A25CA7C5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62562" y="2567710"/>
            <a:ext cx="1698730" cy="253034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 name="Down Arrow 5"/>
          <p:cNvSpPr/>
          <p:nvPr/>
        </p:nvSpPr>
        <p:spPr>
          <a:xfrm>
            <a:off x="7724118" y="1841569"/>
            <a:ext cx="144016" cy="243668"/>
          </a:xfrm>
          <a:prstGeom prst="downArrow">
            <a:avLst/>
          </a:prstGeom>
          <a:solidFill>
            <a:srgbClr val="00B050"/>
          </a:solidFill>
          <a:ln>
            <a:solidFill>
              <a:srgbClr val="00B050"/>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a:off x="7724118" y="2279583"/>
            <a:ext cx="144016" cy="243668"/>
          </a:xfrm>
          <a:prstGeom prst="downArrow">
            <a:avLst/>
          </a:prstGeom>
          <a:solidFill>
            <a:srgbClr val="00B050"/>
          </a:solidFill>
          <a:ln>
            <a:solidFill>
              <a:srgbClr val="00B050"/>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7724118" y="3988967"/>
            <a:ext cx="144016" cy="243668"/>
          </a:xfrm>
          <a:prstGeom prst="downArrow">
            <a:avLst/>
          </a:prstGeom>
          <a:solidFill>
            <a:srgbClr val="00B050"/>
          </a:solidFill>
          <a:ln>
            <a:solidFill>
              <a:srgbClr val="00B050"/>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7724118" y="4854390"/>
            <a:ext cx="144016" cy="243668"/>
          </a:xfrm>
          <a:prstGeom prst="downArrow">
            <a:avLst/>
          </a:prstGeom>
          <a:solidFill>
            <a:srgbClr val="00B050"/>
          </a:solidFill>
          <a:ln>
            <a:solidFill>
              <a:srgbClr val="00B050"/>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7724118" y="5770690"/>
            <a:ext cx="144016" cy="24366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0" descr="MC90043381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6545" y="4414789"/>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wn Arrow 15"/>
          <p:cNvSpPr/>
          <p:nvPr/>
        </p:nvSpPr>
        <p:spPr>
          <a:xfrm>
            <a:off x="7724118" y="2733115"/>
            <a:ext cx="144016" cy="2436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7724118" y="3143138"/>
            <a:ext cx="144016" cy="2436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a:off x="7724118" y="4452632"/>
            <a:ext cx="144016" cy="24366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4416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01600" y="157049"/>
            <a:ext cx="1071418" cy="965068"/>
          </a:xfrm>
          <a:prstGeom prst="rect">
            <a:avLst/>
          </a:prstGeom>
          <a:noFill/>
          <a:ln>
            <a:noFill/>
          </a:ln>
        </p:spPr>
      </p:pic>
      <p:sp>
        <p:nvSpPr>
          <p:cNvPr id="3" name="TextBox 2"/>
          <p:cNvSpPr txBox="1"/>
          <p:nvPr/>
        </p:nvSpPr>
        <p:spPr>
          <a:xfrm>
            <a:off x="1681336" y="291120"/>
            <a:ext cx="8986663" cy="830997"/>
          </a:xfrm>
          <a:prstGeom prst="rect">
            <a:avLst/>
          </a:prstGeom>
          <a:noFill/>
        </p:spPr>
        <p:txBody>
          <a:bodyPr wrap="square" rtlCol="0">
            <a:spAutoFit/>
          </a:bodyPr>
          <a:lstStyle/>
          <a:p>
            <a:pPr algn="ctr"/>
            <a:r>
              <a:rPr lang="en-GB" sz="4800" dirty="0" smtClean="0">
                <a:latin typeface="Arial Rounded MT Bold" panose="020F0704030504030204" pitchFamily="34" charset="0"/>
              </a:rPr>
              <a:t>2022 Analysis – National 5</a:t>
            </a:r>
          </a:p>
        </p:txBody>
      </p:sp>
      <p:graphicFrame>
        <p:nvGraphicFramePr>
          <p:cNvPr id="4" name="Chart 3"/>
          <p:cNvGraphicFramePr>
            <a:graphicFrameLocks/>
          </p:cNvGraphicFramePr>
          <p:nvPr>
            <p:extLst>
              <p:ext uri="{D42A27DB-BD31-4B8C-83A1-F6EECF244321}">
                <p14:modId xmlns:p14="http://schemas.microsoft.com/office/powerpoint/2010/main" val="253381735"/>
              </p:ext>
            </p:extLst>
          </p:nvPr>
        </p:nvGraphicFramePr>
        <p:xfrm>
          <a:off x="101600" y="1200727"/>
          <a:ext cx="6192982" cy="3860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630788031"/>
              </p:ext>
            </p:extLst>
          </p:nvPr>
        </p:nvGraphicFramePr>
        <p:xfrm>
          <a:off x="6294582" y="3278909"/>
          <a:ext cx="5897418" cy="3579091"/>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4" descr="C:\Users\maxwells\AppData\Local\Microsoft\Windows\Temporary Internet Files\Content.IE5\S14VOASI\Weather-sun-clouds-shower.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1928" y="1122117"/>
            <a:ext cx="2006888" cy="20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maxwells\AppData\Local\Microsoft\Windows\Temporary Internet Files\Content.IE5\JW8JKHTK\1024px-Weather-storm.svg[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1762" y="1142754"/>
            <a:ext cx="633754" cy="63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flipH="1">
            <a:off x="751842" y="2174240"/>
            <a:ext cx="5628638" cy="15446"/>
          </a:xfrm>
          <a:prstGeom prst="line">
            <a:avLst/>
          </a:prstGeom>
          <a:ln w="34925">
            <a:solidFill>
              <a:srgbClr val="FFFF00"/>
            </a:solidFill>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flipH="1">
            <a:off x="6522722" y="4724400"/>
            <a:ext cx="5628638" cy="15446"/>
          </a:xfrm>
          <a:prstGeom prst="line">
            <a:avLst/>
          </a:prstGeom>
          <a:ln w="34925">
            <a:solidFill>
              <a:srgbClr val="FFFF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2011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071091311"/>
              </p:ext>
            </p:extLst>
          </p:nvPr>
        </p:nvGraphicFramePr>
        <p:xfrm>
          <a:off x="195406" y="189777"/>
          <a:ext cx="4940012" cy="3116841"/>
        </p:xfrm>
        <a:graphic>
          <a:graphicData uri="http://schemas.openxmlformats.org/drawingml/2006/chart">
            <c:chart xmlns:c="http://schemas.openxmlformats.org/drawingml/2006/chart" xmlns:r="http://schemas.openxmlformats.org/officeDocument/2006/relationships" r:id="rId2"/>
          </a:graphicData>
        </a:graphic>
      </p:graphicFrame>
      <p:sp>
        <p:nvSpPr>
          <p:cNvPr id="4" name="5-Point Star 3"/>
          <p:cNvSpPr/>
          <p:nvPr/>
        </p:nvSpPr>
        <p:spPr>
          <a:xfrm>
            <a:off x="4345889" y="1554197"/>
            <a:ext cx="673896" cy="72007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128423316"/>
              </p:ext>
            </p:extLst>
          </p:nvPr>
        </p:nvGraphicFramePr>
        <p:xfrm>
          <a:off x="173938" y="3422505"/>
          <a:ext cx="4961480" cy="317225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Oops Emoji High Res Stock Images | Shutter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5889" y="5150983"/>
            <a:ext cx="619812" cy="6154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89543" y="-36294"/>
            <a:ext cx="5504204" cy="584775"/>
          </a:xfrm>
          <a:prstGeom prst="rect">
            <a:avLst/>
          </a:prstGeom>
          <a:noFill/>
        </p:spPr>
        <p:txBody>
          <a:bodyPr wrap="square" rtlCol="0">
            <a:spAutoFit/>
          </a:bodyPr>
          <a:lstStyle/>
          <a:p>
            <a:pPr algn="ctr"/>
            <a:r>
              <a:rPr lang="en-GB" sz="3200" dirty="0" smtClean="0">
                <a:latin typeface="Arial Rounded MT Bold" panose="020F0704030504030204" pitchFamily="34" charset="0"/>
              </a:rPr>
              <a:t>2022 Analysis – National 5</a:t>
            </a:r>
          </a:p>
        </p:txBody>
      </p:sp>
      <p:sp>
        <p:nvSpPr>
          <p:cNvPr id="8" name="TextBox 7"/>
          <p:cNvSpPr txBox="1"/>
          <p:nvPr/>
        </p:nvSpPr>
        <p:spPr>
          <a:xfrm>
            <a:off x="5479216" y="4205129"/>
            <a:ext cx="6324858" cy="523220"/>
          </a:xfrm>
          <a:prstGeom prst="rect">
            <a:avLst/>
          </a:prstGeom>
          <a:solidFill>
            <a:srgbClr val="FFFF66"/>
          </a:solidFill>
          <a:ln w="38100">
            <a:solidFill>
              <a:schemeClr val="tx1"/>
            </a:solidFill>
          </a:ln>
        </p:spPr>
        <p:txBody>
          <a:bodyPr wrap="square" rtlCol="0">
            <a:spAutoFit/>
          </a:bodyPr>
          <a:lstStyle/>
          <a:p>
            <a:pPr algn="ctr"/>
            <a:r>
              <a:rPr lang="en-GB" sz="2800" b="1" dirty="0" smtClean="0">
                <a:solidFill>
                  <a:schemeClr val="bg1"/>
                </a:solidFill>
                <a:latin typeface="Arial Rounded MT Bold" panose="020F0704030504030204" pitchFamily="34" charset="0"/>
              </a:rPr>
              <a:t>18 pupils gained 9+ As at Nat 5</a:t>
            </a:r>
          </a:p>
        </p:txBody>
      </p:sp>
      <p:sp>
        <p:nvSpPr>
          <p:cNvPr id="10" name="TextBox 9"/>
          <p:cNvSpPr txBox="1"/>
          <p:nvPr/>
        </p:nvSpPr>
        <p:spPr>
          <a:xfrm>
            <a:off x="5479216" y="1107262"/>
            <a:ext cx="6324858" cy="523220"/>
          </a:xfrm>
          <a:prstGeom prst="rect">
            <a:avLst/>
          </a:prstGeom>
          <a:solidFill>
            <a:srgbClr val="FFFF66"/>
          </a:solidFill>
          <a:ln w="38100">
            <a:solidFill>
              <a:schemeClr val="tx1"/>
            </a:solidFill>
          </a:ln>
        </p:spPr>
        <p:txBody>
          <a:bodyPr wrap="square" rtlCol="0">
            <a:spAutoFit/>
          </a:bodyPr>
          <a:lstStyle/>
          <a:p>
            <a:pPr algn="ctr"/>
            <a:r>
              <a:rPr lang="en-GB" sz="2800" b="1" dirty="0" smtClean="0">
                <a:solidFill>
                  <a:schemeClr val="bg1"/>
                </a:solidFill>
                <a:latin typeface="Arial Rounded MT Bold" panose="020F0704030504030204" pitchFamily="34" charset="0"/>
              </a:rPr>
              <a:t>44 pupils gained 9+ Nat 5’s</a:t>
            </a:r>
          </a:p>
        </p:txBody>
      </p:sp>
      <p:sp>
        <p:nvSpPr>
          <p:cNvPr id="11" name="TextBox 10"/>
          <p:cNvSpPr txBox="1"/>
          <p:nvPr/>
        </p:nvSpPr>
        <p:spPr>
          <a:xfrm>
            <a:off x="5479216" y="2599908"/>
            <a:ext cx="6324858" cy="523220"/>
          </a:xfrm>
          <a:prstGeom prst="rect">
            <a:avLst/>
          </a:prstGeom>
          <a:solidFill>
            <a:srgbClr val="FFFF66"/>
          </a:solidFill>
          <a:ln w="38100">
            <a:solidFill>
              <a:schemeClr val="tx1"/>
            </a:solidFill>
          </a:ln>
        </p:spPr>
        <p:txBody>
          <a:bodyPr wrap="square" rtlCol="0">
            <a:spAutoFit/>
          </a:bodyPr>
          <a:lstStyle/>
          <a:p>
            <a:pPr algn="ctr"/>
            <a:r>
              <a:rPr lang="en-GB" sz="2800" b="1" dirty="0">
                <a:solidFill>
                  <a:schemeClr val="bg1"/>
                </a:solidFill>
                <a:latin typeface="Arial Rounded MT Bold" panose="020F0704030504030204" pitchFamily="34" charset="0"/>
              </a:rPr>
              <a:t>3</a:t>
            </a:r>
            <a:r>
              <a:rPr lang="en-GB" sz="2800" b="1" dirty="0" smtClean="0">
                <a:solidFill>
                  <a:schemeClr val="bg1"/>
                </a:solidFill>
                <a:latin typeface="Arial Rounded MT Bold" panose="020F0704030504030204" pitchFamily="34" charset="0"/>
              </a:rPr>
              <a:t> pupils gained 10 Nat 5’s</a:t>
            </a:r>
          </a:p>
        </p:txBody>
      </p:sp>
    </p:spTree>
    <p:extLst>
      <p:ext uri="{BB962C8B-B14F-4D97-AF65-F5344CB8AC3E}">
        <p14:creationId xmlns:p14="http://schemas.microsoft.com/office/powerpoint/2010/main" val="425670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458691"/>
            <a:ext cx="1393292" cy="1311371"/>
          </a:xfrm>
          <a:prstGeom prst="rect">
            <a:avLst/>
          </a:prstGeom>
          <a:noFill/>
          <a:ln>
            <a:noFill/>
          </a:ln>
        </p:spPr>
      </p:pic>
      <p:sp>
        <p:nvSpPr>
          <p:cNvPr id="3" name="TextBox 2"/>
          <p:cNvSpPr txBox="1"/>
          <p:nvPr/>
        </p:nvSpPr>
        <p:spPr>
          <a:xfrm>
            <a:off x="2220352" y="-96253"/>
            <a:ext cx="6984776" cy="830997"/>
          </a:xfrm>
          <a:prstGeom prst="rect">
            <a:avLst/>
          </a:prstGeom>
          <a:noFill/>
        </p:spPr>
        <p:txBody>
          <a:bodyPr wrap="square" rtlCol="0">
            <a:spAutoFit/>
          </a:bodyPr>
          <a:lstStyle/>
          <a:p>
            <a:pPr algn="ctr"/>
            <a:r>
              <a:rPr lang="en-GB" sz="4800" dirty="0" smtClean="0">
                <a:latin typeface="Arial Rounded MT Bold" panose="020F0704030504030204" pitchFamily="34" charset="0"/>
              </a:rPr>
              <a:t>2022 </a:t>
            </a:r>
            <a:r>
              <a:rPr lang="en-GB" sz="4800" dirty="0" smtClean="0">
                <a:latin typeface="Arial Rounded MT Bold" panose="020F0704030504030204" pitchFamily="34" charset="0"/>
              </a:rPr>
              <a:t>Analysis – Higher</a:t>
            </a:r>
          </a:p>
        </p:txBody>
      </p:sp>
      <p:graphicFrame>
        <p:nvGraphicFramePr>
          <p:cNvPr id="5" name="Chart 4"/>
          <p:cNvGraphicFramePr>
            <a:graphicFrameLocks/>
          </p:cNvGraphicFramePr>
          <p:nvPr>
            <p:extLst>
              <p:ext uri="{D42A27DB-BD31-4B8C-83A1-F6EECF244321}">
                <p14:modId xmlns:p14="http://schemas.microsoft.com/office/powerpoint/2010/main" val="3915419914"/>
              </p:ext>
            </p:extLst>
          </p:nvPr>
        </p:nvGraphicFramePr>
        <p:xfrm>
          <a:off x="0" y="571114"/>
          <a:ext cx="8385209" cy="421264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955" y="4892625"/>
            <a:ext cx="10915570" cy="1877437"/>
          </a:xfrm>
          <a:prstGeom prst="rect">
            <a:avLst/>
          </a:prstGeom>
          <a:noFill/>
        </p:spPr>
        <p:txBody>
          <a:bodyPr wrap="square" rtlCol="0">
            <a:spAutoFit/>
          </a:bodyPr>
          <a:lstStyle/>
          <a:p>
            <a:r>
              <a:rPr lang="en-GB" sz="2400" dirty="0" smtClean="0">
                <a:solidFill>
                  <a:schemeClr val="bg1"/>
                </a:solidFill>
                <a:latin typeface="Arial Rounded MT Bold" panose="020F0704030504030204" pitchFamily="34" charset="0"/>
              </a:rPr>
              <a:t>74 pupils were presented for 5 or more Highers – down from 90 last year</a:t>
            </a:r>
          </a:p>
          <a:p>
            <a:r>
              <a:rPr lang="en-GB" sz="2400" dirty="0" smtClean="0">
                <a:solidFill>
                  <a:schemeClr val="bg1"/>
                </a:solidFill>
                <a:latin typeface="Arial Rounded MT Bold" panose="020F0704030504030204" pitchFamily="34" charset="0"/>
              </a:rPr>
              <a:t>65 of those achieved 5 Highers (8 of which actually achieved 6)</a:t>
            </a:r>
          </a:p>
          <a:p>
            <a:r>
              <a:rPr lang="en-GB" sz="2400" dirty="0" smtClean="0">
                <a:solidFill>
                  <a:srgbClr val="66FF33"/>
                </a:solidFill>
                <a:latin typeface="Arial Rounded MT Bold" panose="020F0704030504030204" pitchFamily="34" charset="0"/>
              </a:rPr>
              <a:t>24 pupils achieved 5A passes </a:t>
            </a:r>
          </a:p>
          <a:p>
            <a:r>
              <a:rPr lang="en-GB" sz="2400" dirty="0" smtClean="0">
                <a:solidFill>
                  <a:srgbClr val="FFC000"/>
                </a:solidFill>
                <a:latin typeface="Arial Rounded MT Bold" panose="020F0704030504030204" pitchFamily="34" charset="0"/>
              </a:rPr>
              <a:t>17 pupils achieved 4A’s and a B or C (9 are eligible for appeal to A)</a:t>
            </a:r>
          </a:p>
          <a:p>
            <a:endParaRPr lang="en-GB" sz="2000" dirty="0">
              <a:latin typeface="Arial Rounded MT Bold" panose="020F0704030504030204" pitchFamily="34" charset="0"/>
            </a:endParaRPr>
          </a:p>
        </p:txBody>
      </p:sp>
      <p:pic>
        <p:nvPicPr>
          <p:cNvPr id="7170" name="Picture 2" descr="Bravo GIF on GIFER - by Mikaram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98089" y="1621440"/>
            <a:ext cx="2835107" cy="182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4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5458691"/>
            <a:ext cx="1393292" cy="1311371"/>
          </a:xfrm>
          <a:prstGeom prst="rect">
            <a:avLst/>
          </a:prstGeom>
          <a:noFill/>
          <a:ln>
            <a:noFill/>
          </a:ln>
        </p:spPr>
      </p:pic>
      <p:graphicFrame>
        <p:nvGraphicFramePr>
          <p:cNvPr id="3" name="Chart 2"/>
          <p:cNvGraphicFramePr>
            <a:graphicFrameLocks/>
          </p:cNvGraphicFramePr>
          <p:nvPr>
            <p:extLst>
              <p:ext uri="{D42A27DB-BD31-4B8C-83A1-F6EECF244321}">
                <p14:modId xmlns:p14="http://schemas.microsoft.com/office/powerpoint/2010/main" val="4084482658"/>
              </p:ext>
            </p:extLst>
          </p:nvPr>
        </p:nvGraphicFramePr>
        <p:xfrm>
          <a:off x="5610761" y="1"/>
          <a:ext cx="6450531" cy="3349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2856810112"/>
              </p:ext>
            </p:extLst>
          </p:nvPr>
        </p:nvGraphicFramePr>
        <p:xfrm>
          <a:off x="181274" y="3349593"/>
          <a:ext cx="6450531" cy="342046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443573" y="666505"/>
            <a:ext cx="6305358" cy="1569660"/>
          </a:xfrm>
          <a:prstGeom prst="rect">
            <a:avLst/>
          </a:prstGeom>
          <a:noFill/>
        </p:spPr>
        <p:txBody>
          <a:bodyPr wrap="square" rtlCol="0">
            <a:spAutoFit/>
          </a:bodyPr>
          <a:lstStyle/>
          <a:p>
            <a:pPr algn="ctr"/>
            <a:r>
              <a:rPr lang="en-GB" sz="4800" dirty="0" smtClean="0">
                <a:latin typeface="Arial Rounded MT Bold" panose="020F0704030504030204" pitchFamily="34" charset="0"/>
              </a:rPr>
              <a:t>2022 </a:t>
            </a:r>
            <a:r>
              <a:rPr lang="en-GB" sz="4800" dirty="0" smtClean="0">
                <a:latin typeface="Arial Rounded MT Bold" panose="020F0704030504030204" pitchFamily="34" charset="0"/>
              </a:rPr>
              <a:t>Analysis – Higher</a:t>
            </a:r>
          </a:p>
        </p:txBody>
      </p:sp>
    </p:spTree>
    <p:extLst>
      <p:ext uri="{BB962C8B-B14F-4D97-AF65-F5344CB8AC3E}">
        <p14:creationId xmlns:p14="http://schemas.microsoft.com/office/powerpoint/2010/main" val="2075747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624</TotalTime>
  <Words>795</Words>
  <Application>Microsoft Office PowerPoint</Application>
  <PresentationFormat>Widescreen</PresentationFormat>
  <Paragraphs>147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Rounded MT Bold</vt:lpstr>
      <vt:lpstr>Century Gothic</vt:lpstr>
      <vt:lpstr>Comic Sans MS</vt:lpstr>
      <vt:lpstr>Lucida Calligraphy</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Boyle</dc:creator>
  <cp:lastModifiedBy>G Boyle</cp:lastModifiedBy>
  <cp:revision>54</cp:revision>
  <dcterms:created xsi:type="dcterms:W3CDTF">2022-08-14T12:32:47Z</dcterms:created>
  <dcterms:modified xsi:type="dcterms:W3CDTF">2022-09-20T21:42:36Z</dcterms:modified>
</cp:coreProperties>
</file>