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73" r:id="rId3"/>
    <p:sldId id="257" r:id="rId4"/>
    <p:sldId id="261" r:id="rId5"/>
    <p:sldId id="262" r:id="rId6"/>
    <p:sldId id="263" r:id="rId7"/>
    <p:sldId id="264" r:id="rId8"/>
    <p:sldId id="275" r:id="rId9"/>
    <p:sldId id="265" r:id="rId10"/>
    <p:sldId id="279" r:id="rId11"/>
    <p:sldId id="271" r:id="rId12"/>
    <p:sldId id="280" r:id="rId13"/>
    <p:sldId id="281" r:id="rId14"/>
    <p:sldId id="283" r:id="rId15"/>
    <p:sldId id="276" r:id="rId16"/>
    <p:sldId id="284" r:id="rId17"/>
    <p:sldId id="285" r:id="rId18"/>
    <p:sldId id="286" r:id="rId19"/>
    <p:sldId id="287" r:id="rId20"/>
    <p:sldId id="288" r:id="rId21"/>
    <p:sldId id="278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>
        <p:scale>
          <a:sx n="70" d="100"/>
          <a:sy n="70" d="100"/>
        </p:scale>
        <p:origin x="-5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C90A384-2F98-40AD-87AE-2CF136A5FEDE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9C1B13E-881B-4EE1-88EA-47353946F9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A384-2F98-40AD-87AE-2CF136A5FEDE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B13E-881B-4EE1-88EA-47353946F9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A384-2F98-40AD-87AE-2CF136A5FEDE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B13E-881B-4EE1-88EA-47353946F9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A384-2F98-40AD-87AE-2CF136A5FEDE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B13E-881B-4EE1-88EA-47353946F9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A384-2F98-40AD-87AE-2CF136A5FEDE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B13E-881B-4EE1-88EA-47353946F9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A384-2F98-40AD-87AE-2CF136A5FEDE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B13E-881B-4EE1-88EA-47353946F9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A384-2F98-40AD-87AE-2CF136A5FEDE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B13E-881B-4EE1-88EA-47353946F9F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A384-2F98-40AD-87AE-2CF136A5FEDE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B13E-881B-4EE1-88EA-47353946F9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A384-2F98-40AD-87AE-2CF136A5FEDE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B13E-881B-4EE1-88EA-47353946F9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C90A384-2F98-40AD-87AE-2CF136A5FEDE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9C1B13E-881B-4EE1-88EA-47353946F9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C90A384-2F98-40AD-87AE-2CF136A5FEDE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9C1B13E-881B-4EE1-88EA-47353946F9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C90A384-2F98-40AD-87AE-2CF136A5FEDE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9C1B13E-881B-4EE1-88EA-47353946F9F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SS5dEeMX6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Wp6kkz-pn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_oqghnxBm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d63g3d8qO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659" y="4293096"/>
            <a:ext cx="7488832" cy="1171459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en-GB" sz="3600" i="1" dirty="0" smtClean="0">
                <a:solidFill>
                  <a:srgbClr val="002060"/>
                </a:solidFill>
                <a:latin typeface="SassoonCRInfant" panose="02010503020300020003" pitchFamily="2" charset="0"/>
                <a:cs typeface="Times New Roman" panose="02020603050405020304" pitchFamily="18" charset="0"/>
              </a:rPr>
              <a:t>Developing a Growth </a:t>
            </a:r>
            <a:r>
              <a:rPr lang="en-GB" sz="3600" i="1" dirty="0" err="1" smtClean="0">
                <a:solidFill>
                  <a:srgbClr val="002060"/>
                </a:solidFill>
                <a:latin typeface="SassoonCRInfant" panose="02010503020300020003" pitchFamily="2" charset="0"/>
                <a:cs typeface="Times New Roman" panose="02020603050405020304" pitchFamily="18" charset="0"/>
              </a:rPr>
              <a:t>Mindset</a:t>
            </a:r>
            <a:endParaRPr lang="en-GB" sz="3600" i="1" dirty="0">
              <a:solidFill>
                <a:srgbClr val="002060"/>
              </a:solidFill>
              <a:latin typeface="SassoonCRInfant" panose="020105030203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ashington.wgu.edu/sites/wgu.edu/files/blog_images/growth-mind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215" y="2341296"/>
            <a:ext cx="2471721" cy="21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1295" y="1322493"/>
            <a:ext cx="6213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latin typeface="SassoonCRInfant" panose="02010503020300020003" pitchFamily="2" charset="0"/>
                <a:cs typeface="Times New Roman" panose="02020603050405020304" pitchFamily="18" charset="0"/>
              </a:rPr>
              <a:t>Welcome to P7b’s Assembly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100811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SassoonCRInfant" panose="02010503020300020003" pitchFamily="2" charset="0"/>
              </a:rPr>
              <a:t>The Power of </a:t>
            </a:r>
            <a:r>
              <a:rPr lang="en-GB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anose="02010503020300020003" pitchFamily="2" charset="0"/>
              </a:rPr>
              <a:t>YET</a:t>
            </a:r>
            <a:endParaRPr lang="en-GB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CRInfant" panose="02010503020300020003" pitchFamily="2" charset="0"/>
            </a:endParaRPr>
          </a:p>
        </p:txBody>
      </p:sp>
      <p:pic>
        <p:nvPicPr>
          <p:cNvPr id="4" name="ZSS5dEeMX6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9592" y="1412776"/>
            <a:ext cx="729681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963929"/>
            <a:ext cx="5867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latin typeface="SassoonCRInfant" panose="02010503020300020003" pitchFamily="2" charset="0"/>
              </a:rPr>
              <a:t>Growth </a:t>
            </a:r>
            <a:r>
              <a:rPr lang="en-GB" sz="4000" b="1" dirty="0" err="1" smtClean="0">
                <a:latin typeface="SassoonCRInfant" panose="02010503020300020003" pitchFamily="2" charset="0"/>
              </a:rPr>
              <a:t>Mindset</a:t>
            </a:r>
            <a:r>
              <a:rPr lang="en-GB" sz="4000" b="1" dirty="0" smtClean="0">
                <a:latin typeface="SassoonCRInfant" panose="02010503020300020003" pitchFamily="2" charset="0"/>
              </a:rPr>
              <a:t> Quotes</a:t>
            </a:r>
            <a:endParaRPr lang="en-GB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19" y="1988840"/>
            <a:ext cx="338437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331236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7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324036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21" y="2357550"/>
            <a:ext cx="3528392" cy="37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9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836712"/>
            <a:ext cx="7063726" cy="530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4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1010"/>
            <a:ext cx="4572000" cy="257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4328" cy="355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652"/>
            <a:ext cx="2592288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1084"/>
            <a:ext cx="3768436" cy="311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348880"/>
            <a:ext cx="2247900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52" y="2541004"/>
            <a:ext cx="3258460" cy="24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57625"/>
            <a:ext cx="3200500" cy="24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3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1202485"/>
          </a:xfrm>
        </p:spPr>
        <p:txBody>
          <a:bodyPr/>
          <a:lstStyle/>
          <a:p>
            <a:r>
              <a:rPr lang="en-GB" b="1" dirty="0" smtClean="0">
                <a:latin typeface="SassoonCRInfant" panose="02010503020300020003" pitchFamily="2" charset="0"/>
              </a:rPr>
              <a:t>Famous Failures</a:t>
            </a:r>
            <a:endParaRPr lang="en-GB" b="1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596" y="1484784"/>
            <a:ext cx="7344816" cy="2376264"/>
          </a:xfrm>
        </p:spPr>
        <p:txBody>
          <a:bodyPr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Here are some examples of famous people who have demonstrated a Growth </a:t>
            </a:r>
            <a:r>
              <a:rPr lang="en-GB" dirty="0" err="1" smtClean="0">
                <a:latin typeface="SassoonCRInfant" panose="02010503020300020003" pitchFamily="2" charset="0"/>
              </a:rPr>
              <a:t>Mindset</a:t>
            </a:r>
            <a:r>
              <a:rPr lang="en-GB" dirty="0" smtClean="0">
                <a:latin typeface="SassoonCRInfant" panose="02010503020300020003" pitchFamily="2" charset="0"/>
              </a:rPr>
              <a:t> to overcome challenges and failures.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1026" name="Picture 2" descr="http://francinemassue.weebly.com/uploads/1/3/0/9/13091251/8692569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6192688" cy="309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7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r>
              <a:rPr lang="en-GB" b="1" dirty="0" smtClean="0">
                <a:latin typeface="SassoonCRInfant" panose="02010503020300020003" pitchFamily="2" charset="0"/>
              </a:rPr>
              <a:t>Albert Einstein</a:t>
            </a:r>
            <a:endParaRPr lang="en-GB" b="1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3744416" cy="403244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He couldn’t speak until he was 4 years old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His teachers told him he would “never amount to much”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Highly intelligent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Nobel Prize Winner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Developed the Theory of Relativity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2050" name="Picture 2" descr="Image result for albert einste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132856"/>
            <a:ext cx="2592487" cy="3456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SassoonCRInfant" panose="02010503020300020003" pitchFamily="2" charset="0"/>
              </a:rPr>
              <a:t>Walt Disney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132856"/>
            <a:ext cx="3528392" cy="388843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Was fired from his job working for a </a:t>
            </a:r>
            <a:r>
              <a:rPr lang="en-GB" dirty="0" smtClean="0">
                <a:latin typeface="SassoonCRInfant" panose="02010503020300020003" pitchFamily="2" charset="0"/>
              </a:rPr>
              <a:t>newspaper</a:t>
            </a:r>
            <a:endParaRPr lang="en-GB" dirty="0" smtClean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Told he “lacked imagination” and “had no original ideas”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Created Mickey Mouse and won 22 Academy Awards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3074" name="Picture 2" descr="Image result for walt dis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03996"/>
            <a:ext cx="2095500" cy="3143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6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SassoonCRInfant" panose="02010503020300020003" pitchFamily="2" charset="0"/>
              </a:rPr>
              <a:t>Lionel Messi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132856"/>
            <a:ext cx="3600400" cy="3888432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Told he was “too small” to play football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Released by his local team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Suffered from a growth disorder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Has scored over </a:t>
            </a:r>
            <a:r>
              <a:rPr lang="en-GB" dirty="0" smtClean="0">
                <a:latin typeface="SassoonCRInfant" panose="02010503020300020003" pitchFamily="2" charset="0"/>
              </a:rPr>
              <a:t>550 goals </a:t>
            </a:r>
            <a:r>
              <a:rPr lang="en-GB" dirty="0" smtClean="0">
                <a:latin typeface="SassoonCRInfant" panose="02010503020300020003" pitchFamily="2" charset="0"/>
              </a:rPr>
              <a:t>in his career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Winner of 3 FIFA World Player of the Year awards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4098" name="Picture 2" descr="Image result for mes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2239"/>
            <a:ext cx="2784309" cy="2592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908720"/>
            <a:ext cx="698477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SassoonCRInfant" panose="02010503020300020003" pitchFamily="2" charset="0"/>
              </a:rPr>
              <a:t>For items </a:t>
            </a:r>
            <a:r>
              <a:rPr lang="en-GB" b="1" dirty="0">
                <a:latin typeface="SassoonCRInfant" panose="02010503020300020003" pitchFamily="2" charset="0"/>
              </a:rPr>
              <a:t>B, E, F and H only</a:t>
            </a:r>
            <a:r>
              <a:rPr lang="en-GB" dirty="0">
                <a:latin typeface="SassoonCRInfant" panose="02010503020300020003" pitchFamily="2" charset="0"/>
              </a:rPr>
              <a:t>, change the scores you provided in the following way</a:t>
            </a:r>
            <a:r>
              <a:rPr lang="en-GB" dirty="0" smtClean="0">
                <a:latin typeface="SassoonCRInfant" panose="02010503020300020003" pitchFamily="2" charset="0"/>
              </a:rPr>
              <a:t>:</a:t>
            </a:r>
          </a:p>
          <a:p>
            <a:pPr marL="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If you scored 1, change to 6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If you scored 2, change to 5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If you scored 3, change to 4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If you scored 4, change to 3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If you scored 5, change to 2</a:t>
            </a:r>
          </a:p>
          <a:p>
            <a:pPr lvl="0"/>
            <a:r>
              <a:rPr lang="en-GB" dirty="0">
                <a:latin typeface="SassoonCRInfant" panose="02010503020300020003" pitchFamily="2" charset="0"/>
              </a:rPr>
              <a:t>If you scored 6, change to </a:t>
            </a:r>
            <a:r>
              <a:rPr lang="en-GB" dirty="0" smtClean="0">
                <a:latin typeface="SassoonCRInfant" panose="02010503020300020003" pitchFamily="2" charset="0"/>
              </a:rPr>
              <a:t>1</a:t>
            </a:r>
          </a:p>
          <a:p>
            <a:pPr lvl="0"/>
            <a:endParaRPr lang="en-GB" dirty="0">
              <a:latin typeface="SassoonCRInfant" panose="02010503020300020003" pitchFamily="2" charset="0"/>
            </a:endParaRPr>
          </a:p>
          <a:p>
            <a:pPr marL="0" lv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Now </a:t>
            </a:r>
            <a:r>
              <a:rPr lang="en-GB" dirty="0">
                <a:latin typeface="SassoonCRInfant" panose="02010503020300020003" pitchFamily="2" charset="0"/>
              </a:rPr>
              <a:t>add the scores obtained for </a:t>
            </a:r>
            <a:r>
              <a:rPr lang="en-GB" b="1" dirty="0">
                <a:latin typeface="SassoonCRInfant" panose="02010503020300020003" pitchFamily="2" charset="0"/>
              </a:rPr>
              <a:t>all 8 items (A-H) </a:t>
            </a:r>
            <a:r>
              <a:rPr lang="en-GB" dirty="0">
                <a:latin typeface="SassoonCRInfant" panose="02010503020300020003" pitchFamily="2" charset="0"/>
              </a:rPr>
              <a:t>to get an aggregate score.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7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SassoonCRInfant" panose="02010503020300020003" pitchFamily="2" charset="0"/>
              </a:rPr>
              <a:t>UN Convention on the Rights of the Child</a:t>
            </a:r>
            <a:endParaRPr lang="en-GB" b="1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348880"/>
            <a:ext cx="6196405" cy="3603812"/>
          </a:xfrm>
        </p:spPr>
        <p:txBody>
          <a:bodyPr/>
          <a:lstStyle/>
          <a:p>
            <a:r>
              <a:rPr lang="en-GB" dirty="0">
                <a:latin typeface="SassoonCRInfant" panose="02010503020300020003" pitchFamily="2" charset="0"/>
              </a:rPr>
              <a:t>Article 28 from the UNCRC says that you have the right to go to school and achieve the highest level you </a:t>
            </a:r>
            <a:r>
              <a:rPr lang="en-GB" dirty="0" smtClean="0">
                <a:latin typeface="SassoonCRInfant" panose="02010503020300020003" pitchFamily="2" charset="0"/>
              </a:rPr>
              <a:t>can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Article </a:t>
            </a:r>
            <a:r>
              <a:rPr lang="en-GB" dirty="0">
                <a:latin typeface="SassoonCRInfant" panose="02010503020300020003" pitchFamily="2" charset="0"/>
              </a:rPr>
              <a:t>29 states that our school should help us develop our talents and </a:t>
            </a:r>
            <a:r>
              <a:rPr lang="en-GB" dirty="0" smtClean="0">
                <a:latin typeface="SassoonCRInfant" panose="02010503020300020003" pitchFamily="2" charset="0"/>
              </a:rPr>
              <a:t>abilities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Our </a:t>
            </a:r>
            <a:r>
              <a:rPr lang="en-GB" dirty="0">
                <a:latin typeface="SassoonCRInfant" panose="02010503020300020003" pitchFamily="2" charset="0"/>
              </a:rPr>
              <a:t>work </a:t>
            </a:r>
            <a:r>
              <a:rPr lang="en-GB" dirty="0" smtClean="0">
                <a:latin typeface="SassoonCRInfant" panose="02010503020300020003" pitchFamily="2" charset="0"/>
              </a:rPr>
              <a:t>in Springfield Primary School on developing a Growth </a:t>
            </a:r>
            <a:r>
              <a:rPr lang="en-GB" dirty="0" err="1" smtClean="0">
                <a:latin typeface="SassoonCRInfant" panose="02010503020300020003" pitchFamily="2" charset="0"/>
              </a:rPr>
              <a:t>Mindset</a:t>
            </a:r>
            <a:r>
              <a:rPr lang="en-GB" dirty="0" smtClean="0">
                <a:latin typeface="SassoonCRInfant" panose="02010503020300020003" pitchFamily="2" charset="0"/>
              </a:rPr>
              <a:t> </a:t>
            </a:r>
            <a:r>
              <a:rPr lang="en-GB" dirty="0">
                <a:latin typeface="SassoonCRInfant" panose="02010503020300020003" pitchFamily="2" charset="0"/>
              </a:rPr>
              <a:t>supports both of these </a:t>
            </a:r>
            <a:r>
              <a:rPr lang="en-GB" dirty="0" smtClean="0">
                <a:latin typeface="SassoonCRInfant" panose="02010503020300020003" pitchFamily="2" charset="0"/>
              </a:rPr>
              <a:t>articles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1026" name="Picture 2" descr="Image result for rights respecting schoo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39060"/>
            <a:ext cx="1296144" cy="134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921069"/>
              </p:ext>
            </p:extLst>
          </p:nvPr>
        </p:nvGraphicFramePr>
        <p:xfrm>
          <a:off x="1115616" y="1052736"/>
          <a:ext cx="6840760" cy="4896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0380"/>
                <a:gridCol w="3420380"/>
              </a:tblGrid>
              <a:tr h="609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SassoonCRInfant" panose="02010503020300020003" pitchFamily="2" charset="0"/>
                        </a:rPr>
                        <a:t>Total:</a:t>
                      </a:r>
                      <a:endParaRPr lang="en-GB" sz="16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" panose="02010503020300020003" pitchFamily="2" charset="0"/>
                        </a:rPr>
                        <a:t>Reported implicit belief</a:t>
                      </a:r>
                      <a:endParaRPr lang="en-GB" sz="160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12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effectLst/>
                          <a:latin typeface="SassoonCRInfant" panose="02010503020300020003" pitchFamily="2" charset="0"/>
                        </a:rPr>
                        <a:t>8 -</a:t>
                      </a:r>
                      <a:r>
                        <a:rPr lang="en-GB" sz="2400" b="0" baseline="0" dirty="0" smtClean="0">
                          <a:effectLst/>
                          <a:latin typeface="SassoonCRInfant" panose="02010503020300020003" pitchFamily="2" charset="0"/>
                        </a:rPr>
                        <a:t> 1</a:t>
                      </a:r>
                      <a:r>
                        <a:rPr lang="en-GB" sz="2400" b="0" dirty="0" smtClean="0">
                          <a:effectLst/>
                          <a:latin typeface="SassoonCRInfant" panose="02010503020300020003" pitchFamily="2" charset="0"/>
                        </a:rPr>
                        <a:t>2</a:t>
                      </a:r>
                      <a:endParaRPr lang="en-GB" sz="1600" b="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" panose="02010503020300020003" pitchFamily="2" charset="0"/>
                        </a:rPr>
                        <a:t>Extremely fixed</a:t>
                      </a:r>
                      <a:endParaRPr lang="en-GB" sz="160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12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effectLst/>
                          <a:latin typeface="SassoonCRInfant" panose="02010503020300020003" pitchFamily="2" charset="0"/>
                        </a:rPr>
                        <a:t>13 - 20</a:t>
                      </a:r>
                      <a:endParaRPr lang="en-GB" sz="1600" b="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" panose="02010503020300020003" pitchFamily="2" charset="0"/>
                        </a:rPr>
                        <a:t>Strongly fixed</a:t>
                      </a:r>
                      <a:endParaRPr lang="en-GB" sz="160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12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effectLst/>
                          <a:latin typeface="SassoonCRInfant" panose="02010503020300020003" pitchFamily="2" charset="0"/>
                        </a:rPr>
                        <a:t>21 - 25</a:t>
                      </a:r>
                      <a:endParaRPr lang="en-GB" sz="1600" b="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" panose="02010503020300020003" pitchFamily="2" charset="0"/>
                        </a:rPr>
                        <a:t>Mildly fixed</a:t>
                      </a:r>
                      <a:endParaRPr lang="en-GB" sz="160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12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effectLst/>
                          <a:latin typeface="SassoonCRInfant" panose="02010503020300020003" pitchFamily="2" charset="0"/>
                        </a:rPr>
                        <a:t>26 - 32</a:t>
                      </a:r>
                      <a:endParaRPr lang="en-GB" sz="1600" b="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" panose="02010503020300020003" pitchFamily="2" charset="0"/>
                        </a:rPr>
                        <a:t>Balanced</a:t>
                      </a:r>
                      <a:endParaRPr lang="en-GB" sz="160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12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effectLst/>
                          <a:latin typeface="SassoonCRInfant" panose="02010503020300020003" pitchFamily="2" charset="0"/>
                        </a:rPr>
                        <a:t>33 - 36</a:t>
                      </a:r>
                      <a:endParaRPr lang="en-GB" sz="1600" b="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" panose="02010503020300020003" pitchFamily="2" charset="0"/>
                        </a:rPr>
                        <a:t>Mildly growth</a:t>
                      </a:r>
                      <a:endParaRPr lang="en-GB" sz="160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12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effectLst/>
                          <a:latin typeface="SassoonCRInfant" panose="02010503020300020003" pitchFamily="2" charset="0"/>
                        </a:rPr>
                        <a:t>37 - 43</a:t>
                      </a:r>
                      <a:endParaRPr lang="en-GB" sz="1600" b="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assoonCRInfant" panose="02010503020300020003" pitchFamily="2" charset="0"/>
                        </a:rPr>
                        <a:t>Strongly growth</a:t>
                      </a:r>
                      <a:endParaRPr lang="en-GB" sz="160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12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effectLst/>
                          <a:latin typeface="SassoonCRInfant" panose="02010503020300020003" pitchFamily="2" charset="0"/>
                        </a:rPr>
                        <a:t>44 - 48</a:t>
                      </a:r>
                      <a:endParaRPr lang="en-GB" sz="1600" b="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SassoonCRInfant" panose="02010503020300020003" pitchFamily="2" charset="0"/>
                        </a:rPr>
                        <a:t>Extremely growth</a:t>
                      </a:r>
                      <a:endParaRPr lang="en-GB" sz="16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4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SassoonCRInfant" panose="02010503020300020003" pitchFamily="2" charset="0"/>
              </a:rPr>
              <a:t>What </a:t>
            </a:r>
            <a:r>
              <a:rPr lang="en-GB" b="1" dirty="0" smtClean="0">
                <a:latin typeface="SassoonCRInfant" panose="02010503020300020003" pitchFamily="2" charset="0"/>
              </a:rPr>
              <a:t>are we</a:t>
            </a:r>
            <a:r>
              <a:rPr lang="en-GB" b="1" dirty="0" smtClean="0">
                <a:latin typeface="SassoonCRInfant" panose="02010503020300020003" pitchFamily="2" charset="0"/>
              </a:rPr>
              <a:t> </a:t>
            </a:r>
            <a:r>
              <a:rPr lang="en-GB" b="1" dirty="0" smtClean="0">
                <a:latin typeface="SassoonCRInfant" panose="02010503020300020003" pitchFamily="2" charset="0"/>
              </a:rPr>
              <a:t>doing in school?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69404"/>
            <a:ext cx="2664296" cy="4395900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Display 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Weekly quotes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Examples on achievement wall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Teachers and pupils 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Taking on new challenges</a:t>
            </a:r>
          </a:p>
          <a:p>
            <a:r>
              <a:rPr lang="en-GB" dirty="0">
                <a:latin typeface="SassoonCRInfant" panose="02010503020300020003" pitchFamily="2" charset="0"/>
              </a:rPr>
              <a:t>P</a:t>
            </a:r>
            <a:r>
              <a:rPr lang="en-GB" dirty="0" smtClean="0">
                <a:latin typeface="SassoonCRInfant" panose="02010503020300020003" pitchFamily="2" charset="0"/>
              </a:rPr>
              <a:t>ushing ourselves to be the best we can be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Don’t give up…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1026" name="Picture 2" descr="C:\Users\ewan.logan\Desktop\IMG_4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4128459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SassoonCRInfant" panose="02010503020300020003" pitchFamily="2" charset="0"/>
              </a:rPr>
              <a:t>Thank you for </a:t>
            </a:r>
            <a:r>
              <a:rPr lang="en-GB" sz="4800" b="1" dirty="0">
                <a:latin typeface="SassoonCRInfant" panose="02010503020300020003" pitchFamily="2" charset="0"/>
              </a:rPr>
              <a:t>l</a:t>
            </a:r>
            <a:r>
              <a:rPr lang="en-GB" sz="4800" b="1" dirty="0" smtClean="0">
                <a:latin typeface="SassoonCRInfant" panose="02010503020300020003" pitchFamily="2" charset="0"/>
              </a:rPr>
              <a:t>istening</a:t>
            </a:r>
            <a:endParaRPr lang="en-GB" sz="4800" b="1" dirty="0">
              <a:latin typeface="SassoonCRInfant" panose="02010503020300020003" pitchFamily="2" charset="0"/>
            </a:endParaRPr>
          </a:p>
        </p:txBody>
      </p:sp>
      <p:pic>
        <p:nvPicPr>
          <p:cNvPr id="6" name="pWp6kkz-pn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2060848"/>
            <a:ext cx="6840760" cy="384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0880" cy="50405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SassoonCRInfant" panose="02010503020300020003" pitchFamily="2" charset="0"/>
              </a:rPr>
              <a:t>Are you Growth or Fixed?</a:t>
            </a:r>
            <a:endParaRPr lang="en-GB" b="1" dirty="0">
              <a:latin typeface="SassoonCRInfant" panose="02010503020300020003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5656" y="1556792"/>
            <a:ext cx="6552728" cy="453650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Do you agree or disagree with each of these statements? Write the number that corresponds to your opinion. There are no right or wrong answers here.</a:t>
            </a: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  <a:p>
            <a:endParaRPr lang="en-GB" dirty="0" smtClean="0">
              <a:latin typeface="SassoonCRInfant" panose="02010503020300020003" pitchFamily="2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A. People have a certain amount of intelligence and can’t do much to change it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B. People can change who they are and their qualities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C. You can do things differently but who you are cannot be changed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D. If your parents are intelligent then so are you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E. No matter who you are, you can change your intelligence level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F. No matter who someone is and how they act, they can change their ways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G. Someone’s personality is part of them and can’t be changed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H. People’s skills can be changed</a:t>
            </a:r>
          </a:p>
          <a:p>
            <a:endParaRPr lang="en-GB" dirty="0">
              <a:latin typeface="SassoonCRInfant" panose="02010503020300020003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081190"/>
              </p:ext>
            </p:extLst>
          </p:nvPr>
        </p:nvGraphicFramePr>
        <p:xfrm>
          <a:off x="899592" y="2348880"/>
          <a:ext cx="734481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392"/>
                <a:gridCol w="1146880"/>
                <a:gridCol w="1224136"/>
                <a:gridCol w="1224136"/>
                <a:gridCol w="1350136"/>
                <a:gridCol w="1098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latin typeface="SassoonCRInfant" panose="02010503020300020003" pitchFamily="2" charset="0"/>
                        </a:rPr>
                        <a:t>1</a:t>
                      </a:r>
                    </a:p>
                    <a:p>
                      <a:pPr algn="ctr"/>
                      <a:r>
                        <a:rPr lang="en-GB" sz="1600" b="0" dirty="0" smtClean="0">
                          <a:latin typeface="SassoonCRInfant" panose="02010503020300020003" pitchFamily="2" charset="0"/>
                        </a:rPr>
                        <a:t>Strongly</a:t>
                      </a:r>
                      <a:r>
                        <a:rPr lang="en-GB" sz="1600" b="0" baseline="0" dirty="0" smtClean="0">
                          <a:latin typeface="SassoonCRInfant" panose="02010503020300020003" pitchFamily="2" charset="0"/>
                        </a:rPr>
                        <a:t> agree</a:t>
                      </a:r>
                      <a:endParaRPr lang="en-GB" sz="1600" b="0" dirty="0" smtClean="0">
                        <a:latin typeface="SassoonCRInfant" panose="020105030203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latin typeface="SassoonCRInfant" panose="02010503020300020003" pitchFamily="2" charset="0"/>
                        </a:rPr>
                        <a:t>2 </a:t>
                      </a:r>
                    </a:p>
                    <a:p>
                      <a:pPr algn="ctr"/>
                      <a:r>
                        <a:rPr lang="en-GB" sz="1600" b="0" dirty="0" smtClean="0">
                          <a:latin typeface="SassoonCRInfant" panose="02010503020300020003" pitchFamily="2" charset="0"/>
                        </a:rPr>
                        <a:t>Agree</a:t>
                      </a:r>
                      <a:endParaRPr lang="en-GB" sz="1600" b="0" dirty="0">
                        <a:latin typeface="SassoonCRInfant" panose="020105030203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latin typeface="SassoonCRInfant" panose="02010503020300020003" pitchFamily="2" charset="0"/>
                        </a:rPr>
                        <a:t>3</a:t>
                      </a:r>
                    </a:p>
                    <a:p>
                      <a:pPr algn="ctr"/>
                      <a:r>
                        <a:rPr lang="en-GB" sz="1600" b="0" dirty="0" smtClean="0">
                          <a:latin typeface="SassoonCRInfant" panose="02010503020300020003" pitchFamily="2" charset="0"/>
                        </a:rPr>
                        <a:t>Mostly</a:t>
                      </a:r>
                      <a:r>
                        <a:rPr lang="en-GB" sz="1600" b="0" baseline="0" dirty="0" smtClean="0">
                          <a:latin typeface="SassoonCRInfant" panose="02010503020300020003" pitchFamily="2" charset="0"/>
                        </a:rPr>
                        <a:t> agree</a:t>
                      </a:r>
                      <a:endParaRPr lang="en-GB" sz="1600" b="0" dirty="0">
                        <a:latin typeface="SassoonCRInfant" panose="020105030203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latin typeface="SassoonCRInfant" panose="02010503020300020003" pitchFamily="2" charset="0"/>
                        </a:rPr>
                        <a:t>4</a:t>
                      </a:r>
                    </a:p>
                    <a:p>
                      <a:pPr algn="ctr"/>
                      <a:r>
                        <a:rPr lang="en-GB" sz="1600" b="0" dirty="0" smtClean="0">
                          <a:latin typeface="SassoonCRInfant" panose="02010503020300020003" pitchFamily="2" charset="0"/>
                        </a:rPr>
                        <a:t>Mostly</a:t>
                      </a:r>
                      <a:r>
                        <a:rPr lang="en-GB" sz="1600" b="0" baseline="0" dirty="0" smtClean="0">
                          <a:latin typeface="SassoonCRInfant" panose="02010503020300020003" pitchFamily="2" charset="0"/>
                        </a:rPr>
                        <a:t> disagree</a:t>
                      </a:r>
                      <a:endParaRPr lang="en-GB" sz="1600" b="0" dirty="0">
                        <a:latin typeface="SassoonCRInfant" panose="020105030203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latin typeface="SassoonCRInfant" panose="02010503020300020003" pitchFamily="2" charset="0"/>
                        </a:rPr>
                        <a:t>5</a:t>
                      </a:r>
                    </a:p>
                    <a:p>
                      <a:pPr algn="ctr"/>
                      <a:r>
                        <a:rPr lang="en-GB" sz="1600" b="0" dirty="0" smtClean="0">
                          <a:latin typeface="SassoonCRInfant" panose="02010503020300020003" pitchFamily="2" charset="0"/>
                        </a:rPr>
                        <a:t>Disagree</a:t>
                      </a:r>
                      <a:endParaRPr lang="en-GB" sz="1600" b="0" dirty="0">
                        <a:latin typeface="SassoonCRInfant" panose="020105030203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latin typeface="SassoonCRInfant" panose="02010503020300020003" pitchFamily="2" charset="0"/>
                        </a:rPr>
                        <a:t>6</a:t>
                      </a:r>
                    </a:p>
                    <a:p>
                      <a:pPr algn="ctr"/>
                      <a:r>
                        <a:rPr lang="en-GB" sz="1600" b="0" dirty="0" smtClean="0">
                          <a:latin typeface="SassoonCRInfant" panose="02010503020300020003" pitchFamily="2" charset="0"/>
                        </a:rPr>
                        <a:t>Strongly</a:t>
                      </a:r>
                      <a:r>
                        <a:rPr lang="en-GB" sz="1600" b="0" baseline="0" dirty="0" smtClean="0">
                          <a:latin typeface="SassoonCRInfant" panose="02010503020300020003" pitchFamily="2" charset="0"/>
                        </a:rPr>
                        <a:t> disagree</a:t>
                      </a:r>
                      <a:endParaRPr lang="en-GB" sz="1600" b="0" dirty="0">
                        <a:latin typeface="SassoonCRInfant" panose="020105030203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3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SassoonCRInfant" panose="02010503020300020003" pitchFamily="2" charset="0"/>
              </a:rPr>
              <a:t>Growth </a:t>
            </a:r>
            <a:r>
              <a:rPr lang="en-GB" b="1" dirty="0" err="1" smtClean="0">
                <a:latin typeface="SassoonCRInfant" panose="02010503020300020003" pitchFamily="2" charset="0"/>
              </a:rPr>
              <a:t>Mindset</a:t>
            </a:r>
            <a:r>
              <a:rPr lang="en-GB" b="1" dirty="0" smtClean="0">
                <a:latin typeface="SassoonCRInfant" panose="02010503020300020003" pitchFamily="2" charset="0"/>
              </a:rPr>
              <a:t> Theory</a:t>
            </a:r>
            <a:endParaRPr lang="en-GB" b="1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132856"/>
            <a:ext cx="4680520" cy="3830023"/>
          </a:xfrm>
        </p:spPr>
        <p:txBody>
          <a:bodyPr>
            <a:normAutofit fontScale="77500" lnSpcReduction="20000"/>
          </a:bodyPr>
          <a:lstStyle/>
          <a:p>
            <a:r>
              <a:rPr lang="en-GB" sz="3400" dirty="0" err="1">
                <a:latin typeface="SassoonCRInfant" panose="02010503020300020003" pitchFamily="2" charset="0"/>
              </a:rPr>
              <a:t>Dr.</a:t>
            </a:r>
            <a:r>
              <a:rPr lang="en-GB" sz="3400" dirty="0">
                <a:latin typeface="SassoonCRInfant" panose="02010503020300020003" pitchFamily="2" charset="0"/>
              </a:rPr>
              <a:t> Carol </a:t>
            </a:r>
            <a:r>
              <a:rPr lang="en-GB" sz="3400" dirty="0" err="1">
                <a:latin typeface="SassoonCRInfant" panose="02010503020300020003" pitchFamily="2" charset="0"/>
              </a:rPr>
              <a:t>Dweck</a:t>
            </a:r>
            <a:r>
              <a:rPr lang="en-GB" sz="3400" dirty="0">
                <a:latin typeface="SassoonCRInfant" panose="02010503020300020003" pitchFamily="2" charset="0"/>
              </a:rPr>
              <a:t> is a psychologist of Stanford </a:t>
            </a:r>
            <a:r>
              <a:rPr lang="en-GB" sz="3400" dirty="0" smtClean="0">
                <a:latin typeface="SassoonCRInfant" panose="02010503020300020003" pitchFamily="2" charset="0"/>
              </a:rPr>
              <a:t>University</a:t>
            </a:r>
          </a:p>
          <a:p>
            <a:r>
              <a:rPr lang="en-GB" sz="3400" dirty="0" smtClean="0">
                <a:latin typeface="SassoonCRInfant" panose="02010503020300020003" pitchFamily="2" charset="0"/>
              </a:rPr>
              <a:t>Her </a:t>
            </a:r>
            <a:r>
              <a:rPr lang="en-GB" sz="3400" dirty="0">
                <a:latin typeface="SassoonCRInfant" panose="02010503020300020003" pitchFamily="2" charset="0"/>
              </a:rPr>
              <a:t>and colleagues </a:t>
            </a:r>
            <a:r>
              <a:rPr lang="en-GB" sz="3400" dirty="0" smtClean="0">
                <a:latin typeface="SassoonCRInfant" panose="02010503020300020003" pitchFamily="2" charset="0"/>
              </a:rPr>
              <a:t>studied </a:t>
            </a:r>
            <a:r>
              <a:rPr lang="en-GB" sz="3400" dirty="0">
                <a:latin typeface="SassoonCRInfant" panose="02010503020300020003" pitchFamily="2" charset="0"/>
              </a:rPr>
              <a:t>the behaviour of thousands of </a:t>
            </a:r>
            <a:r>
              <a:rPr lang="en-GB" sz="3400" dirty="0" smtClean="0">
                <a:latin typeface="SassoonCRInfant" panose="02010503020300020003" pitchFamily="2" charset="0"/>
              </a:rPr>
              <a:t>children</a:t>
            </a:r>
          </a:p>
          <a:p>
            <a:r>
              <a:rPr lang="en-GB" sz="3400" dirty="0">
                <a:latin typeface="SassoonCRInfant" panose="02010503020300020003" pitchFamily="2" charset="0"/>
              </a:rPr>
              <a:t>M</a:t>
            </a:r>
            <a:r>
              <a:rPr lang="en-GB" sz="3400" dirty="0" smtClean="0">
                <a:latin typeface="SassoonCRInfant" panose="02010503020300020003" pitchFamily="2" charset="0"/>
              </a:rPr>
              <a:t>any </a:t>
            </a:r>
            <a:r>
              <a:rPr lang="en-GB" sz="3400" dirty="0">
                <a:latin typeface="SassoonCRInfant" panose="02010503020300020003" pitchFamily="2" charset="0"/>
              </a:rPr>
              <a:t>rebounded from failure whilst others </a:t>
            </a:r>
            <a:r>
              <a:rPr lang="en-GB" sz="3400" dirty="0" smtClean="0">
                <a:latin typeface="SassoonCRInfant" panose="02010503020300020003" pitchFamily="2" charset="0"/>
              </a:rPr>
              <a:t>didn’t recover from the </a:t>
            </a:r>
            <a:r>
              <a:rPr lang="en-GB" sz="3400" dirty="0">
                <a:latin typeface="SassoonCRInfant" panose="02010503020300020003" pitchFamily="2" charset="0"/>
              </a:rPr>
              <a:t>smallest of </a:t>
            </a:r>
            <a:r>
              <a:rPr lang="en-GB" sz="3400" dirty="0" smtClean="0">
                <a:latin typeface="SassoonCRInfant" panose="02010503020300020003" pitchFamily="2" charset="0"/>
              </a:rPr>
              <a:t>mistakes</a:t>
            </a:r>
          </a:p>
          <a:p>
            <a:r>
              <a:rPr lang="en-GB" sz="3400" dirty="0" smtClean="0">
                <a:latin typeface="SassoonCRInfant" panose="02010503020300020003" pitchFamily="2" charset="0"/>
              </a:rPr>
              <a:t>It’s a simple idea that can make a huge difference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1026" name="Picture 2" descr="Image result for carol dw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85611"/>
            <a:ext cx="1872208" cy="28083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latin typeface="SassoonCRInfant" panose="02010503020300020003" pitchFamily="2" charset="0"/>
              </a:rPr>
              <a:t>Fixed </a:t>
            </a:r>
            <a:r>
              <a:rPr lang="en-GB" sz="3600" b="1" dirty="0" err="1" smtClean="0">
                <a:latin typeface="SassoonCRInfant" panose="02010503020300020003" pitchFamily="2" charset="0"/>
              </a:rPr>
              <a:t>Mindset</a:t>
            </a:r>
            <a:r>
              <a:rPr lang="en-GB" sz="3600" b="1" dirty="0" smtClean="0">
                <a:latin typeface="SassoonCRInfant" panose="02010503020300020003" pitchFamily="2" charset="0"/>
              </a:rPr>
              <a:t> vs. Growth </a:t>
            </a:r>
            <a:r>
              <a:rPr lang="en-GB" sz="3600" b="1" dirty="0" err="1" smtClean="0">
                <a:latin typeface="SassoonCRInfant" panose="02010503020300020003" pitchFamily="2" charset="0"/>
              </a:rPr>
              <a:t>Mindset</a:t>
            </a:r>
            <a:endParaRPr lang="en-GB" sz="3600" b="1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Here is a short video to explain the difference: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4" name="-_oqghnxBm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1680" y="2780928"/>
            <a:ext cx="57606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066411"/>
              </p:ext>
            </p:extLst>
          </p:nvPr>
        </p:nvGraphicFramePr>
        <p:xfrm>
          <a:off x="899591" y="1556792"/>
          <a:ext cx="7344818" cy="4548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7742"/>
                <a:gridCol w="2448538"/>
                <a:gridCol w="2448538"/>
              </a:tblGrid>
              <a:tr h="322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SassoonCRInfant" panose="02010503020300020003" pitchFamily="2" charset="0"/>
                        </a:rPr>
                        <a:t>Mindset</a:t>
                      </a:r>
                      <a:r>
                        <a:rPr lang="en-GB" sz="2000" dirty="0">
                          <a:effectLst/>
                          <a:latin typeface="SassoonCRInfant" panose="02010503020300020003" pitchFamily="2" charset="0"/>
                        </a:rPr>
                        <a:t>:</a:t>
                      </a:r>
                      <a:endParaRPr lang="en-GB" sz="14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7794" marR="67794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assoonCRInfant" panose="02010503020300020003" pitchFamily="2" charset="0"/>
                        </a:rPr>
                        <a:t>Fixed</a:t>
                      </a:r>
                      <a:endParaRPr lang="en-GB" sz="14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7794" marR="67794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assoonCRInfant" panose="02010503020300020003" pitchFamily="2" charset="0"/>
                        </a:rPr>
                        <a:t>Growth</a:t>
                      </a:r>
                      <a:endParaRPr lang="en-GB" sz="140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7794" marR="67794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17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SassoonCRInfant" panose="02010503020300020003" pitchFamily="2" charset="0"/>
                        </a:rPr>
                        <a:t>Your belief:</a:t>
                      </a:r>
                      <a:endParaRPr lang="en-GB" sz="1400" b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7794" marR="67794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assoonCRInfant" panose="02010503020300020003" pitchFamily="2" charset="0"/>
                        </a:rPr>
                        <a:t>Intelligence </a:t>
                      </a:r>
                      <a:r>
                        <a:rPr lang="en-GB" sz="2000" dirty="0" smtClean="0">
                          <a:effectLst/>
                          <a:latin typeface="SassoonCRInfant" panose="02010503020300020003" pitchFamily="2" charset="0"/>
                        </a:rPr>
                        <a:t>can’t</a:t>
                      </a:r>
                      <a:r>
                        <a:rPr lang="en-GB" sz="2000" baseline="0" dirty="0" smtClean="0">
                          <a:effectLst/>
                          <a:latin typeface="SassoonCRInfant" panose="02010503020300020003" pitchFamily="2" charset="0"/>
                        </a:rPr>
                        <a:t> be changed</a:t>
                      </a:r>
                      <a:endParaRPr lang="en-GB" sz="14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7794" marR="67794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SassoonCRInfant" panose="02010503020300020003" pitchFamily="2" charset="0"/>
                        </a:rPr>
                        <a:t>Intelligence</a:t>
                      </a:r>
                      <a:r>
                        <a:rPr lang="en-GB" sz="2000" baseline="0" dirty="0" smtClean="0">
                          <a:effectLst/>
                          <a:latin typeface="SassoonCRInfant" panose="02010503020300020003" pitchFamily="2" charset="0"/>
                        </a:rPr>
                        <a:t> grows through learning</a:t>
                      </a:r>
                      <a:endParaRPr lang="en-GB" sz="14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7794" marR="67794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44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SassoonCRInfant" panose="02010503020300020003" pitchFamily="2" charset="0"/>
                        </a:rPr>
                        <a:t>Your priority:</a:t>
                      </a:r>
                      <a:endParaRPr lang="en-GB" sz="1400" b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7794" marR="67794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assoonCRInfant" panose="02010503020300020003" pitchFamily="2" charset="0"/>
                        </a:rPr>
                        <a:t>Look smart, not </a:t>
                      </a:r>
                      <a:r>
                        <a:rPr lang="en-GB" sz="2000" dirty="0" smtClean="0">
                          <a:effectLst/>
                          <a:latin typeface="SassoonCRInfant" panose="02010503020300020003" pitchFamily="2" charset="0"/>
                        </a:rPr>
                        <a:t>stupid</a:t>
                      </a:r>
                      <a:endParaRPr lang="en-GB" sz="14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7794" marR="67794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assoonCRInfant" panose="02010503020300020003" pitchFamily="2" charset="0"/>
                        </a:rPr>
                        <a:t>Become smarter through learning</a:t>
                      </a:r>
                      <a:endParaRPr lang="en-GB" sz="14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7794" marR="67794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289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SassoonCRInfant" panose="02010503020300020003" pitchFamily="2" charset="0"/>
                        </a:rPr>
                        <a:t>You feel smart:</a:t>
                      </a:r>
                      <a:endParaRPr lang="en-GB" sz="1400" b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7794" marR="67794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SassoonCRInfant" panose="02010503020300020003" pitchFamily="2" charset="0"/>
                        </a:rPr>
                        <a:t>Achieving is </a:t>
                      </a:r>
                      <a:r>
                        <a:rPr lang="en-GB" sz="2000" dirty="0">
                          <a:effectLst/>
                          <a:latin typeface="SassoonCRInfant" panose="02010503020300020003" pitchFamily="2" charset="0"/>
                        </a:rPr>
                        <a:t>easy, low </a:t>
                      </a:r>
                      <a:r>
                        <a:rPr lang="en-GB" sz="2000" dirty="0" smtClean="0">
                          <a:effectLst/>
                          <a:latin typeface="SassoonCRInfant" panose="02010503020300020003" pitchFamily="2" charset="0"/>
                        </a:rPr>
                        <a:t>effort to</a:t>
                      </a:r>
                      <a:r>
                        <a:rPr lang="en-GB" sz="2000" baseline="0" dirty="0" smtClean="0">
                          <a:effectLst/>
                          <a:latin typeface="SassoonCRInfant" panose="02010503020300020003" pitchFamily="2" charset="0"/>
                        </a:rPr>
                        <a:t> beat</a:t>
                      </a:r>
                      <a:r>
                        <a:rPr lang="en-GB" sz="2000" dirty="0" smtClean="0">
                          <a:effectLst/>
                          <a:latin typeface="SassoonCRInfant" panose="02010503020300020003" pitchFamily="2" charset="0"/>
                        </a:rPr>
                        <a:t> </a:t>
                      </a:r>
                      <a:r>
                        <a:rPr lang="en-GB" sz="2000" dirty="0">
                          <a:effectLst/>
                          <a:latin typeface="SassoonCRInfant" panose="02010503020300020003" pitchFamily="2" charset="0"/>
                        </a:rPr>
                        <a:t>others</a:t>
                      </a:r>
                      <a:endParaRPr lang="en-GB" sz="14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7794" marR="67794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SassoonCRInfant" panose="02010503020300020003" pitchFamily="2" charset="0"/>
                        </a:rPr>
                        <a:t>Lots</a:t>
                      </a:r>
                      <a:r>
                        <a:rPr lang="en-GB" sz="2000" baseline="0" dirty="0" smtClean="0">
                          <a:effectLst/>
                          <a:latin typeface="SassoonCRInfant" panose="02010503020300020003" pitchFamily="2" charset="0"/>
                        </a:rPr>
                        <a:t> of </a:t>
                      </a:r>
                      <a:r>
                        <a:rPr lang="en-GB" sz="2000" dirty="0" smtClean="0">
                          <a:effectLst/>
                          <a:latin typeface="SassoonCRInfant" panose="02010503020300020003" pitchFamily="2" charset="0"/>
                        </a:rPr>
                        <a:t>effort</a:t>
                      </a:r>
                      <a:r>
                        <a:rPr lang="en-GB" sz="2000" dirty="0">
                          <a:effectLst/>
                          <a:latin typeface="SassoonCRInfant" panose="02010503020300020003" pitchFamily="2" charset="0"/>
                        </a:rPr>
                        <a:t>, </a:t>
                      </a:r>
                      <a:r>
                        <a:rPr lang="en-GB" sz="2000" dirty="0" smtClean="0">
                          <a:effectLst/>
                          <a:latin typeface="SassoonCRInfant" panose="02010503020300020003" pitchFamily="2" charset="0"/>
                        </a:rPr>
                        <a:t>challenging</a:t>
                      </a:r>
                      <a:r>
                        <a:rPr lang="en-GB" sz="2000" baseline="0" dirty="0" smtClean="0">
                          <a:effectLst/>
                          <a:latin typeface="SassoonCRInfant" panose="02010503020300020003" pitchFamily="2" charset="0"/>
                        </a:rPr>
                        <a:t> yourself to learn new skills</a:t>
                      </a:r>
                      <a:endParaRPr lang="en-GB" sz="14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7794" marR="67794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289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SassoonCRInfant" panose="02010503020300020003" pitchFamily="2" charset="0"/>
                        </a:rPr>
                        <a:t>You avoid:</a:t>
                      </a:r>
                      <a:endParaRPr lang="en-GB" sz="1400" b="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7794" marR="67794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assoonCRInfant" panose="02010503020300020003" pitchFamily="2" charset="0"/>
                        </a:rPr>
                        <a:t>Effort, difficulty, setbacks, </a:t>
                      </a:r>
                      <a:r>
                        <a:rPr lang="en-GB" sz="2000" dirty="0" smtClean="0">
                          <a:effectLst/>
                          <a:latin typeface="SassoonCRInfant" panose="02010503020300020003" pitchFamily="2" charset="0"/>
                        </a:rPr>
                        <a:t>people</a:t>
                      </a:r>
                      <a:r>
                        <a:rPr lang="en-GB" sz="2000" baseline="0" dirty="0" smtClean="0">
                          <a:effectLst/>
                          <a:latin typeface="SassoonCRInfant" panose="02010503020300020003" pitchFamily="2" charset="0"/>
                        </a:rPr>
                        <a:t> you think are smarter</a:t>
                      </a:r>
                      <a:endParaRPr lang="en-GB" sz="14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7794" marR="67794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SassoonCRInfant" panose="02010503020300020003" pitchFamily="2" charset="0"/>
                        </a:rPr>
                        <a:t>Easy</a:t>
                      </a:r>
                      <a:r>
                        <a:rPr lang="en-GB" sz="2000" baseline="0" dirty="0" smtClean="0">
                          <a:effectLst/>
                          <a:latin typeface="SassoonCRInfant" panose="02010503020300020003" pitchFamily="2" charset="0"/>
                        </a:rPr>
                        <a:t> tasks, things you can already do</a:t>
                      </a:r>
                      <a:endParaRPr lang="en-GB" sz="14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7794" marR="67794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87824" y="764703"/>
            <a:ext cx="3206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latin typeface="SassoonCRInfant" panose="02010503020300020003" pitchFamily="2" charset="0"/>
              </a:rPr>
              <a:t>In summary…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464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SassoonCRInfant" panose="02010503020300020003" pitchFamily="2" charset="0"/>
              </a:rPr>
              <a:t>Fixed </a:t>
            </a:r>
            <a:r>
              <a:rPr lang="en-GB" b="1" dirty="0" err="1" smtClean="0">
                <a:latin typeface="SassoonCRInfant" panose="02010503020300020003" pitchFamily="2" charset="0"/>
              </a:rPr>
              <a:t>Mindset</a:t>
            </a:r>
            <a:r>
              <a:rPr lang="en-GB" b="1" dirty="0" smtClean="0">
                <a:latin typeface="SassoonCRInfant" panose="02010503020300020003" pitchFamily="2" charset="0"/>
              </a:rPr>
              <a:t> vs. Growth </a:t>
            </a:r>
            <a:r>
              <a:rPr lang="en-GB" b="1" dirty="0" err="1" smtClean="0">
                <a:latin typeface="SassoonCRInfant" panose="02010503020300020003" pitchFamily="2" charset="0"/>
              </a:rPr>
              <a:t>Mindset</a:t>
            </a:r>
            <a:endParaRPr lang="en-GB" b="1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19256"/>
            <a:ext cx="7272808" cy="210183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Neuroscientists have found that the brain can change shape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When we try new things and challenge ourselves, neurons join together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When we practise, the neurons that have joined together become stronger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Our </a:t>
            </a:r>
            <a:r>
              <a:rPr lang="en-GB" dirty="0">
                <a:latin typeface="SassoonCRInfant" panose="02010503020300020003" pitchFamily="2" charset="0"/>
              </a:rPr>
              <a:t>brain is </a:t>
            </a:r>
            <a:r>
              <a:rPr lang="en-GB" dirty="0" smtClean="0">
                <a:latin typeface="SassoonCRInfant" panose="02010503020300020003" pitchFamily="2" charset="0"/>
              </a:rPr>
              <a:t>a </a:t>
            </a:r>
            <a:r>
              <a:rPr lang="en-GB" dirty="0">
                <a:latin typeface="SassoonCRInfant" panose="02010503020300020003" pitchFamily="2" charset="0"/>
              </a:rPr>
              <a:t>muscle, </a:t>
            </a:r>
            <a:r>
              <a:rPr lang="en-GB" dirty="0" smtClean="0">
                <a:latin typeface="SassoonCRInfant" panose="02010503020300020003" pitchFamily="2" charset="0"/>
              </a:rPr>
              <a:t>we </a:t>
            </a:r>
            <a:r>
              <a:rPr lang="en-GB" dirty="0">
                <a:latin typeface="SassoonCRInfant" panose="02010503020300020003" pitchFamily="2" charset="0"/>
              </a:rPr>
              <a:t>can become smarter by exercising </a:t>
            </a:r>
            <a:r>
              <a:rPr lang="en-GB" dirty="0" smtClean="0">
                <a:latin typeface="SassoonCRInfant" panose="02010503020300020003" pitchFamily="2" charset="0"/>
              </a:rPr>
              <a:t>it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Image result for neur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9307"/>
            <a:ext cx="2452946" cy="21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rain mus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47" y="4049306"/>
            <a:ext cx="2452946" cy="21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6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xd63g3d8qO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1988840"/>
            <a:ext cx="6768752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7624" y="796062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atin typeface="SassoonCRInfant" panose="02010503020300020003" pitchFamily="2" charset="0"/>
              </a:rPr>
              <a:t>Remember, a </a:t>
            </a:r>
            <a:r>
              <a:rPr lang="en-GB" sz="2800" b="1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FAIL</a:t>
            </a:r>
            <a:r>
              <a:rPr lang="en-GB" sz="2800" b="1" dirty="0" smtClean="0">
                <a:latin typeface="SassoonCRInfant" panose="02010503020300020003" pitchFamily="2" charset="0"/>
              </a:rPr>
              <a:t> is just a 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F</a:t>
            </a:r>
            <a:r>
              <a:rPr lang="en-GB" sz="2800" b="1" dirty="0" smtClean="0">
                <a:latin typeface="SassoonCRInfant" panose="02010503020300020003" pitchFamily="2" charset="0"/>
              </a:rPr>
              <a:t>irst </a:t>
            </a:r>
            <a:r>
              <a:rPr lang="en-GB" sz="2800" b="1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A</a:t>
            </a:r>
            <a:r>
              <a:rPr lang="en-GB" sz="2800" b="1" dirty="0" smtClean="0">
                <a:latin typeface="SassoonCRInfant" panose="02010503020300020003" pitchFamily="2" charset="0"/>
              </a:rPr>
              <a:t>ttempt </a:t>
            </a:r>
            <a:r>
              <a:rPr lang="en-GB" sz="2800" b="1" dirty="0">
                <a:solidFill>
                  <a:srgbClr val="FF0000"/>
                </a:solidFill>
                <a:latin typeface="SassoonCRInfant" panose="02010503020300020003" pitchFamily="2" charset="0"/>
              </a:rPr>
              <a:t>I</a:t>
            </a:r>
            <a:r>
              <a:rPr lang="en-GB" sz="2800" b="1" dirty="0" smtClean="0">
                <a:latin typeface="SassoonCRInfant" panose="02010503020300020003" pitchFamily="2" charset="0"/>
              </a:rPr>
              <a:t>n </a:t>
            </a:r>
            <a:r>
              <a:rPr lang="en-GB" sz="2800" b="1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L</a:t>
            </a:r>
            <a:r>
              <a:rPr lang="en-GB" sz="2800" b="1" dirty="0" smtClean="0">
                <a:latin typeface="SassoonCRInfant" panose="02010503020300020003" pitchFamily="2" charset="0"/>
              </a:rPr>
              <a:t>earning…</a:t>
            </a:r>
            <a:endParaRPr lang="en-GB" sz="2800" b="1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9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SassoonCRInfant" panose="02010503020300020003" pitchFamily="2" charset="0"/>
              </a:rPr>
              <a:t>A Different Way of Thinking</a:t>
            </a:r>
            <a:endParaRPr lang="en-GB" b="1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05472"/>
            <a:ext cx="7200800" cy="4752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000" b="1" dirty="0" smtClean="0">
                <a:latin typeface="SassoonCRInfant" panose="02010503020300020003" pitchFamily="2" charset="0"/>
              </a:rPr>
              <a:t>Instead of thinking:		Try thinking:</a:t>
            </a:r>
          </a:p>
          <a:p>
            <a:pPr marL="0" indent="0" algn="just">
              <a:buNone/>
            </a:pPr>
            <a:r>
              <a:rPr lang="en-GB" sz="2000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I can’t do this…		</a:t>
            </a:r>
            <a:r>
              <a:rPr lang="en-GB" sz="2000" dirty="0" smtClean="0">
                <a:solidFill>
                  <a:srgbClr val="FF0000"/>
                </a:solidFill>
                <a:latin typeface="SassoonCRInfant" panose="02010503020300020003" pitchFamily="2" charset="0"/>
                <a:sym typeface="Wingdings" panose="05000000000000000000" pitchFamily="2" charset="2"/>
              </a:rPr>
              <a:t></a:t>
            </a:r>
            <a:r>
              <a:rPr lang="en-GB" sz="2000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	I can’t do this YET.</a:t>
            </a:r>
          </a:p>
          <a:p>
            <a:pPr marL="0" indent="0" algn="just">
              <a:buNone/>
            </a:pPr>
            <a:r>
              <a:rPr lang="en-GB" sz="2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I’m awesome at this…	</a:t>
            </a:r>
            <a:r>
              <a:rPr lang="en-GB" sz="2000" dirty="0" smtClean="0">
                <a:solidFill>
                  <a:srgbClr val="FF0000"/>
                </a:solidFill>
                <a:latin typeface="SassoonCRInfant" panose="02010503020300020003" pitchFamily="2" charset="0"/>
                <a:sym typeface="Wingdings" panose="05000000000000000000" pitchFamily="2" charset="2"/>
              </a:rPr>
              <a:t> </a:t>
            </a:r>
            <a:r>
              <a:rPr lang="en-GB" sz="2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	I’m on the right track.</a:t>
            </a:r>
          </a:p>
          <a:p>
            <a:pPr marL="0" indent="0" algn="just">
              <a:buNone/>
            </a:pPr>
            <a:r>
              <a:rPr lang="en-GB" sz="2000" dirty="0" smtClean="0">
                <a:solidFill>
                  <a:srgbClr val="00B050"/>
                </a:solidFill>
                <a:latin typeface="SassoonCRInfant" panose="02010503020300020003" pitchFamily="2" charset="0"/>
              </a:rPr>
              <a:t>I give up…		</a:t>
            </a:r>
            <a:r>
              <a:rPr lang="en-GB" sz="2000" dirty="0">
                <a:solidFill>
                  <a:srgbClr val="FF0000"/>
                </a:solidFill>
                <a:latin typeface="SassoonCRInfant" panose="02010503020300020003" pitchFamily="2" charset="0"/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SassoonCRInfant" panose="02010503020300020003" pitchFamily="2" charset="0"/>
                <a:sym typeface="Wingdings" panose="05000000000000000000" pitchFamily="2" charset="2"/>
              </a:rPr>
              <a:t> </a:t>
            </a:r>
            <a:r>
              <a:rPr lang="en-GB" sz="2000" dirty="0" smtClean="0">
                <a:solidFill>
                  <a:srgbClr val="00B050"/>
                </a:solidFill>
                <a:latin typeface="SassoonCRInfant" panose="02010503020300020003" pitchFamily="2" charset="0"/>
              </a:rPr>
              <a:t>	I’ll try a new strategy.</a:t>
            </a:r>
          </a:p>
          <a:p>
            <a:pPr marL="0" indent="0" algn="just">
              <a:buNone/>
            </a:pPr>
            <a:r>
              <a:rPr lang="en-GB" sz="2000" dirty="0" smtClean="0">
                <a:solidFill>
                  <a:srgbClr val="FFC000"/>
                </a:solidFill>
                <a:latin typeface="SassoonCRInfant" panose="02010503020300020003" pitchFamily="2" charset="0"/>
              </a:rPr>
              <a:t>This is too hard…		</a:t>
            </a:r>
            <a:r>
              <a:rPr lang="en-GB" sz="2000" dirty="0" smtClean="0">
                <a:solidFill>
                  <a:srgbClr val="FF0000"/>
                </a:solidFill>
                <a:latin typeface="SassoonCRInfant" panose="02010503020300020003" pitchFamily="2" charset="0"/>
                <a:sym typeface="Wingdings" panose="05000000000000000000" pitchFamily="2" charset="2"/>
              </a:rPr>
              <a:t> </a:t>
            </a:r>
            <a:r>
              <a:rPr lang="en-GB" sz="2000" dirty="0" smtClean="0">
                <a:solidFill>
                  <a:srgbClr val="FFC000"/>
                </a:solidFill>
                <a:latin typeface="SassoonCRInfant" panose="02010503020300020003" pitchFamily="2" charset="0"/>
              </a:rPr>
              <a:t>	This may take time and effort.</a:t>
            </a:r>
          </a:p>
          <a:p>
            <a:pPr marL="0" indent="0" algn="just">
              <a:buNone/>
            </a:pPr>
            <a:r>
              <a:rPr lang="en-GB" sz="20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I made a mistake…	</a:t>
            </a:r>
            <a:r>
              <a:rPr lang="en-GB" sz="2000" dirty="0" smtClean="0">
                <a:solidFill>
                  <a:srgbClr val="FF0000"/>
                </a:solidFill>
                <a:latin typeface="SassoonCRInfant" panose="02010503020300020003" pitchFamily="2" charset="0"/>
                <a:sym typeface="Wingdings" panose="05000000000000000000" pitchFamily="2" charset="2"/>
              </a:rPr>
              <a:t> </a:t>
            </a:r>
            <a:r>
              <a:rPr lang="en-GB" sz="20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	Mistakes help me to learn.</a:t>
            </a:r>
          </a:p>
          <a:p>
            <a:pPr marL="0" indent="0" algn="just">
              <a:buNone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SassoonCRInfant" panose="02010503020300020003" pitchFamily="2" charset="0"/>
              </a:rPr>
              <a:t>That’s good enough…	</a:t>
            </a:r>
            <a:r>
              <a:rPr lang="en-GB" sz="2000" dirty="0" smtClean="0">
                <a:solidFill>
                  <a:srgbClr val="FF0000"/>
                </a:solidFill>
                <a:latin typeface="SassoonCRInfant" panose="02010503020300020003" pitchFamily="2" charset="0"/>
                <a:sym typeface="Wingdings" panose="05000000000000000000" pitchFamily="2" charset="2"/>
              </a:rPr>
              <a:t>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SassoonCRInfant" panose="02010503020300020003" pitchFamily="2" charset="0"/>
              </a:rPr>
              <a:t>	Is it my best work?</a:t>
            </a:r>
          </a:p>
          <a:p>
            <a:pPr marL="0" indent="0" algn="just">
              <a:buNone/>
            </a:pPr>
            <a:r>
              <a:rPr lang="en-GB" sz="20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Well, that was a fail…	</a:t>
            </a:r>
            <a:r>
              <a:rPr lang="en-GB" sz="2000" dirty="0" smtClean="0">
                <a:solidFill>
                  <a:srgbClr val="FF0000"/>
                </a:solidFill>
                <a:latin typeface="SassoonCRInfant" panose="02010503020300020003" pitchFamily="2" charset="0"/>
                <a:sym typeface="Wingdings" panose="05000000000000000000" pitchFamily="2" charset="2"/>
              </a:rPr>
              <a:t></a:t>
            </a:r>
            <a:r>
              <a:rPr lang="en-GB" sz="2000" dirty="0" smtClean="0">
                <a:solidFill>
                  <a:srgbClr val="002060"/>
                </a:solidFill>
                <a:latin typeface="SassoonCRInfant" panose="02010503020300020003" pitchFamily="2" charset="0"/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	First Attempt In Learning.</a:t>
            </a:r>
          </a:p>
          <a:p>
            <a:pPr marL="0" indent="0" algn="just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I’ll never be as smart </a:t>
            </a:r>
          </a:p>
          <a:p>
            <a:pPr marL="0" indent="0" algn="just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as them…</a:t>
            </a:r>
            <a:r>
              <a:rPr lang="en-GB" sz="2000" dirty="0">
                <a:solidFill>
                  <a:srgbClr val="FF0000"/>
                </a:solidFill>
                <a:latin typeface="SassoonCRInfant" panose="02010503020300020003" pitchFamily="2" charset="0"/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SassoonCRInfant" panose="02010503020300020003" pitchFamily="2" charset="0"/>
                <a:sym typeface="Wingdings" panose="05000000000000000000" pitchFamily="2" charset="2"/>
              </a:rPr>
              <a:t>			</a:t>
            </a:r>
            <a:r>
              <a:rPr lang="en-GB" sz="2000" dirty="0" smtClean="0">
                <a:latin typeface="SassoonCRInfant" panose="02010503020300020003" pitchFamily="2" charset="0"/>
              </a:rPr>
              <a:t>I’m going to ask how they do it.</a:t>
            </a:r>
          </a:p>
        </p:txBody>
      </p:sp>
    </p:spTree>
    <p:extLst>
      <p:ext uri="{BB962C8B-B14F-4D97-AF65-F5344CB8AC3E}">
        <p14:creationId xmlns:p14="http://schemas.microsoft.com/office/powerpoint/2010/main" val="39372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599</TotalTime>
  <Words>728</Words>
  <Application>Microsoft Office PowerPoint</Application>
  <PresentationFormat>On-screen Show (4:3)</PresentationFormat>
  <Paragraphs>128</Paragraphs>
  <Slides>22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Pushpin</vt:lpstr>
      <vt:lpstr>Developing a Growth Mindset</vt:lpstr>
      <vt:lpstr>UN Convention on the Rights of the Child</vt:lpstr>
      <vt:lpstr>Are you Growth or Fixed?</vt:lpstr>
      <vt:lpstr>Growth Mindset Theory</vt:lpstr>
      <vt:lpstr>Fixed Mindset vs. Growth Mindset</vt:lpstr>
      <vt:lpstr>PowerPoint Presentation</vt:lpstr>
      <vt:lpstr>Fixed Mindset vs. Growth Mindset</vt:lpstr>
      <vt:lpstr>PowerPoint Presentation</vt:lpstr>
      <vt:lpstr>A Different Way of Thinking</vt:lpstr>
      <vt:lpstr>The Power of YET</vt:lpstr>
      <vt:lpstr>PowerPoint Presentation</vt:lpstr>
      <vt:lpstr>PowerPoint Presentation</vt:lpstr>
      <vt:lpstr>PowerPoint Presentation</vt:lpstr>
      <vt:lpstr>PowerPoint Presentation</vt:lpstr>
      <vt:lpstr>Famous Failures</vt:lpstr>
      <vt:lpstr>Albert Einstein</vt:lpstr>
      <vt:lpstr>Walt Disney</vt:lpstr>
      <vt:lpstr>Lionel Messi</vt:lpstr>
      <vt:lpstr>PowerPoint Presentation</vt:lpstr>
      <vt:lpstr>PowerPoint Presentation</vt:lpstr>
      <vt:lpstr>What are we doing in school?</vt:lpstr>
      <vt:lpstr>Thank you for listening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Growth Mindsets</dc:title>
  <dc:creator>Ewan.Logan</dc:creator>
  <cp:lastModifiedBy>Ewan.Logan</cp:lastModifiedBy>
  <cp:revision>36</cp:revision>
  <dcterms:created xsi:type="dcterms:W3CDTF">2016-11-26T20:39:31Z</dcterms:created>
  <dcterms:modified xsi:type="dcterms:W3CDTF">2017-04-20T10:56:30Z</dcterms:modified>
</cp:coreProperties>
</file>