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3" r:id="rId6"/>
    <p:sldId id="264" r:id="rId7"/>
    <p:sldId id="273" r:id="rId8"/>
    <p:sldId id="265" r:id="rId9"/>
    <p:sldId id="270" r:id="rId10"/>
    <p:sldId id="272" r:id="rId11"/>
    <p:sldId id="261" r:id="rId12"/>
    <p:sldId id="266" r:id="rId13"/>
    <p:sldId id="267" r:id="rId14"/>
    <p:sldId id="259" r:id="rId15"/>
    <p:sldId id="262" r:id="rId16"/>
    <p:sldId id="268" r:id="rId17"/>
    <p:sldId id="271" r:id="rId18"/>
    <p:sldId id="275" r:id="rId19"/>
    <p:sldId id="276" r:id="rId20"/>
    <p:sldId id="269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83"/>
    <a:srgbClr val="FFF5C1"/>
    <a:srgbClr val="FFBDC7"/>
    <a:srgbClr val="FF4F53"/>
    <a:srgbClr val="FF9C46"/>
    <a:srgbClr val="FFF491"/>
    <a:srgbClr val="5CFFE4"/>
    <a:srgbClr val="35FFD6"/>
    <a:srgbClr val="CAFFDF"/>
    <a:srgbClr val="C8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36" autoAdjust="0"/>
    <p:restoredTop sz="94660"/>
  </p:normalViewPr>
  <p:slideViewPr>
    <p:cSldViewPr snapToGrid="0">
      <p:cViewPr>
        <p:scale>
          <a:sx n="75" d="100"/>
          <a:sy n="75" d="100"/>
        </p:scale>
        <p:origin x="-132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A12CB-A489-A84F-94A4-EDD5DBB6CE7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8581B-C2F7-534E-A48B-DC01364E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2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78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2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0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05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4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96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16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46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7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A20FE-5A71-49CE-9E64-F57BD32A88E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DD4A5-CDC0-4A37-BBAE-1EC7D997A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01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TCryF1J54Y?t=7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19" y="857970"/>
            <a:ext cx="9144000" cy="2387600"/>
          </a:xfrm>
        </p:spPr>
        <p:txBody>
          <a:bodyPr/>
          <a:lstStyle/>
          <a:p>
            <a:r>
              <a:rPr lang="en-GB" dirty="0" smtClean="0">
                <a:latin typeface="AR BLANCA" panose="02000000000000000000" pitchFamily="2" charset="0"/>
              </a:rPr>
              <a:t>Scottish Gathering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0" y="3509963"/>
            <a:ext cx="2615665" cy="2460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50" y="708212"/>
            <a:ext cx="2521014" cy="2330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41" y="4610486"/>
            <a:ext cx="2339788" cy="1892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1217" y="269537"/>
            <a:ext cx="1818043" cy="23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89" y="-1"/>
            <a:ext cx="11055621" cy="6836059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6513534" y="1690688"/>
            <a:ext cx="325677" cy="814387"/>
          </a:xfrm>
          <a:prstGeom prst="downArrow">
            <a:avLst/>
          </a:prstGeom>
          <a:solidFill>
            <a:srgbClr val="35FFD6"/>
          </a:solidFill>
          <a:ln>
            <a:solidFill>
              <a:srgbClr val="35F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72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F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Bradley Hand" charset="0"/>
                <a:ea typeface="Bradley Hand" charset="0"/>
                <a:cs typeface="Bradley Hand" charset="0"/>
              </a:rPr>
              <a:t>Scottish words</a:t>
            </a:r>
            <a:r>
              <a:rPr lang="en-GB" u="sng" dirty="0"/>
              <a:t> </a:t>
            </a:r>
            <a:endParaRPr lang="en-GB" u="sng" dirty="0">
              <a:latin typeface="Bodoni 72 Smallcaps Book" charset="0"/>
              <a:ea typeface="Bodoni 72 Smallcaps Book" charset="0"/>
              <a:cs typeface="Bodoni 72 Smallcaps Book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4000" u="sng" dirty="0" smtClean="0">
                <a:latin typeface="Bradley Hand" charset="0"/>
                <a:ea typeface="Bradley Hand" charset="0"/>
                <a:cs typeface="Bradley Hand" charset="0"/>
              </a:rPr>
              <a:t> </a:t>
            </a:r>
            <a:endParaRPr lang="en-GB" sz="4000" dirty="0">
              <a:latin typeface="Bodoni 72 Smallcaps Book" charset="0"/>
              <a:ea typeface="Bodoni 72 Smallcaps Book" charset="0"/>
              <a:cs typeface="Bodoni 72 Smallcaps Book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800" y="1695450"/>
            <a:ext cx="7632700" cy="4000500"/>
          </a:xfrm>
        </p:spPr>
        <p:txBody>
          <a:bodyPr>
            <a:normAutofit/>
          </a:bodyPr>
          <a:lstStyle/>
          <a:p>
            <a:r>
              <a:rPr lang="en-US" sz="3600" dirty="0"/>
              <a:t>Wee, </a:t>
            </a:r>
            <a:r>
              <a:rPr lang="en-US" sz="3600" dirty="0" err="1"/>
              <a:t>sleekit</a:t>
            </a:r>
            <a:r>
              <a:rPr lang="en-US" sz="3600" dirty="0"/>
              <a:t> </a:t>
            </a:r>
            <a:r>
              <a:rPr lang="en-US" sz="3600" dirty="0" err="1"/>
              <a:t>cow’rin</a:t>
            </a:r>
            <a:r>
              <a:rPr lang="en-US" sz="3600" dirty="0"/>
              <a:t>, </a:t>
            </a:r>
            <a:r>
              <a:rPr lang="en-US" sz="3600" dirty="0" err="1"/>
              <a:t>tim’rous</a:t>
            </a:r>
            <a:r>
              <a:rPr lang="en-US" sz="3600" dirty="0"/>
              <a:t> beastie,</a:t>
            </a:r>
          </a:p>
          <a:p>
            <a:r>
              <a:rPr lang="en-US" sz="3600" dirty="0"/>
              <a:t>O, what a panic’s in thy </a:t>
            </a:r>
            <a:r>
              <a:rPr lang="en-US" sz="3600" dirty="0" err="1"/>
              <a:t>breastie</a:t>
            </a:r>
            <a:r>
              <a:rPr lang="en-US" sz="3600" dirty="0"/>
              <a:t>,</a:t>
            </a:r>
          </a:p>
          <a:p>
            <a:r>
              <a:rPr lang="en-US" sz="3600" dirty="0"/>
              <a:t>Thou need </a:t>
            </a:r>
            <a:r>
              <a:rPr lang="en-US" sz="3600" dirty="0" err="1"/>
              <a:t>na</a:t>
            </a:r>
            <a:r>
              <a:rPr lang="en-US" sz="3600" dirty="0"/>
              <a:t> start </a:t>
            </a:r>
            <a:r>
              <a:rPr lang="en-US" sz="3600" dirty="0" err="1"/>
              <a:t>awa</a:t>
            </a:r>
            <a:r>
              <a:rPr lang="en-US" sz="3600" dirty="0"/>
              <a:t> </a:t>
            </a:r>
            <a:r>
              <a:rPr lang="en-US" sz="3600" dirty="0" err="1"/>
              <a:t>sae</a:t>
            </a:r>
            <a:r>
              <a:rPr lang="en-US" sz="3600" dirty="0"/>
              <a:t> hasty,</a:t>
            </a:r>
          </a:p>
          <a:p>
            <a:r>
              <a:rPr lang="en-US" sz="3600" dirty="0"/>
              <a:t>Wi’ bickering brattle!</a:t>
            </a:r>
          </a:p>
          <a:p>
            <a:r>
              <a:rPr lang="en-US" sz="3600" dirty="0"/>
              <a:t>I wad be </a:t>
            </a:r>
            <a:r>
              <a:rPr lang="en-US" sz="3600" dirty="0" err="1"/>
              <a:t>laith</a:t>
            </a:r>
            <a:r>
              <a:rPr lang="en-US" sz="3600" dirty="0"/>
              <a:t> to </a:t>
            </a:r>
            <a:r>
              <a:rPr lang="en-US" sz="3600" dirty="0" err="1"/>
              <a:t>rin</a:t>
            </a:r>
            <a:r>
              <a:rPr lang="en-US" sz="3600" dirty="0"/>
              <a:t> an’ chase thee,</a:t>
            </a:r>
          </a:p>
          <a:p>
            <a:r>
              <a:rPr lang="en-US" sz="3600" dirty="0"/>
              <a:t>Wi’ </a:t>
            </a:r>
            <a:r>
              <a:rPr lang="en-US" sz="3600" dirty="0" err="1"/>
              <a:t>murd’ring</a:t>
            </a:r>
            <a:r>
              <a:rPr lang="en-US" sz="3600" dirty="0"/>
              <a:t> </a:t>
            </a:r>
            <a:r>
              <a:rPr lang="en-US" sz="3600" dirty="0" err="1"/>
              <a:t>pattle</a:t>
            </a:r>
            <a:r>
              <a:rPr lang="en-US" sz="3600" dirty="0"/>
              <a:t>!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6564" y="1565936"/>
            <a:ext cx="5157787" cy="2180564"/>
          </a:xfrm>
        </p:spPr>
        <p:txBody>
          <a:bodyPr/>
          <a:lstStyle/>
          <a:p>
            <a:r>
              <a:rPr lang="en-GB" dirty="0" smtClean="0">
                <a:latin typeface="Bradley Hand" charset="0"/>
                <a:ea typeface="Bradley Hand" charset="0"/>
                <a:cs typeface="Bradley Hand" charset="0"/>
              </a:rPr>
              <a:t>Braw      Very good</a:t>
            </a:r>
          </a:p>
          <a:p>
            <a:r>
              <a:rPr lang="en-GB" dirty="0" smtClean="0">
                <a:latin typeface="Bradley Hand" charset="0"/>
                <a:ea typeface="Bradley Hand" charset="0"/>
                <a:cs typeface="Bradley Hand" charset="0"/>
              </a:rPr>
              <a:t>Bairn      Small Child</a:t>
            </a:r>
          </a:p>
          <a:p>
            <a:r>
              <a:rPr lang="en-GB" dirty="0" smtClean="0">
                <a:latin typeface="Bradley Hand" charset="0"/>
                <a:ea typeface="Bradley Hand" charset="0"/>
                <a:cs typeface="Bradley Hand" charset="0"/>
              </a:rPr>
              <a:t>Aye         Yes</a:t>
            </a:r>
          </a:p>
          <a:p>
            <a:r>
              <a:rPr lang="en-GB" dirty="0" smtClean="0">
                <a:latin typeface="Bradley Hand" charset="0"/>
                <a:ea typeface="Bradley Hand" charset="0"/>
                <a:cs typeface="Bradley Hand" charset="0"/>
              </a:rPr>
              <a:t>Wee        </a:t>
            </a:r>
            <a:r>
              <a:rPr lang="en-GB" dirty="0" smtClean="0">
                <a:latin typeface="Bradley Hand" charset="0"/>
                <a:ea typeface="Bradley Hand" charset="0"/>
                <a:cs typeface="Bradley Hand" charset="0"/>
              </a:rPr>
              <a:t>Small</a:t>
            </a:r>
          </a:p>
          <a:p>
            <a:endParaRPr lang="en-GB" dirty="0" smtClean="0">
              <a:latin typeface="Bradley Hand" charset="0"/>
              <a:ea typeface="Bradley Hand" charset="0"/>
              <a:cs typeface="Bradley Hand" charset="0"/>
            </a:endParaRPr>
          </a:p>
          <a:p>
            <a:endParaRPr lang="en-GB" dirty="0" smtClean="0">
              <a:latin typeface="Bradley Hand" charset="0"/>
              <a:ea typeface="Bradley Hand" charset="0"/>
              <a:cs typeface="Bradley Hand" charset="0"/>
            </a:endParaRP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097588" y="1476376"/>
            <a:ext cx="5764212" cy="204788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  <a:p>
            <a:pPr lvl="5"/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6957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2996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5679"/>
            <a:ext cx="12192000" cy="690931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288066" y="4146116"/>
            <a:ext cx="338202" cy="663880"/>
          </a:xfrm>
          <a:prstGeom prst="downArrow">
            <a:avLst/>
          </a:prstGeom>
          <a:solidFill>
            <a:srgbClr val="BD2AFF"/>
          </a:solidFill>
          <a:ln>
            <a:solidFill>
              <a:srgbClr val="61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981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29117" y="207888"/>
            <a:ext cx="6037020" cy="648713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616103" y="1189973"/>
            <a:ext cx="263047" cy="789139"/>
          </a:xfrm>
          <a:prstGeom prst="downArrow">
            <a:avLst/>
          </a:prstGeom>
          <a:solidFill>
            <a:srgbClr val="6F96FF"/>
          </a:solidFill>
          <a:ln>
            <a:solidFill>
              <a:srgbClr val="1D18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66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>
                <a:latin typeface="Brush Script MT" charset="0"/>
                <a:ea typeface="Brush Script MT" charset="0"/>
                <a:cs typeface="Brush Script MT" charset="0"/>
              </a:rPr>
              <a:t/>
            </a:r>
            <a:br>
              <a:rPr lang="en-GB" u="sng" dirty="0" smtClean="0">
                <a:latin typeface="Brush Script MT" charset="0"/>
                <a:ea typeface="Brush Script MT" charset="0"/>
                <a:cs typeface="Brush Script MT" charset="0"/>
              </a:rPr>
            </a:br>
            <a:r>
              <a:rPr lang="en-GB" u="sng" dirty="0" smtClean="0">
                <a:latin typeface="Brush Script MT" charset="0"/>
                <a:ea typeface="Brush Script MT" charset="0"/>
                <a:cs typeface="Brush Script MT" charset="0"/>
              </a:rPr>
              <a:t>Scottish </a:t>
            </a:r>
            <a:r>
              <a:rPr lang="en-GB" u="sng" dirty="0" err="1" smtClean="0">
                <a:latin typeface="Brush Script MT" charset="0"/>
                <a:ea typeface="Brush Script MT" charset="0"/>
                <a:cs typeface="Brush Script MT" charset="0"/>
              </a:rPr>
              <a:t>Celidh</a:t>
            </a:r>
            <a:r>
              <a:rPr lang="en-GB" u="sng" dirty="0" smtClean="0">
                <a:latin typeface="Brush Script MT" charset="0"/>
                <a:ea typeface="Brush Script MT" charset="0"/>
                <a:cs typeface="Brush Script MT" charset="0"/>
              </a:rPr>
              <a:t> Dances</a:t>
            </a:r>
            <a:r>
              <a:rPr lang="en-GB" dirty="0" smtClean="0">
                <a:latin typeface="Brush Script MT" charset="0"/>
                <a:ea typeface="Brush Script MT" charset="0"/>
                <a:cs typeface="Brush Script MT" charset="0"/>
              </a:rPr>
              <a:t> </a:t>
            </a:r>
            <a:endParaRPr lang="en-GB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4000" dirty="0" smtClean="0">
              <a:latin typeface="Brush Script MT" charset="0"/>
              <a:ea typeface="Brush Script MT" charset="0"/>
              <a:cs typeface="Brush Script MT" charset="0"/>
            </a:endParaRPr>
          </a:p>
          <a:p>
            <a:endParaRPr lang="en-GB" sz="4000" dirty="0" smtClean="0"/>
          </a:p>
          <a:p>
            <a:pPr marL="0" indent="0">
              <a:buNone/>
            </a:pPr>
            <a:r>
              <a:rPr lang="en-GB" sz="4000" dirty="0" smtClean="0"/>
              <a:t>  </a:t>
            </a:r>
          </a:p>
          <a:p>
            <a:pPr marL="0" indent="0">
              <a:buNone/>
            </a:pPr>
            <a:r>
              <a:rPr lang="en-GB" sz="4000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37067" y="897466"/>
            <a:ext cx="963506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600" dirty="0" smtClean="0">
              <a:latin typeface="Brush Script MT" charset="0"/>
              <a:ea typeface="Brush Script MT" charset="0"/>
              <a:cs typeface="Brush Script MT" charset="0"/>
            </a:endParaRPr>
          </a:p>
          <a:p>
            <a:r>
              <a:rPr lang="en-GB" sz="3600" dirty="0" smtClean="0">
                <a:latin typeface="Brush Script MT" charset="0"/>
                <a:ea typeface="Brush Script MT" charset="0"/>
                <a:cs typeface="Brush Script MT" charset="0"/>
              </a:rPr>
              <a:t>Canadian </a:t>
            </a:r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barn dance </a:t>
            </a:r>
          </a:p>
          <a:p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Gay Gordon </a:t>
            </a:r>
          </a:p>
          <a:p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Strip the willow </a:t>
            </a:r>
          </a:p>
          <a:p>
            <a:r>
              <a:rPr lang="en-GB" sz="3600" dirty="0" err="1">
                <a:latin typeface="Brush Script MT" charset="0"/>
                <a:ea typeface="Brush Script MT" charset="0"/>
                <a:cs typeface="Brush Script MT" charset="0"/>
              </a:rPr>
              <a:t>Eightsome</a:t>
            </a:r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 Reel</a:t>
            </a:r>
          </a:p>
          <a:p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Military two step</a:t>
            </a:r>
          </a:p>
          <a:p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Dashing White Sergeant</a:t>
            </a:r>
          </a:p>
          <a:p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Flying Scotsman</a:t>
            </a:r>
          </a:p>
          <a:p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Riverside</a:t>
            </a:r>
          </a:p>
          <a:p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Posties Jig</a:t>
            </a:r>
          </a:p>
          <a:p>
            <a:pPr algn="ctr"/>
            <a:endParaRPr lang="en-GB" sz="3600" dirty="0" smtClean="0">
              <a:latin typeface="Brush Script MT" charset="0"/>
              <a:ea typeface="Brush Script MT" charset="0"/>
              <a:cs typeface="Brush Script MT" charset="0"/>
            </a:endParaRPr>
          </a:p>
          <a:p>
            <a:endParaRPr lang="en-GB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534" y="3811025"/>
            <a:ext cx="4190133" cy="256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8467" y="2118254"/>
            <a:ext cx="3944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The waves of </a:t>
            </a:r>
            <a:r>
              <a:rPr lang="en-GB" sz="3600" dirty="0" err="1">
                <a:latin typeface="Brush Script MT" charset="0"/>
                <a:ea typeface="Brush Script MT" charset="0"/>
                <a:cs typeface="Brush Script MT" charset="0"/>
              </a:rPr>
              <a:t>torry</a:t>
            </a:r>
            <a:endParaRPr lang="en-GB" sz="3600" dirty="0">
              <a:latin typeface="Brush Script MT" charset="0"/>
              <a:ea typeface="Brush Script MT" charset="0"/>
              <a:cs typeface="Brush Script MT" charset="0"/>
            </a:endParaRPr>
          </a:p>
          <a:p>
            <a:pPr algn="ctr"/>
            <a:r>
              <a:rPr lang="en-GB" sz="3600" dirty="0">
                <a:latin typeface="Brush Script MT" charset="0"/>
                <a:ea typeface="Brush Script MT" charset="0"/>
                <a:cs typeface="Brush Script MT" charset="0"/>
              </a:rPr>
              <a:t>Hanging out the washing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85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 smtClean="0">
                <a:latin typeface="Chalkduster" charset="0"/>
                <a:ea typeface="Chalkduster" charset="0"/>
                <a:cs typeface="Chalkduster" charset="0"/>
              </a:rPr>
              <a:t/>
            </a:r>
            <a:br>
              <a:rPr lang="en-GB" u="sng" dirty="0" smtClean="0">
                <a:latin typeface="Chalkduster" charset="0"/>
                <a:ea typeface="Chalkduster" charset="0"/>
                <a:cs typeface="Chalkduster" charset="0"/>
              </a:rPr>
            </a:br>
            <a:r>
              <a:rPr lang="en-GB" u="sng" dirty="0" smtClean="0">
                <a:latin typeface="Chalkduster" charset="0"/>
                <a:ea typeface="Chalkduster" charset="0"/>
                <a:cs typeface="Chalkduster" charset="0"/>
              </a:rPr>
              <a:t>Scottish food and drink</a:t>
            </a:r>
            <a:endParaRPr lang="en-GB" u="sng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163" y="1681163"/>
            <a:ext cx="5157787" cy="823912"/>
          </a:xfrm>
        </p:spPr>
        <p:txBody>
          <a:bodyPr>
            <a:normAutofit/>
          </a:bodyPr>
          <a:lstStyle/>
          <a:p>
            <a:r>
              <a:rPr lang="en-GB" sz="4800" dirty="0" smtClean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dirty="0" smtClean="0">
                <a:latin typeface="Chalkduster" charset="0"/>
                <a:ea typeface="Chalkduster" charset="0"/>
                <a:cs typeface="Chalkduster" charset="0"/>
              </a:rPr>
              <a:t>Food</a:t>
            </a:r>
          </a:p>
          <a:p>
            <a:endParaRPr lang="en-GB" dirty="0">
              <a:latin typeface="Chalkduster" charset="0"/>
              <a:ea typeface="Chalkduster" charset="0"/>
              <a:cs typeface="Chalkduster" charset="0"/>
            </a:endParaRPr>
          </a:p>
          <a:p>
            <a:r>
              <a:rPr lang="en-GB" dirty="0" smtClean="0">
                <a:latin typeface="Chalkduster" charset="0"/>
                <a:ea typeface="Chalkduster" charset="0"/>
                <a:cs typeface="Chalkduster" charset="0"/>
              </a:rPr>
              <a:t>Shortbread</a:t>
            </a:r>
          </a:p>
          <a:p>
            <a:r>
              <a:rPr lang="en-GB" dirty="0" smtClean="0">
                <a:latin typeface="Chalkduster" charset="0"/>
                <a:ea typeface="Chalkduster" charset="0"/>
                <a:cs typeface="Chalkduster" charset="0"/>
              </a:rPr>
              <a:t>Haggis</a:t>
            </a:r>
          </a:p>
          <a:p>
            <a:r>
              <a:rPr lang="en-GB" dirty="0" err="1" smtClean="0">
                <a:latin typeface="Chalkduster" charset="0"/>
                <a:ea typeface="Chalkduster" charset="0"/>
                <a:cs typeface="Chalkduster" charset="0"/>
              </a:rPr>
              <a:t>Neeps</a:t>
            </a:r>
            <a:r>
              <a:rPr lang="en-GB" dirty="0" smtClean="0">
                <a:latin typeface="Chalkduster" charset="0"/>
                <a:ea typeface="Chalkduster" charset="0"/>
                <a:cs typeface="Chalkduster" charset="0"/>
              </a:rPr>
              <a:t> </a:t>
            </a:r>
          </a:p>
          <a:p>
            <a:r>
              <a:rPr lang="en-GB" dirty="0" smtClean="0">
                <a:latin typeface="Chalkduster" charset="0"/>
                <a:ea typeface="Chalkduster" charset="0"/>
                <a:cs typeface="Chalkduster" charset="0"/>
              </a:rPr>
              <a:t>Tatties/potatoes</a:t>
            </a:r>
            <a:r>
              <a:rPr lang="en-GB" dirty="0" smtClean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GB" sz="4800" dirty="0" smtClean="0">
              <a:latin typeface="AR DECODE" panose="02000000000000000000" pitchFamily="2" charset="0"/>
            </a:endParaRPr>
          </a:p>
          <a:p>
            <a:endParaRPr lang="en-GB" sz="4800" dirty="0">
              <a:latin typeface="AR DECODE" panose="02000000000000000000" pitchFamily="2" charset="0"/>
            </a:endParaRPr>
          </a:p>
          <a:p>
            <a:endParaRPr lang="en-GB" sz="4800" dirty="0">
              <a:latin typeface="AR DECODE" panose="02000000000000000000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dirty="0">
                <a:latin typeface="Chalkduster" charset="0"/>
                <a:ea typeface="Chalkduster" charset="0"/>
                <a:cs typeface="Chalkduster" charset="0"/>
              </a:rPr>
              <a:t>Drink</a:t>
            </a:r>
          </a:p>
          <a:p>
            <a:endParaRPr lang="en-GB" dirty="0" smtClean="0">
              <a:latin typeface="Chalkduster" charset="0"/>
              <a:ea typeface="Chalkduster" charset="0"/>
              <a:cs typeface="Chalkduster" charset="0"/>
            </a:endParaRPr>
          </a:p>
          <a:p>
            <a:r>
              <a:rPr lang="en-GB" dirty="0" err="1" smtClean="0">
                <a:latin typeface="Chalkduster" charset="0"/>
                <a:ea typeface="Chalkduster" charset="0"/>
                <a:cs typeface="Chalkduster" charset="0"/>
              </a:rPr>
              <a:t>Irn</a:t>
            </a:r>
            <a:r>
              <a:rPr lang="en-GB" dirty="0" smtClean="0"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GB" dirty="0" err="1" smtClean="0">
                <a:latin typeface="Chalkduster" charset="0"/>
                <a:ea typeface="Chalkduster" charset="0"/>
                <a:cs typeface="Chalkduster" charset="0"/>
              </a:rPr>
              <a:t>bru</a:t>
            </a:r>
            <a:endParaRPr lang="en-GB" dirty="0" smtClean="0">
              <a:latin typeface="Chalkduster" charset="0"/>
              <a:ea typeface="Chalkduster" charset="0"/>
              <a:cs typeface="Chalkduster" charset="0"/>
            </a:endParaRPr>
          </a:p>
          <a:p>
            <a:r>
              <a:rPr lang="en-GB" dirty="0">
                <a:latin typeface="Chalkduster" charset="0"/>
                <a:ea typeface="Chalkduster" charset="0"/>
                <a:cs typeface="Chalkduster" charset="0"/>
              </a:rPr>
              <a:t>Whisky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endParaRPr lang="en-GB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056" y="3119718"/>
            <a:ext cx="3305956" cy="2563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728" y="2114651"/>
            <a:ext cx="2452221" cy="25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654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145334"/>
            <a:ext cx="12191999" cy="672439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42159" y="1910479"/>
            <a:ext cx="363255" cy="646103"/>
          </a:xfrm>
          <a:prstGeom prst="downArrow">
            <a:avLst/>
          </a:prstGeom>
          <a:solidFill>
            <a:srgbClr val="FFAC6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3" y="0"/>
            <a:ext cx="124845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>
            <a:off x="6233375" y="2382592"/>
            <a:ext cx="399245" cy="65682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6558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u="sng" dirty="0" smtClean="0">
                <a:latin typeface="Bernard MT Condensed" charset="0"/>
                <a:ea typeface="Bernard MT Condensed" charset="0"/>
                <a:cs typeface="Bernard MT Condensed" charset="0"/>
              </a:rPr>
              <a:t/>
            </a:r>
            <a:br>
              <a:rPr lang="en-US" sz="4800" u="sng" dirty="0" smtClean="0">
                <a:latin typeface="Bernard MT Condensed" charset="0"/>
                <a:ea typeface="Bernard MT Condensed" charset="0"/>
                <a:cs typeface="Bernard MT Condensed" charset="0"/>
              </a:rPr>
            </a:br>
            <a:r>
              <a:rPr lang="en-US" sz="4800" u="sng" dirty="0" smtClean="0">
                <a:latin typeface="Bernard MT Condensed" charset="0"/>
                <a:ea typeface="Bernard MT Condensed" charset="0"/>
                <a:cs typeface="Bernard MT Condensed" charset="0"/>
              </a:rPr>
              <a:t>Quiz</a:t>
            </a:r>
            <a:endParaRPr lang="en-US" sz="4800" u="sng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1308" y="2240692"/>
            <a:ext cx="882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nard MT Condensed" charset="0"/>
                <a:ea typeface="Bernard MT Condensed" charset="0"/>
                <a:cs typeface="Bernard MT Condensed" charset="0"/>
              </a:rPr>
              <a:t>1. Who invented the television?</a:t>
            </a:r>
            <a:endParaRPr lang="en-US" sz="24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8463" y="3351789"/>
            <a:ext cx="575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nard MT Condensed" charset="0"/>
                <a:ea typeface="Bernard MT Condensed" charset="0"/>
                <a:cs typeface="Bernard MT Condensed" charset="0"/>
              </a:rPr>
              <a:t>2. What are the kelpies made of?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025349"/>
            <a:ext cx="2912029" cy="4810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828" y="1588278"/>
            <a:ext cx="3421172" cy="4349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18919" y="4141694"/>
            <a:ext cx="405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nard MT Condensed" charset="0"/>
                <a:ea typeface="Bernard MT Condensed" charset="0"/>
                <a:cs typeface="Bernard MT Condensed" charset="0"/>
              </a:rPr>
              <a:t>3. Who invented the telephone? </a:t>
            </a:r>
            <a:endParaRPr lang="en-US" sz="24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0327" y="5035639"/>
            <a:ext cx="399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Bernard MT Condensed" panose="02050806060905020404" pitchFamily="18" charset="0"/>
              </a:rPr>
              <a:t>4. Who had to flee to sky?</a:t>
            </a:r>
            <a:endParaRPr lang="en-GB" sz="24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2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214837" y="2700205"/>
            <a:ext cx="408437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Auld Lang </a:t>
            </a:r>
            <a:r>
              <a:rPr lang="en-US" dirty="0" err="1" smtClean="0"/>
              <a:t>Syne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 rot="16200000">
            <a:off x="8859573" y="3288144"/>
            <a:ext cx="5157787" cy="524935"/>
          </a:xfrm>
        </p:spPr>
        <p:txBody>
          <a:bodyPr anchor="t"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youtu.be/WTCryF1J54Y?t=7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90132" y="365123"/>
            <a:ext cx="9601201" cy="637097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Should auld acquaintance be forgot,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And never brought to mind?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Should auld acquaintance be forgot,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And days of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?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And days of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, my dear,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And days of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.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Should auld acquaintance be forgot,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And days of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?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endParaRPr lang="en-US" sz="2400" dirty="0">
              <a:solidFill>
                <a:srgbClr val="616161"/>
              </a:solidFill>
              <a:latin typeface="Roboto" charset="0"/>
            </a:endParaRPr>
          </a:p>
          <a:p>
            <a:r>
              <a:rPr lang="en-US" sz="2400" dirty="0">
                <a:solidFill>
                  <a:srgbClr val="616161"/>
                </a:solidFill>
                <a:latin typeface="Roboto" charset="0"/>
              </a:rPr>
              <a:t>We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twa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hae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run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aboot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the braes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And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pu'd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the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gowans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fine.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We've wandered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mony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a weary foot,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Sin'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.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Sin'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, my dear,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Sin'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We've wandered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mony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a weary foot,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Sin'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.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We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twa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hae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sported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i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' the burn,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From morning sun till dine,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But seas between us braid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hae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roared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Sin'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.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Sin'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, my dear,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Sin'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.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But seas between us braid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hae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roared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Sin'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.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endParaRPr lang="en-US" sz="2400" dirty="0">
              <a:solidFill>
                <a:srgbClr val="616161"/>
              </a:solidFill>
              <a:latin typeface="Roboto" charset="0"/>
            </a:endParaRPr>
          </a:p>
          <a:p>
            <a:r>
              <a:rPr lang="en-US" sz="2400" dirty="0">
                <a:solidFill>
                  <a:srgbClr val="616161"/>
                </a:solidFill>
                <a:latin typeface="Roboto" charset="0"/>
              </a:rPr>
              <a:t>And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ther's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a hand, my trusty friend,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And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gie's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a hand o' thine;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We'll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tak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' a cup o' kindness yet,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For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.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For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, my dear,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For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We'll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tak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' a cup o' kindness yet,</a:t>
            </a:r>
            <a:br>
              <a:rPr lang="en-US" sz="2400" dirty="0">
                <a:solidFill>
                  <a:srgbClr val="616161"/>
                </a:solidFill>
                <a:latin typeface="Roboto" charset="0"/>
              </a:rPr>
            </a:b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For auld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lang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 </a:t>
            </a:r>
            <a:r>
              <a:rPr lang="en-US" sz="2400" dirty="0" err="1">
                <a:solidFill>
                  <a:srgbClr val="616161"/>
                </a:solidFill>
                <a:latin typeface="Roboto" charset="0"/>
              </a:rPr>
              <a:t>syne</a:t>
            </a:r>
            <a:r>
              <a:rPr lang="en-US" sz="2400" dirty="0">
                <a:solidFill>
                  <a:srgbClr val="616161"/>
                </a:solidFill>
                <a:latin typeface="Roboto" charset="0"/>
              </a:rPr>
              <a:t>.</a:t>
            </a:r>
            <a:endParaRPr lang="en-US" sz="2400" b="0" i="0" dirty="0">
              <a:solidFill>
                <a:srgbClr val="616161"/>
              </a:solidFill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800" u="sng" dirty="0">
                <a:latin typeface="AR DECODE" panose="02000000000000000000" pitchFamily="2" charset="0"/>
              </a:rPr>
              <a:t/>
            </a:r>
            <a:br>
              <a:rPr lang="en-GB" sz="4800" u="sng" dirty="0">
                <a:latin typeface="AR DECODE" panose="02000000000000000000" pitchFamily="2" charset="0"/>
              </a:rPr>
            </a:br>
            <a:r>
              <a:rPr lang="en-GB" sz="4800" u="sng" dirty="0" smtClean="0">
                <a:latin typeface="AR DECODE" panose="02000000000000000000" pitchFamily="2" charset="0"/>
              </a:rPr>
              <a:t> </a:t>
            </a:r>
            <a:endParaRPr lang="en-GB" sz="4800" u="sng" dirty="0">
              <a:latin typeface="AR DECOD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</a:p>
          <a:p>
            <a:pPr marL="0" indent="0">
              <a:buNone/>
            </a:pPr>
            <a:endParaRPr lang="en-GB" sz="2000" dirty="0">
              <a:latin typeface="Apple Chancery" charset="0"/>
              <a:ea typeface="Brush Script MT" charset="0"/>
              <a:cs typeface="Brush Script MT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Brush Script MT" charset="0"/>
                <a:ea typeface="Brush Script MT" charset="0"/>
                <a:cs typeface="Brush Script MT" charset="0"/>
              </a:rPr>
              <a:t> </a:t>
            </a:r>
            <a:r>
              <a:rPr lang="en-GB" dirty="0">
                <a:latin typeface="Cooper Black" charset="0"/>
                <a:ea typeface="Cooper Black" charset="0"/>
                <a:cs typeface="Cooper Black" charset="0"/>
              </a:rPr>
              <a:t>McDonald </a:t>
            </a:r>
          </a:p>
          <a:p>
            <a:pPr marL="0" indent="0">
              <a:buNone/>
            </a:pPr>
            <a:r>
              <a:rPr lang="en-GB" dirty="0">
                <a:latin typeface="Cooper Black" charset="0"/>
                <a:ea typeface="Cooper Black" charset="0"/>
                <a:cs typeface="Cooper Black" charset="0"/>
              </a:rPr>
              <a:t> Cameron</a:t>
            </a:r>
          </a:p>
          <a:p>
            <a:pPr marL="0" indent="0">
              <a:buNone/>
            </a:pPr>
            <a:r>
              <a:rPr lang="en-GB" dirty="0">
                <a:latin typeface="Cooper Black" charset="0"/>
                <a:ea typeface="Cooper Black" charset="0"/>
                <a:cs typeface="Cooper Black" charset="0"/>
              </a:rPr>
              <a:t> </a:t>
            </a:r>
            <a:r>
              <a:rPr lang="en-GB" dirty="0" smtClean="0">
                <a:latin typeface="Cooper Black" charset="0"/>
                <a:ea typeface="Cooper Black" charset="0"/>
                <a:cs typeface="Cooper Black" charset="0"/>
              </a:rPr>
              <a:t>McNeil  </a:t>
            </a:r>
            <a:endParaRPr lang="en-GB" dirty="0">
              <a:latin typeface="Cooper Black" charset="0"/>
              <a:ea typeface="Cooper Black" charset="0"/>
              <a:cs typeface="Cooper Black" charset="0"/>
            </a:endParaRPr>
          </a:p>
          <a:p>
            <a:pPr marL="0" indent="0">
              <a:buNone/>
            </a:pPr>
            <a:r>
              <a:rPr lang="en-GB" dirty="0">
                <a:latin typeface="Cooper Black" charset="0"/>
                <a:ea typeface="Cooper Black" charset="0"/>
                <a:cs typeface="Cooper Black" charset="0"/>
              </a:rPr>
              <a:t>Crawford</a:t>
            </a:r>
          </a:p>
          <a:p>
            <a:pPr marL="0" indent="0">
              <a:buNone/>
            </a:pPr>
            <a:r>
              <a:rPr lang="en-GB" dirty="0">
                <a:latin typeface="Cooper Black" charset="0"/>
                <a:ea typeface="Cooper Black" charset="0"/>
                <a:cs typeface="Cooper Black" charset="0"/>
              </a:rPr>
              <a:t>McCallum</a:t>
            </a:r>
            <a:endParaRPr lang="en-GB" dirty="0" smtClean="0"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5129" y="921247"/>
            <a:ext cx="43061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u="sng" dirty="0" smtClean="0">
                <a:latin typeface="Cooper Black" charset="0"/>
                <a:ea typeface="Cooper Black" charset="0"/>
                <a:cs typeface="Cooper Black" charset="0"/>
              </a:rPr>
              <a:t>Scottish </a:t>
            </a:r>
            <a:r>
              <a:rPr lang="en-GB" sz="4400" u="sng" dirty="0">
                <a:latin typeface="Cooper Black" charset="0"/>
                <a:ea typeface="Cooper Black" charset="0"/>
                <a:cs typeface="Cooper Black" charset="0"/>
              </a:rPr>
              <a:t>clans</a:t>
            </a:r>
            <a:r>
              <a:rPr lang="en-GB" sz="4400" dirty="0">
                <a:latin typeface="Cooper Black" charset="0"/>
                <a:ea typeface="Cooper Black" charset="0"/>
                <a:cs typeface="Cooper Black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549" y="2180956"/>
            <a:ext cx="41148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3761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2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>
                <a:latin typeface="Braggadocio" charset="0"/>
                <a:ea typeface="Braggadocio" charset="0"/>
                <a:cs typeface="Braggadocio" charset="0"/>
              </a:rPr>
              <a:t/>
            </a:r>
            <a:br>
              <a:rPr lang="en-US" u="sng" dirty="0" smtClean="0">
                <a:latin typeface="Braggadocio" charset="0"/>
                <a:ea typeface="Braggadocio" charset="0"/>
                <a:cs typeface="Braggadocio" charset="0"/>
              </a:rPr>
            </a:br>
            <a:r>
              <a:rPr lang="en-US" u="sng" dirty="0" smtClean="0">
                <a:latin typeface="Braggadocio" charset="0"/>
                <a:ea typeface="Braggadocio" charset="0"/>
                <a:cs typeface="Braggadocio" charset="0"/>
              </a:rPr>
              <a:t>Thanks For Watching!!!!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1507" y="2455101"/>
            <a:ext cx="5724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raggadocio" charset="0"/>
                <a:ea typeface="Braggadocio" charset="0"/>
                <a:cs typeface="Braggadocio" charset="0"/>
              </a:rPr>
              <a:t>Hope You Enjoyed!!!!!!!</a:t>
            </a:r>
            <a:endParaRPr lang="en-US" sz="2800" u="sng" dirty="0">
              <a:latin typeface="Braggadocio" charset="0"/>
              <a:ea typeface="Braggadocio" charset="0"/>
              <a:cs typeface="Braggadocio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" y="3175545"/>
            <a:ext cx="6400799" cy="3141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000" y="2978320"/>
            <a:ext cx="2975624" cy="33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en-GB" u="sng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GB" u="sng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Scottish Tartan</a:t>
            </a:r>
            <a:endParaRPr lang="en-GB" u="sng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dirty="0" smtClean="0">
                <a:latin typeface="Bradley Hand" charset="0"/>
                <a:ea typeface="Bradley Hand" charset="0"/>
                <a:cs typeface="Bradley Hand" charset="0"/>
              </a:rPr>
              <a:t>        </a:t>
            </a:r>
            <a:endParaRPr lang="en-GB" dirty="0"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6" y="2841626"/>
            <a:ext cx="5157787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75" y="2753682"/>
            <a:ext cx="5181600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56067" y="1188412"/>
            <a:ext cx="1828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 smtClean="0">
              <a:latin typeface="Bodoni 72 Smallcaps Book" charset="0"/>
              <a:ea typeface="Bodoni 72 Smallcaps Book" charset="0"/>
              <a:cs typeface="Bodoni 72 Smallcaps Book" charset="0"/>
            </a:endParaRPr>
          </a:p>
          <a:p>
            <a:endParaRPr lang="en-GB" sz="2800" dirty="0" smtClean="0">
              <a:latin typeface="Bodoni 72 Smallcaps Book" charset="0"/>
              <a:ea typeface="Bodoni 72 Smallcaps Book" charset="0"/>
              <a:cs typeface="Bodoni 72 Smallcaps Book" charset="0"/>
            </a:endParaRPr>
          </a:p>
          <a:p>
            <a:r>
              <a:rPr lang="en-GB" sz="2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McDonald</a:t>
            </a:r>
            <a:endParaRPr lang="en-GB" sz="28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8535" y="2142519"/>
            <a:ext cx="225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McNeill</a:t>
            </a:r>
            <a:endParaRPr lang="en-GB" sz="28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41" y="2754099"/>
            <a:ext cx="3651400" cy="365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143" y="2665740"/>
            <a:ext cx="3828118" cy="38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0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 HERMANN" panose="02000000000000000000" pitchFamily="2" charset="0"/>
              </a:rPr>
              <a:t>	</a:t>
            </a:r>
            <a:r>
              <a:rPr lang="en-GB" dirty="0" smtClean="0"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br>
              <a:rPr lang="en-GB" dirty="0" smtClean="0">
                <a:latin typeface="Bernard MT Condensed" charset="0"/>
                <a:ea typeface="Bernard MT Condensed" charset="0"/>
                <a:cs typeface="Bernard MT Condensed" charset="0"/>
              </a:rPr>
            </a:br>
            <a:r>
              <a:rPr lang="en-GB" dirty="0" smtClean="0">
                <a:latin typeface="Bernard MT Condensed" charset="0"/>
                <a:ea typeface="Bernard MT Condensed" charset="0"/>
                <a:cs typeface="Bernard MT Condensed" charset="0"/>
              </a:rPr>
              <a:t>Scottish flag</a:t>
            </a:r>
            <a:r>
              <a:rPr lang="en-GB" dirty="0" smtClean="0">
                <a:latin typeface="AR CHRISTY" panose="02000000000000000000" pitchFamily="2" charset="0"/>
              </a:rPr>
              <a:t> </a:t>
            </a:r>
            <a:endParaRPr lang="en-GB" dirty="0">
              <a:latin typeface="AR CHRISTY" panose="02000000000000000000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4" y="1231273"/>
            <a:ext cx="5368793" cy="3741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83" y="2328056"/>
            <a:ext cx="2929980" cy="3848906"/>
          </a:xfrm>
          <a:prstGeom prst="rect">
            <a:avLst/>
          </a:prstGeom>
          <a:solidFill>
            <a:srgbClr val="CC3399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977" y="1231273"/>
            <a:ext cx="5461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B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  <a:t/>
            </a:r>
            <a:br>
              <a:rPr lang="en-US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</a:br>
            <a:r>
              <a:rPr lang="en-US" u="sng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  <a:t>Scottish Landmarks</a:t>
            </a:r>
            <a:endParaRPr lang="en-US" u="sng" dirty="0">
              <a:latin typeface="Copperplate Gothic Light" charset="0"/>
              <a:ea typeface="Copperplate Gothic Light" charset="0"/>
              <a:cs typeface="Copperplate Gothic Light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9" y="4385732"/>
            <a:ext cx="2097193" cy="139700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229462"/>
          </a:xfrm>
        </p:spPr>
        <p:txBody>
          <a:bodyPr/>
          <a:lstStyle/>
          <a:p>
            <a:r>
              <a:rPr lang="en-US" sz="1800" b="0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  <a:t>The Highlands</a:t>
            </a:r>
            <a:endParaRPr lang="en-US" sz="1800" b="0" dirty="0">
              <a:latin typeface="Copperplate Gothic Light" charset="0"/>
              <a:ea typeface="Copperplate Gothic Light" charset="0"/>
              <a:cs typeface="Copperplate Gothic Light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702325" y="3857331"/>
            <a:ext cx="2941571" cy="2176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75" y="2926588"/>
            <a:ext cx="1752691" cy="1210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086" y="4616819"/>
            <a:ext cx="1964981" cy="13076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360" y="1925696"/>
            <a:ext cx="3792768" cy="13780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69380" y="1439816"/>
            <a:ext cx="212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  <a:t>Arthurs Seat</a:t>
            </a:r>
            <a:endParaRPr lang="en-US" dirty="0">
              <a:latin typeface="Copperplate Gothic Light" charset="0"/>
              <a:ea typeface="Copperplate Gothic Light" charset="0"/>
              <a:cs typeface="Copperplate Gothic 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047" y="2337528"/>
            <a:ext cx="2285278" cy="15198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80403" y="1737825"/>
            <a:ext cx="293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pperplate Gothic Light" charset="0"/>
                <a:ea typeface="Copperplate Gothic Light" charset="0"/>
                <a:cs typeface="Copperplate Gothic Light" charset="0"/>
              </a:rPr>
              <a:t>Kelvingrove</a:t>
            </a:r>
            <a:r>
              <a:rPr lang="en-US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  <a:t> art Gallery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937" y="2142189"/>
            <a:ext cx="2661591" cy="17743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2562" y="1495858"/>
            <a:ext cx="2498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  <a:t>Royal Botanic Gardens</a:t>
            </a:r>
            <a:endParaRPr lang="en-US" dirty="0">
              <a:latin typeface="Copperplate Gothic Light" charset="0"/>
              <a:ea typeface="Copperplate Gothic Light" charset="0"/>
              <a:cs typeface="Copperplate Gothic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" y="3998752"/>
            <a:ext cx="160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  <a:t>Kelpies</a:t>
            </a:r>
            <a:endParaRPr lang="en-US" dirty="0">
              <a:latin typeface="Copperplate Gothic Light" charset="0"/>
              <a:ea typeface="Copperplate Gothic Light" charset="0"/>
              <a:cs typeface="Copperplate Gothic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56047" y="3970488"/>
            <a:ext cx="201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  <a:t>Edinburgh Castle</a:t>
            </a:r>
            <a:endParaRPr lang="en-US" dirty="0">
              <a:latin typeface="Copperplate Gothic Light" charset="0"/>
              <a:ea typeface="Copperplate Gothic Light" charset="0"/>
              <a:cs typeface="Copperplate Gothic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14871" y="3270252"/>
            <a:ext cx="226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Light" charset="0"/>
                <a:ea typeface="Copperplate Gothic Light" charset="0"/>
                <a:cs typeface="Copperplate Gothic Light" charset="0"/>
              </a:rPr>
              <a:t>Royal Yacht </a:t>
            </a:r>
            <a:r>
              <a:rPr lang="en-US" dirty="0" err="1" smtClean="0">
                <a:latin typeface="Copperplate Gothic Light" charset="0"/>
                <a:ea typeface="Copperplate Gothic Light" charset="0"/>
                <a:cs typeface="Copperplate Gothic Light" charset="0"/>
              </a:rPr>
              <a:t>Brittannia</a:t>
            </a:r>
            <a:endParaRPr lang="en-US" dirty="0">
              <a:latin typeface="Copperplate Gothic Light" charset="0"/>
              <a:ea typeface="Copperplate Gothic Light" charset="0"/>
              <a:cs typeface="Copperplate Gothic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7009" y="1923788"/>
            <a:ext cx="3982076" cy="144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3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34334"/>
            <a:ext cx="12050037" cy="661719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5997575" y="1943209"/>
            <a:ext cx="457013" cy="1140650"/>
          </a:xfrm>
          <a:prstGeom prst="downArrow">
            <a:avLst/>
          </a:prstGeom>
          <a:solidFill>
            <a:srgbClr val="A819FF"/>
          </a:solidFill>
          <a:ln>
            <a:solidFill>
              <a:srgbClr val="1D18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726132"/>
              </p:ext>
            </p:extLst>
          </p:nvPr>
        </p:nvGraphicFramePr>
        <p:xfrm>
          <a:off x="-901700" y="-546100"/>
          <a:ext cx="5667375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Acrobat Document" r:id="rId3" imgW="5667375" imgH="3990968" progId="AcroExch.Document.DC">
                  <p:embed/>
                </p:oleObj>
              </mc:Choice>
              <mc:Fallback>
                <p:oleObj name="Acrobat Document" r:id="rId3" imgW="5667375" imgH="399096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01700" y="-546100"/>
                        <a:ext cx="5667375" cy="399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790924"/>
              </p:ext>
            </p:extLst>
          </p:nvPr>
        </p:nvGraphicFramePr>
        <p:xfrm>
          <a:off x="5537200" y="-927100"/>
          <a:ext cx="6934200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Acrobat Document" r:id="rId5" imgW="6934168" imgH="4905233" progId="AcroExch.Document.DC">
                  <p:embed/>
                </p:oleObj>
              </mc:Choice>
              <mc:Fallback>
                <p:oleObj name="Acrobat Document" r:id="rId5" imgW="6934168" imgH="49052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37200" y="-927100"/>
                        <a:ext cx="6934200" cy="490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243651"/>
              </p:ext>
            </p:extLst>
          </p:nvPr>
        </p:nvGraphicFramePr>
        <p:xfrm>
          <a:off x="3898900" y="2701925"/>
          <a:ext cx="5667375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Acrobat Document" r:id="rId7" imgW="5667375" imgH="3990968" progId="AcroExch.Document.DC">
                  <p:embed/>
                </p:oleObj>
              </mc:Choice>
              <mc:Fallback>
                <p:oleObj name="Acrobat Document" r:id="rId7" imgW="5667375" imgH="399096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98900" y="2701925"/>
                        <a:ext cx="5667375" cy="399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44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12734" y="15140"/>
            <a:ext cx="12162772" cy="68289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5361140" y="2040673"/>
            <a:ext cx="811060" cy="1454089"/>
          </a:xfrm>
          <a:prstGeom prst="downArrow">
            <a:avLst/>
          </a:prstGeom>
          <a:solidFill>
            <a:srgbClr val="ED46D8"/>
          </a:solidFill>
          <a:ln>
            <a:solidFill>
              <a:srgbClr val="B82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467628" y="0"/>
            <a:ext cx="6325644" cy="690216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6663847" y="3519814"/>
            <a:ext cx="325676" cy="7139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5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181</Words>
  <Application>Microsoft Office PowerPoint</Application>
  <PresentationFormat>Custom</PresentationFormat>
  <Paragraphs>83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Acrobat Document</vt:lpstr>
      <vt:lpstr>Scottish Gathering</vt:lpstr>
      <vt:lpstr>  </vt:lpstr>
      <vt:lpstr> Scottish Tartan</vt:lpstr>
      <vt:lpstr>   Scottish flag </vt:lpstr>
      <vt:lpstr> Scottish Landmarks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Scottish words </vt:lpstr>
      <vt:lpstr>PowerPoint Presentation</vt:lpstr>
      <vt:lpstr>PowerPoint Presentation</vt:lpstr>
      <vt:lpstr> Scottish Celidh Dances </vt:lpstr>
      <vt:lpstr> Scottish food and drink</vt:lpstr>
      <vt:lpstr>PowerPoint Presentation</vt:lpstr>
      <vt:lpstr>PowerPoint Presentation</vt:lpstr>
      <vt:lpstr> Quiz</vt:lpstr>
      <vt:lpstr>Auld Lang Syne</vt:lpstr>
      <vt:lpstr> Thanks For Watching!!!!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Scottish asembelle</dc:title>
  <dc:creator>Jonathan Miller</dc:creator>
  <cp:lastModifiedBy>Louise McAlpine</cp:lastModifiedBy>
  <cp:revision>78</cp:revision>
  <dcterms:created xsi:type="dcterms:W3CDTF">2016-12-13T16:33:33Z</dcterms:created>
  <dcterms:modified xsi:type="dcterms:W3CDTF">2017-02-02T12:17:24Z</dcterms:modified>
</cp:coreProperties>
</file>