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64" r:id="rId5"/>
    <p:sldId id="991" r:id="rId6"/>
    <p:sldId id="261" r:id="rId7"/>
    <p:sldId id="717" r:id="rId8"/>
    <p:sldId id="718" r:id="rId9"/>
    <p:sldId id="258" r:id="rId10"/>
    <p:sldId id="259" r:id="rId11"/>
    <p:sldId id="988" r:id="rId12"/>
    <p:sldId id="976" r:id="rId13"/>
    <p:sldId id="977" r:id="rId14"/>
    <p:sldId id="985" r:id="rId15"/>
    <p:sldId id="986" r:id="rId16"/>
    <p:sldId id="987" r:id="rId17"/>
    <p:sldId id="978" r:id="rId18"/>
    <p:sldId id="989" r:id="rId19"/>
    <p:sldId id="981" r:id="rId20"/>
    <p:sldId id="984" r:id="rId21"/>
    <p:sldId id="982" r:id="rId22"/>
    <p:sldId id="990" r:id="rId23"/>
    <p:sldId id="971" r:id="rId24"/>
    <p:sldId id="973" r:id="rId25"/>
    <p:sldId id="262" r:id="rId26"/>
    <p:sldId id="71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EB8"/>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BCAA68-2E75-41A1-A887-11DBEBD424BC}" v="3" dt="2023-01-30T12:11:52.111"/>
    <p1510:client id="{7AE4B42B-98E4-0587-6699-5DD2781D4F18}" v="87" dt="2023-01-30T12:11:07.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Russell" userId="S::louise.russell@sds.co.uk::190434ab-80e2-4dc8-a49f-ac9173c0773f" providerId="AD" clId="Web-{7AE4B42B-98E4-0587-6699-5DD2781D4F18}"/>
    <pc:docChg chg="modSld">
      <pc:chgData name="Louise Russell" userId="S::louise.russell@sds.co.uk::190434ab-80e2-4dc8-a49f-ac9173c0773f" providerId="AD" clId="Web-{7AE4B42B-98E4-0587-6699-5DD2781D4F18}" dt="2023-01-30T12:11:07.395" v="52" actId="20577"/>
      <pc:docMkLst>
        <pc:docMk/>
      </pc:docMkLst>
      <pc:sldChg chg="modNotes">
        <pc:chgData name="Louise Russell" userId="S::louise.russell@sds.co.uk::190434ab-80e2-4dc8-a49f-ac9173c0773f" providerId="AD" clId="Web-{7AE4B42B-98E4-0587-6699-5DD2781D4F18}" dt="2023-01-30T12:00:38.795" v="15"/>
        <pc:sldMkLst>
          <pc:docMk/>
          <pc:sldMk cId="474843649" sldId="264"/>
        </pc:sldMkLst>
      </pc:sldChg>
      <pc:sldChg chg="modSp">
        <pc:chgData name="Louise Russell" userId="S::louise.russell@sds.co.uk::190434ab-80e2-4dc8-a49f-ac9173c0773f" providerId="AD" clId="Web-{7AE4B42B-98E4-0587-6699-5DD2781D4F18}" dt="2023-01-30T12:11:07.395" v="52" actId="20577"/>
        <pc:sldMkLst>
          <pc:docMk/>
          <pc:sldMk cId="1372455821" sldId="971"/>
        </pc:sldMkLst>
        <pc:spChg chg="mod">
          <ac:chgData name="Louise Russell" userId="S::louise.russell@sds.co.uk::190434ab-80e2-4dc8-a49f-ac9173c0773f" providerId="AD" clId="Web-{7AE4B42B-98E4-0587-6699-5DD2781D4F18}" dt="2023-01-30T12:11:07.395" v="52" actId="20577"/>
          <ac:spMkLst>
            <pc:docMk/>
            <pc:sldMk cId="1372455821" sldId="971"/>
            <ac:spMk id="2" creationId="{8DB9A4C0-174A-4278-8D9D-267F8CEDD280}"/>
          </ac:spMkLst>
        </pc:spChg>
        <pc:spChg chg="mod">
          <ac:chgData name="Louise Russell" userId="S::louise.russell@sds.co.uk::190434ab-80e2-4dc8-a49f-ac9173c0773f" providerId="AD" clId="Web-{7AE4B42B-98E4-0587-6699-5DD2781D4F18}" dt="2023-01-30T12:00:30.920" v="8" actId="14100"/>
          <ac:spMkLst>
            <pc:docMk/>
            <pc:sldMk cId="1372455821" sldId="971"/>
            <ac:spMk id="10" creationId="{69B22842-F101-4CFA-9EA0-8F96CACB64CB}"/>
          </ac:spMkLst>
        </pc:spChg>
      </pc:sldChg>
    </pc:docChg>
  </pc:docChgLst>
  <pc:docChgLst>
    <pc:chgData name="Louise Russell" userId="190434ab-80e2-4dc8-a49f-ac9173c0773f" providerId="ADAL" clId="{42BCAA68-2E75-41A1-A887-11DBEBD424BC}"/>
    <pc:docChg chg="custSel modSld">
      <pc:chgData name="Louise Russell" userId="190434ab-80e2-4dc8-a49f-ac9173c0773f" providerId="ADAL" clId="{42BCAA68-2E75-41A1-A887-11DBEBD424BC}" dt="2023-01-30T12:11:52.113" v="366" actId="6549"/>
      <pc:docMkLst>
        <pc:docMk/>
      </pc:docMkLst>
      <pc:sldChg chg="modSp mod modTransition">
        <pc:chgData name="Louise Russell" userId="190434ab-80e2-4dc8-a49f-ac9173c0773f" providerId="ADAL" clId="{42BCAA68-2E75-41A1-A887-11DBEBD424BC}" dt="2023-01-27T12:32:29.966" v="358"/>
        <pc:sldMkLst>
          <pc:docMk/>
          <pc:sldMk cId="3968611263" sldId="258"/>
        </pc:sldMkLst>
        <pc:spChg chg="mod">
          <ac:chgData name="Louise Russell" userId="190434ab-80e2-4dc8-a49f-ac9173c0773f" providerId="ADAL" clId="{42BCAA68-2E75-41A1-A887-11DBEBD424BC}" dt="2023-01-27T11:51:09.608" v="165" actId="20577"/>
          <ac:spMkLst>
            <pc:docMk/>
            <pc:sldMk cId="3968611263" sldId="258"/>
            <ac:spMk id="3" creationId="{59074DE8-52D1-471C-80B1-8D2E2F328853}"/>
          </ac:spMkLst>
        </pc:spChg>
      </pc:sldChg>
      <pc:sldChg chg="modTransition">
        <pc:chgData name="Louise Russell" userId="190434ab-80e2-4dc8-a49f-ac9173c0773f" providerId="ADAL" clId="{42BCAA68-2E75-41A1-A887-11DBEBD424BC}" dt="2023-01-27T12:32:29.966" v="358"/>
        <pc:sldMkLst>
          <pc:docMk/>
          <pc:sldMk cId="3792777008" sldId="259"/>
        </pc:sldMkLst>
      </pc:sldChg>
      <pc:sldChg chg="modTransition">
        <pc:chgData name="Louise Russell" userId="190434ab-80e2-4dc8-a49f-ac9173c0773f" providerId="ADAL" clId="{42BCAA68-2E75-41A1-A887-11DBEBD424BC}" dt="2023-01-27T12:32:29.966" v="358"/>
        <pc:sldMkLst>
          <pc:docMk/>
          <pc:sldMk cId="1956132028" sldId="261"/>
        </pc:sldMkLst>
      </pc:sldChg>
      <pc:sldChg chg="modTransition">
        <pc:chgData name="Louise Russell" userId="190434ab-80e2-4dc8-a49f-ac9173c0773f" providerId="ADAL" clId="{42BCAA68-2E75-41A1-A887-11DBEBD424BC}" dt="2023-01-27T12:32:29.966" v="358"/>
        <pc:sldMkLst>
          <pc:docMk/>
          <pc:sldMk cId="1988831373" sldId="262"/>
        </pc:sldMkLst>
      </pc:sldChg>
      <pc:sldChg chg="delSp mod modTransition delAnim modNotesTx">
        <pc:chgData name="Louise Russell" userId="190434ab-80e2-4dc8-a49f-ac9173c0773f" providerId="ADAL" clId="{42BCAA68-2E75-41A1-A887-11DBEBD424BC}" dt="2023-01-30T12:11:52.113" v="366" actId="6549"/>
        <pc:sldMkLst>
          <pc:docMk/>
          <pc:sldMk cId="474843649" sldId="264"/>
        </pc:sldMkLst>
        <pc:picChg chg="del">
          <ac:chgData name="Louise Russell" userId="190434ab-80e2-4dc8-a49f-ac9173c0773f" providerId="ADAL" clId="{42BCAA68-2E75-41A1-A887-11DBEBD424BC}" dt="2023-01-27T12:31:23.948" v="357" actId="478"/>
          <ac:picMkLst>
            <pc:docMk/>
            <pc:sldMk cId="474843649" sldId="264"/>
            <ac:picMk id="3" creationId="{00D22E5A-8F7A-46A7-9DE3-733A7EF863FB}"/>
          </ac:picMkLst>
        </pc:picChg>
        <pc:picChg chg="del">
          <ac:chgData name="Louise Russell" userId="190434ab-80e2-4dc8-a49f-ac9173c0773f" providerId="ADAL" clId="{42BCAA68-2E75-41A1-A887-11DBEBD424BC}" dt="2023-01-27T12:35:12.834" v="359" actId="478"/>
          <ac:picMkLst>
            <pc:docMk/>
            <pc:sldMk cId="474843649" sldId="264"/>
            <ac:picMk id="4" creationId="{60F804B7-581E-4AA6-BCCE-8B6DACB33EC0}"/>
          </ac:picMkLst>
        </pc:picChg>
      </pc:sldChg>
      <pc:sldChg chg="modTransition">
        <pc:chgData name="Louise Russell" userId="190434ab-80e2-4dc8-a49f-ac9173c0773f" providerId="ADAL" clId="{42BCAA68-2E75-41A1-A887-11DBEBD424BC}" dt="2023-01-27T12:32:29.966" v="358"/>
        <pc:sldMkLst>
          <pc:docMk/>
          <pc:sldMk cId="1350317263" sldId="716"/>
        </pc:sldMkLst>
      </pc:sldChg>
      <pc:sldChg chg="modTransition">
        <pc:chgData name="Louise Russell" userId="190434ab-80e2-4dc8-a49f-ac9173c0773f" providerId="ADAL" clId="{42BCAA68-2E75-41A1-A887-11DBEBD424BC}" dt="2023-01-27T12:32:29.966" v="358"/>
        <pc:sldMkLst>
          <pc:docMk/>
          <pc:sldMk cId="1334107755" sldId="717"/>
        </pc:sldMkLst>
      </pc:sldChg>
      <pc:sldChg chg="modTransition">
        <pc:chgData name="Louise Russell" userId="190434ab-80e2-4dc8-a49f-ac9173c0773f" providerId="ADAL" clId="{42BCAA68-2E75-41A1-A887-11DBEBD424BC}" dt="2023-01-27T12:32:29.966" v="358"/>
        <pc:sldMkLst>
          <pc:docMk/>
          <pc:sldMk cId="519619919" sldId="718"/>
        </pc:sldMkLst>
      </pc:sldChg>
      <pc:sldChg chg="delSp modSp mod modTransition delAnim">
        <pc:chgData name="Louise Russell" userId="190434ab-80e2-4dc8-a49f-ac9173c0773f" providerId="ADAL" clId="{42BCAA68-2E75-41A1-A887-11DBEBD424BC}" dt="2023-01-27T12:48:07.272" v="365" actId="20577"/>
        <pc:sldMkLst>
          <pc:docMk/>
          <pc:sldMk cId="1372455821" sldId="971"/>
        </pc:sldMkLst>
        <pc:spChg chg="mod">
          <ac:chgData name="Louise Russell" userId="190434ab-80e2-4dc8-a49f-ac9173c0773f" providerId="ADAL" clId="{42BCAA68-2E75-41A1-A887-11DBEBD424BC}" dt="2023-01-27T12:48:07.272" v="365" actId="20577"/>
          <ac:spMkLst>
            <pc:docMk/>
            <pc:sldMk cId="1372455821" sldId="971"/>
            <ac:spMk id="2" creationId="{8DB9A4C0-174A-4278-8D9D-267F8CEDD280}"/>
          </ac:spMkLst>
        </pc:spChg>
        <pc:picChg chg="del mod">
          <ac:chgData name="Louise Russell" userId="190434ab-80e2-4dc8-a49f-ac9173c0773f" providerId="ADAL" clId="{42BCAA68-2E75-41A1-A887-11DBEBD424BC}" dt="2023-01-27T12:35:56.640" v="361" actId="478"/>
          <ac:picMkLst>
            <pc:docMk/>
            <pc:sldMk cId="1372455821" sldId="971"/>
            <ac:picMk id="5" creationId="{5984F68C-3D7E-4805-A433-AACDA7196F68}"/>
          </ac:picMkLst>
        </pc:picChg>
      </pc:sldChg>
      <pc:sldChg chg="modTransition">
        <pc:chgData name="Louise Russell" userId="190434ab-80e2-4dc8-a49f-ac9173c0773f" providerId="ADAL" clId="{42BCAA68-2E75-41A1-A887-11DBEBD424BC}" dt="2023-01-27T12:32:29.966" v="358"/>
        <pc:sldMkLst>
          <pc:docMk/>
          <pc:sldMk cId="116820578" sldId="973"/>
        </pc:sldMkLst>
      </pc:sldChg>
      <pc:sldChg chg="modTransition">
        <pc:chgData name="Louise Russell" userId="190434ab-80e2-4dc8-a49f-ac9173c0773f" providerId="ADAL" clId="{42BCAA68-2E75-41A1-A887-11DBEBD424BC}" dt="2023-01-27T12:32:29.966" v="358"/>
        <pc:sldMkLst>
          <pc:docMk/>
          <pc:sldMk cId="4051058192" sldId="976"/>
        </pc:sldMkLst>
      </pc:sldChg>
      <pc:sldChg chg="modTransition">
        <pc:chgData name="Louise Russell" userId="190434ab-80e2-4dc8-a49f-ac9173c0773f" providerId="ADAL" clId="{42BCAA68-2E75-41A1-A887-11DBEBD424BC}" dt="2023-01-27T12:32:29.966" v="358"/>
        <pc:sldMkLst>
          <pc:docMk/>
          <pc:sldMk cId="497510820" sldId="977"/>
        </pc:sldMkLst>
      </pc:sldChg>
      <pc:sldChg chg="modTransition">
        <pc:chgData name="Louise Russell" userId="190434ab-80e2-4dc8-a49f-ac9173c0773f" providerId="ADAL" clId="{42BCAA68-2E75-41A1-A887-11DBEBD424BC}" dt="2023-01-27T12:32:29.966" v="358"/>
        <pc:sldMkLst>
          <pc:docMk/>
          <pc:sldMk cId="2070616894" sldId="978"/>
        </pc:sldMkLst>
      </pc:sldChg>
      <pc:sldChg chg="modTransition">
        <pc:chgData name="Louise Russell" userId="190434ab-80e2-4dc8-a49f-ac9173c0773f" providerId="ADAL" clId="{42BCAA68-2E75-41A1-A887-11DBEBD424BC}" dt="2023-01-27T12:32:29.966" v="358"/>
        <pc:sldMkLst>
          <pc:docMk/>
          <pc:sldMk cId="1246203928" sldId="981"/>
        </pc:sldMkLst>
      </pc:sldChg>
      <pc:sldChg chg="modTransition">
        <pc:chgData name="Louise Russell" userId="190434ab-80e2-4dc8-a49f-ac9173c0773f" providerId="ADAL" clId="{42BCAA68-2E75-41A1-A887-11DBEBD424BC}" dt="2023-01-27T12:32:29.966" v="358"/>
        <pc:sldMkLst>
          <pc:docMk/>
          <pc:sldMk cId="2268290520" sldId="982"/>
        </pc:sldMkLst>
      </pc:sldChg>
      <pc:sldChg chg="modTransition">
        <pc:chgData name="Louise Russell" userId="190434ab-80e2-4dc8-a49f-ac9173c0773f" providerId="ADAL" clId="{42BCAA68-2E75-41A1-A887-11DBEBD424BC}" dt="2023-01-27T12:32:29.966" v="358"/>
        <pc:sldMkLst>
          <pc:docMk/>
          <pc:sldMk cId="2788439483" sldId="984"/>
        </pc:sldMkLst>
      </pc:sldChg>
      <pc:sldChg chg="modTransition">
        <pc:chgData name="Louise Russell" userId="190434ab-80e2-4dc8-a49f-ac9173c0773f" providerId="ADAL" clId="{42BCAA68-2E75-41A1-A887-11DBEBD424BC}" dt="2023-01-27T12:32:29.966" v="358"/>
        <pc:sldMkLst>
          <pc:docMk/>
          <pc:sldMk cId="2764351106" sldId="985"/>
        </pc:sldMkLst>
      </pc:sldChg>
      <pc:sldChg chg="modTransition">
        <pc:chgData name="Louise Russell" userId="190434ab-80e2-4dc8-a49f-ac9173c0773f" providerId="ADAL" clId="{42BCAA68-2E75-41A1-A887-11DBEBD424BC}" dt="2023-01-27T12:32:29.966" v="358"/>
        <pc:sldMkLst>
          <pc:docMk/>
          <pc:sldMk cId="766191310" sldId="986"/>
        </pc:sldMkLst>
      </pc:sldChg>
      <pc:sldChg chg="modTransition">
        <pc:chgData name="Louise Russell" userId="190434ab-80e2-4dc8-a49f-ac9173c0773f" providerId="ADAL" clId="{42BCAA68-2E75-41A1-A887-11DBEBD424BC}" dt="2023-01-27T12:32:29.966" v="358"/>
        <pc:sldMkLst>
          <pc:docMk/>
          <pc:sldMk cId="391501850" sldId="987"/>
        </pc:sldMkLst>
      </pc:sldChg>
      <pc:sldChg chg="modSp mod modTransition modNotesTx">
        <pc:chgData name="Louise Russell" userId="190434ab-80e2-4dc8-a49f-ac9173c0773f" providerId="ADAL" clId="{42BCAA68-2E75-41A1-A887-11DBEBD424BC}" dt="2023-01-27T12:32:29.966" v="358"/>
        <pc:sldMkLst>
          <pc:docMk/>
          <pc:sldMk cId="1331493765" sldId="988"/>
        </pc:sldMkLst>
        <pc:spChg chg="mod">
          <ac:chgData name="Louise Russell" userId="190434ab-80e2-4dc8-a49f-ac9173c0773f" providerId="ADAL" clId="{42BCAA68-2E75-41A1-A887-11DBEBD424BC}" dt="2023-01-27T11:52:18.916" v="234" actId="20577"/>
          <ac:spMkLst>
            <pc:docMk/>
            <pc:sldMk cId="1331493765" sldId="988"/>
            <ac:spMk id="2" creationId="{AC67697A-8012-4102-AD74-52D47340C350}"/>
          </ac:spMkLst>
        </pc:spChg>
      </pc:sldChg>
      <pc:sldChg chg="modTransition modNotesTx">
        <pc:chgData name="Louise Russell" userId="190434ab-80e2-4dc8-a49f-ac9173c0773f" providerId="ADAL" clId="{42BCAA68-2E75-41A1-A887-11DBEBD424BC}" dt="2023-01-27T12:32:29.966" v="358"/>
        <pc:sldMkLst>
          <pc:docMk/>
          <pc:sldMk cId="3313843711" sldId="989"/>
        </pc:sldMkLst>
      </pc:sldChg>
      <pc:sldChg chg="modTransition">
        <pc:chgData name="Louise Russell" userId="190434ab-80e2-4dc8-a49f-ac9173c0773f" providerId="ADAL" clId="{42BCAA68-2E75-41A1-A887-11DBEBD424BC}" dt="2023-01-27T12:32:29.966" v="358"/>
        <pc:sldMkLst>
          <pc:docMk/>
          <pc:sldMk cId="2963255014" sldId="990"/>
        </pc:sldMkLst>
      </pc:sldChg>
      <pc:sldChg chg="modTransition">
        <pc:chgData name="Louise Russell" userId="190434ab-80e2-4dc8-a49f-ac9173c0773f" providerId="ADAL" clId="{42BCAA68-2E75-41A1-A887-11DBEBD424BC}" dt="2023-01-27T12:32:29.966" v="358"/>
        <pc:sldMkLst>
          <pc:docMk/>
          <pc:sldMk cId="2468134958" sldId="9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12748D-7348-4103-B419-A20019151B9E}" type="datetimeFigureOut">
              <a:rPr lang="en-GB" smtClean="0"/>
              <a:t>30/01/2023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6A4C4-124C-43D0-A3D6-C673D908CF93}" type="slidenum">
              <a:rPr lang="en-GB" smtClean="0"/>
              <a:t>‹#›</a:t>
            </a:fld>
            <a:endParaRPr lang="en-GB"/>
          </a:p>
        </p:txBody>
      </p:sp>
    </p:spTree>
    <p:extLst>
      <p:ext uri="{BB962C8B-B14F-4D97-AF65-F5344CB8AC3E}">
        <p14:creationId xmlns:p14="http://schemas.microsoft.com/office/powerpoint/2010/main" val="583125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athways.ac.uk/Abou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872DB-DD7F-4AB9-B0C0-35927F7F24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77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baseline="0">
                <a:latin typeface="Arial-ItalicMT"/>
              </a:rPr>
              <a:t>STRENGTHS Include Personality &amp;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strike="noStrike" baseline="0">
              <a:latin typeface="Arial-Italic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baseline="0">
                <a:latin typeface="Arial-ItalicMT"/>
              </a:rPr>
              <a:t>What qualities / skills?  </a:t>
            </a:r>
            <a:r>
              <a:rPr lang="en-US" sz="1200" b="0" u="none" strike="noStrike" baseline="0">
                <a:latin typeface="Arial-ItalicMT"/>
              </a:rPr>
              <a:t>Write down your</a:t>
            </a:r>
            <a:r>
              <a:rPr lang="en-US" sz="1200" b="0" u="none" strike="noStrike" baseline="0">
                <a:latin typeface="Comic Sans MS" panose="030F0702030302020204" pitchFamily="66" charset="0"/>
              </a:rPr>
              <a:t> hobbies, interests and social activities &amp; what they reveal/</a:t>
            </a:r>
            <a:r>
              <a:rPr lang="en-US" sz="1200" u="none" strike="noStrike" baseline="0">
                <a:latin typeface="Comic Sans MS" panose="030F0702030302020204" pitchFamily="66" charset="0"/>
              </a:rPr>
              <a:t> demonstrate about your personality, skills, abilities</a:t>
            </a:r>
            <a:r>
              <a:rPr lang="en-US" sz="1200" b="0" u="none" strike="noStrike" baseline="0">
                <a:latin typeface="Comic Sans MS" panose="030F07020303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baseline="0">
                <a:latin typeface="Comic Sans MS" panose="030F0702030302020204" pitchFamily="66" charset="0"/>
              </a:rPr>
              <a:t>Link these to the course you are applying for.</a:t>
            </a:r>
            <a:r>
              <a:rPr lang="en-US" sz="1200" b="0" i="0">
                <a:solidFill>
                  <a:srgbClr val="212121"/>
                </a:solidFill>
                <a:effectLst/>
                <a:latin typeface="Open Sans" panose="020B0606030504020204" pitchFamily="34" charset="0"/>
              </a:rPr>
              <a:t>  Cant just be a list, must be a reflection/analysis of these experiences and what they have taught you or what insight </a:t>
            </a:r>
            <a:r>
              <a:rPr lang="en-US" sz="1200" b="0" i="0" err="1">
                <a:solidFill>
                  <a:srgbClr val="212121"/>
                </a:solidFill>
                <a:effectLst/>
                <a:latin typeface="Open Sans" panose="020B0606030504020204" pitchFamily="34" charset="0"/>
              </a:rPr>
              <a:t>theyve</a:t>
            </a:r>
            <a:r>
              <a:rPr lang="en-US" sz="1200" b="0" i="0">
                <a:solidFill>
                  <a:srgbClr val="212121"/>
                </a:solidFill>
                <a:effectLst/>
                <a:latin typeface="Open Sans" panose="020B0606030504020204" pitchFamily="34" charset="0"/>
              </a:rPr>
              <a:t> given into your chosen career. </a:t>
            </a:r>
            <a:endParaRPr lang="en-US" sz="1200" b="0" u="none" strike="noStrike" baseline="0">
              <a:latin typeface="Comic Sans MS" panose="030F0702030302020204" pitchFamily="66" charset="0"/>
            </a:endParaRPr>
          </a:p>
          <a:p>
            <a:r>
              <a:rPr lang="en-GB" sz="1200"/>
              <a:t>Good question to ask yourself: What am I proud of?</a:t>
            </a:r>
          </a:p>
          <a:p>
            <a:endParaRPr lang="en-GB" sz="1200"/>
          </a:p>
          <a:p>
            <a:r>
              <a:rPr lang="en-GB" sz="1200"/>
              <a:t>School subjects -</a:t>
            </a:r>
          </a:p>
          <a:p>
            <a:r>
              <a:rPr lang="en-GB" sz="1200"/>
              <a:t>Voluntary Work – Fundraising / Sponsored.</a:t>
            </a:r>
          </a:p>
          <a:p>
            <a:r>
              <a:rPr lang="en-GB" sz="1200"/>
              <a:t>Leisure Activities – Daily word or puzzle challenge</a:t>
            </a:r>
          </a:p>
          <a:p>
            <a:r>
              <a:rPr lang="en-GB" sz="1200"/>
              <a:t>Hobbies - </a:t>
            </a:r>
          </a:p>
          <a:p>
            <a:r>
              <a:rPr lang="en-GB" sz="1200"/>
              <a:t>Online courses / Training – You tube or Google learn tutorial, First Aid qualification</a:t>
            </a:r>
          </a:p>
          <a:p>
            <a:r>
              <a:rPr lang="en-GB" sz="1200"/>
              <a:t>Clubs – Sport / Games or member of Society/Organisation. </a:t>
            </a:r>
          </a:p>
          <a:p>
            <a:r>
              <a:rPr lang="en-GB" sz="1200"/>
              <a:t>Awards – (Play an instrument / Piano grades etc)</a:t>
            </a:r>
          </a:p>
          <a:p>
            <a:r>
              <a:rPr lang="en-GB" sz="1200"/>
              <a:t>Responsibility – Babysitting / Saturday job / School Captain / Helping on Parents Evening / Represented the school.</a:t>
            </a:r>
          </a:p>
          <a:p>
            <a:r>
              <a:rPr lang="en-GB" sz="1200"/>
              <a:t>Life Experiences – Shown Resilience, Coped with Change, You Care for someone?</a:t>
            </a:r>
          </a:p>
          <a:p>
            <a:endParaRPr lang="en-GB" sz="1200"/>
          </a:p>
          <a:p>
            <a:r>
              <a:rPr lang="en-GB" sz="1200"/>
              <a:t>Finding it difficult.  Ask someone who knows you to tell you a positive quality they see in you.  Give them time to ponder what they admire about you.</a:t>
            </a:r>
          </a:p>
          <a:p>
            <a:r>
              <a:rPr lang="en-GB" sz="1200"/>
              <a:t>How can you show you have the maturity to cope with College study?</a:t>
            </a:r>
          </a:p>
          <a:p>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What makes you different? </a:t>
            </a:r>
            <a:r>
              <a:rPr lang="en-GB" sz="1200" b="0"/>
              <a:t>You are a unique combination of your learning, interests &amp; life experiences. You are different from the person next to you &amp; you should try to capture that in your PS.  </a:t>
            </a:r>
            <a:r>
              <a:rPr lang="en-GB" sz="1200"/>
              <a:t>Have you observed a situation, person or event that has given you insight/knowledge that someone else wont have?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Part-time job / Work Experience</a:t>
            </a:r>
            <a:r>
              <a:rPr lang="en-GB" sz="1200"/>
              <a:t>: Does not need to be paid work experience.  </a:t>
            </a:r>
            <a:r>
              <a:rPr lang="en-US" sz="1200" b="0" u="none" strike="noStrike" baseline="0">
                <a:latin typeface="Comic Sans MS" panose="030F0702030302020204" pitchFamily="66" charset="0"/>
              </a:rPr>
              <a:t>Try to link </a:t>
            </a:r>
            <a:r>
              <a:rPr lang="en-US" sz="1200">
                <a:latin typeface="Comic Sans MS" panose="030F0702030302020204" pitchFamily="66" charset="0"/>
              </a:rPr>
              <a:t>e</a:t>
            </a:r>
            <a:r>
              <a:rPr lang="en-US" sz="1200" b="0" u="none" strike="noStrike" baseline="0">
                <a:latin typeface="Comic Sans MS" panose="030F0702030302020204" pitchFamily="66" charset="0"/>
              </a:rPr>
              <a:t>xperiences to skills or qualities related to the course. Did working in a Fast Food Restaurant Kitchen give you an awareness of Health &amp; Safety - which could be relevant for Engineering or Cookery courses.  Did serving members of the public equip you with the skills to work well with people who are different from you?</a:t>
            </a:r>
            <a:endParaRPr lang="en-GB" sz="1200"/>
          </a:p>
          <a:p>
            <a:endParaRPr lang="en-GB" sz="1200" b="1"/>
          </a:p>
          <a:p>
            <a:endParaRPr lang="en-GB" b="1"/>
          </a:p>
        </p:txBody>
      </p:sp>
      <p:sp>
        <p:nvSpPr>
          <p:cNvPr id="4" name="Slide Number Placeholder 3"/>
          <p:cNvSpPr>
            <a:spLocks noGrp="1"/>
          </p:cNvSpPr>
          <p:nvPr>
            <p:ph type="sldNum" sz="quarter" idx="5"/>
          </p:nvPr>
        </p:nvSpPr>
        <p:spPr/>
        <p:txBody>
          <a:bodyPr/>
          <a:lstStyle/>
          <a:p>
            <a:fld id="{F263A942-ACB2-458C-84FE-301EB812FA24}" type="slidenum">
              <a:rPr lang="en-GB" smtClean="0"/>
              <a:t>10</a:t>
            </a:fld>
            <a:endParaRPr lang="en-GB"/>
          </a:p>
        </p:txBody>
      </p:sp>
    </p:spTree>
    <p:extLst>
      <p:ext uri="{BB962C8B-B14F-4D97-AF65-F5344CB8AC3E}">
        <p14:creationId xmlns:p14="http://schemas.microsoft.com/office/powerpoint/2010/main" val="2163496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National Parent Forum of Scotland – Nationals in a Nutshell series</a:t>
            </a:r>
            <a:r>
              <a:rPr lang="en-GB"/>
              <a:t>.  Look up a subject you are good at in school.  It will tell you skills you are learning from that subject.</a:t>
            </a:r>
          </a:p>
          <a:p>
            <a:r>
              <a:rPr lang="en-GB" b="1"/>
              <a:t>MWOW Skills Explorer Tool </a:t>
            </a:r>
            <a:r>
              <a:rPr lang="en-GB"/>
              <a:t>– Premade list of skills, divided into different themes.  Easier to pick out what you are good at from a list in front of you.</a:t>
            </a:r>
          </a:p>
          <a:p>
            <a:r>
              <a:rPr lang="en-GB" b="1"/>
              <a:t>MWOW Strengths Tool </a:t>
            </a:r>
            <a:r>
              <a:rPr lang="en-GB"/>
              <a:t>– (Show Report Produced). Simply answer the questions, it will take less than 15mins.</a:t>
            </a:r>
          </a:p>
        </p:txBody>
      </p:sp>
      <p:sp>
        <p:nvSpPr>
          <p:cNvPr id="4" name="Slide Number Placeholder 3"/>
          <p:cNvSpPr>
            <a:spLocks noGrp="1"/>
          </p:cNvSpPr>
          <p:nvPr>
            <p:ph type="sldNum" sz="quarter" idx="5"/>
          </p:nvPr>
        </p:nvSpPr>
        <p:spPr/>
        <p:txBody>
          <a:bodyPr/>
          <a:lstStyle/>
          <a:p>
            <a:fld id="{F263A942-ACB2-458C-84FE-301EB812FA24}" type="slidenum">
              <a:rPr lang="en-GB" smtClean="0"/>
              <a:t>11</a:t>
            </a:fld>
            <a:endParaRPr lang="en-GB"/>
          </a:p>
        </p:txBody>
      </p:sp>
    </p:spTree>
    <p:extLst>
      <p:ext uri="{BB962C8B-B14F-4D97-AF65-F5344CB8AC3E}">
        <p14:creationId xmlns:p14="http://schemas.microsoft.com/office/powerpoint/2010/main" val="217945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Know what skills or qualities the College would want you to have for that course.</a:t>
            </a:r>
          </a:p>
          <a:p>
            <a:endParaRPr lang="en-GB"/>
          </a:p>
          <a:p>
            <a:r>
              <a:rPr lang="en-GB" b="1"/>
              <a:t>MWOW Job Profiles A-Z </a:t>
            </a:r>
            <a:r>
              <a:rPr lang="en-GB"/>
              <a:t>– Look up the job related to your course.  Every profile has a list of the Top Skills needed for that job.</a:t>
            </a:r>
          </a:p>
          <a:p>
            <a:r>
              <a:rPr lang="en-GB" b="1"/>
              <a:t>Look up a real vacancy </a:t>
            </a:r>
            <a:r>
              <a:rPr lang="en-GB"/>
              <a:t>– (Dental Therapist, Jan 2023, Indeed.com) Check what employers are asking for.  Dental Therapist – “Ability to work in a positive culture…….Please no whiners or complainers” Remember your mindset/personality are relevant and can be included in your PS.</a:t>
            </a:r>
          </a:p>
        </p:txBody>
      </p:sp>
      <p:sp>
        <p:nvSpPr>
          <p:cNvPr id="4" name="Slide Number Placeholder 3"/>
          <p:cNvSpPr>
            <a:spLocks noGrp="1"/>
          </p:cNvSpPr>
          <p:nvPr>
            <p:ph type="sldNum" sz="quarter" idx="5"/>
          </p:nvPr>
        </p:nvSpPr>
        <p:spPr/>
        <p:txBody>
          <a:bodyPr/>
          <a:lstStyle/>
          <a:p>
            <a:fld id="{F263A942-ACB2-458C-84FE-301EB812FA24}" type="slidenum">
              <a:rPr lang="en-GB" smtClean="0"/>
              <a:t>12</a:t>
            </a:fld>
            <a:endParaRPr lang="en-GB"/>
          </a:p>
        </p:txBody>
      </p:sp>
    </p:spTree>
    <p:extLst>
      <p:ext uri="{BB962C8B-B14F-4D97-AF65-F5344CB8AC3E}">
        <p14:creationId xmlns:p14="http://schemas.microsoft.com/office/powerpoint/2010/main" val="174497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 waffle but expand.</a:t>
            </a:r>
          </a:p>
          <a:p>
            <a:r>
              <a:rPr lang="en-GB"/>
              <a:t>This refers back to not just making it a list of what you do – but reflecting on what it has taught you about yourself &amp; how this is relevant to the course &amp; will make you a successful student.</a:t>
            </a:r>
          </a:p>
        </p:txBody>
      </p:sp>
      <p:sp>
        <p:nvSpPr>
          <p:cNvPr id="4" name="Slide Number Placeholder 3"/>
          <p:cNvSpPr>
            <a:spLocks noGrp="1"/>
          </p:cNvSpPr>
          <p:nvPr>
            <p:ph type="sldNum" sz="quarter" idx="5"/>
          </p:nvPr>
        </p:nvSpPr>
        <p:spPr/>
        <p:txBody>
          <a:bodyPr/>
          <a:lstStyle/>
          <a:p>
            <a:fld id="{F263A942-ACB2-458C-84FE-301EB812FA24}" type="slidenum">
              <a:rPr lang="en-GB" smtClean="0"/>
              <a:t>13</a:t>
            </a:fld>
            <a:endParaRPr lang="en-GB"/>
          </a:p>
        </p:txBody>
      </p:sp>
    </p:spTree>
    <p:extLst>
      <p:ext uri="{BB962C8B-B14F-4D97-AF65-F5344CB8AC3E}">
        <p14:creationId xmlns:p14="http://schemas.microsoft.com/office/powerpoint/2010/main" val="2687651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strike="noStrike" baseline="0">
                <a:latin typeface="Comic Sans MS" panose="030F0702030302020204" pitchFamily="66" charset="0"/>
              </a:rPr>
              <a:t>School Subject</a:t>
            </a:r>
          </a:p>
          <a:p>
            <a:endParaRPr lang="en-US" sz="1200" b="1" u="none" strike="noStrike" baseline="0">
              <a:latin typeface="Comic Sans MS" panose="030F0702030302020204" pitchFamily="66" charset="0"/>
            </a:endParaRPr>
          </a:p>
          <a:p>
            <a:r>
              <a:rPr lang="en-US" sz="1200" b="1" u="none" strike="noStrike" baseline="0">
                <a:latin typeface="Comic Sans MS" panose="030F0702030302020204" pitchFamily="66" charset="0"/>
              </a:rPr>
              <a:t>Activities that demonstrate your knowledge/ interest: </a:t>
            </a:r>
            <a:r>
              <a:rPr lang="en-GB"/>
              <a:t>Might have direct Work experience if you are applying for vocational course but if not.</a:t>
            </a:r>
          </a:p>
          <a:p>
            <a:r>
              <a:rPr lang="en-GB"/>
              <a:t>What did they teach you that you didn’t know before?</a:t>
            </a:r>
          </a:p>
          <a:p>
            <a:endParaRPr lang="en-GB"/>
          </a:p>
          <a:p>
            <a:r>
              <a:rPr lang="en-US" sz="1200" b="1" u="none" strike="noStrike" baseline="0">
                <a:latin typeface="Comic Sans MS" panose="030F0702030302020204" pitchFamily="66" charset="0"/>
              </a:rPr>
              <a:t>Explore / research </a:t>
            </a:r>
            <a:r>
              <a:rPr lang="en-US" sz="1200" b="1">
                <a:latin typeface="Comic Sans MS" panose="030F0702030302020204" pitchFamily="66" charset="0"/>
              </a:rPr>
              <a:t>the</a:t>
            </a:r>
            <a:r>
              <a:rPr lang="en-US" sz="1200" b="1" u="none" strike="noStrike" baseline="0">
                <a:latin typeface="Comic Sans MS" panose="030F0702030302020204" pitchFamily="66" charset="0"/>
              </a:rPr>
              <a:t> topic in your own time? </a:t>
            </a:r>
            <a:r>
              <a:rPr lang="en-GB"/>
              <a:t>How have you taken your interest beyond what you are learning in school? Over and above what you were taught in class.  Is there a Meaningful book or information you have sought out.  Be honest – you might be asked at interview to speak about them.</a:t>
            </a:r>
          </a:p>
          <a:p>
            <a:r>
              <a:rPr lang="en-GB"/>
              <a:t>What have you done that demonstrates your commitment or passion for a subject? </a:t>
            </a:r>
          </a:p>
          <a:p>
            <a:r>
              <a:rPr lang="en-GB"/>
              <a:t>Are you aware of wider issues relating to your study?</a:t>
            </a:r>
          </a:p>
          <a:p>
            <a:endParaRPr lang="en-GB"/>
          </a:p>
          <a:p>
            <a:r>
              <a:rPr lang="en-GB"/>
              <a:t>Ex. Applying for an Art course.  Are you looking at Gallery websites &amp; there online curated exhibitions.  Tate Modern in London has a podcast series.</a:t>
            </a:r>
          </a:p>
          <a:p>
            <a:endParaRPr lang="en-GB"/>
          </a:p>
        </p:txBody>
      </p:sp>
      <p:sp>
        <p:nvSpPr>
          <p:cNvPr id="4" name="Slide Number Placeholder 3"/>
          <p:cNvSpPr>
            <a:spLocks noGrp="1"/>
          </p:cNvSpPr>
          <p:nvPr>
            <p:ph type="sldNum" sz="quarter" idx="5"/>
          </p:nvPr>
        </p:nvSpPr>
        <p:spPr/>
        <p:txBody>
          <a:bodyPr/>
          <a:lstStyle/>
          <a:p>
            <a:fld id="{F263A942-ACB2-458C-84FE-301EB812FA24}" type="slidenum">
              <a:rPr lang="en-GB" smtClean="0"/>
              <a:t>14</a:t>
            </a:fld>
            <a:endParaRPr lang="en-GB"/>
          </a:p>
        </p:txBody>
      </p:sp>
    </p:spTree>
    <p:extLst>
      <p:ext uri="{BB962C8B-B14F-4D97-AF65-F5344CB8AC3E}">
        <p14:creationId xmlns:p14="http://schemas.microsoft.com/office/powerpoint/2010/main" val="855240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Cant be “because it’s the closest College”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a:t>Good way to find out this information is to attend Open Days.  Can be F2F/Virtual, will need to book in advance.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a:t>2023 SRUC, </a:t>
            </a:r>
            <a:r>
              <a:rPr lang="en-GB" err="1"/>
              <a:t>Oatridge</a:t>
            </a:r>
            <a:r>
              <a:rPr lang="en-GB"/>
              <a:t> campus : 21</a:t>
            </a:r>
            <a:r>
              <a:rPr lang="en-GB" baseline="30000"/>
              <a:t>st</a:t>
            </a:r>
            <a:r>
              <a:rPr lang="en-GB"/>
              <a:t> -24</a:t>
            </a:r>
            <a:r>
              <a:rPr lang="en-GB" baseline="30000"/>
              <a:t>th</a:t>
            </a:r>
            <a:r>
              <a:rPr lang="en-GB"/>
              <a:t> February 2023 (Virtual, need to register)</a:t>
            </a:r>
          </a:p>
          <a:p>
            <a:endParaRPr lang="en-GB"/>
          </a:p>
          <a:p>
            <a:r>
              <a:rPr lang="en-GB"/>
              <a:t>2022 Edinburgh College : 5</a:t>
            </a:r>
            <a:r>
              <a:rPr lang="en-GB" baseline="30000"/>
              <a:t>th</a:t>
            </a:r>
            <a:r>
              <a:rPr lang="en-GB"/>
              <a:t> March (In-person, advance booking)</a:t>
            </a:r>
          </a:p>
          <a:p>
            <a:r>
              <a:rPr lang="en-GB"/>
              <a:t>2022 West Lothian College : 27</a:t>
            </a:r>
            <a:r>
              <a:rPr lang="en-GB" baseline="30000"/>
              <a:t>th</a:t>
            </a:r>
            <a:r>
              <a:rPr lang="en-GB"/>
              <a:t> January (Virtual)</a:t>
            </a:r>
          </a:p>
          <a:p>
            <a:r>
              <a:rPr lang="en-GB"/>
              <a:t>2022 Forth Valley College : 31</a:t>
            </a:r>
            <a:r>
              <a:rPr lang="en-GB" baseline="30000"/>
              <a:t>st</a:t>
            </a:r>
            <a:r>
              <a:rPr lang="en-GB"/>
              <a:t> March (In-person)</a:t>
            </a:r>
          </a:p>
          <a:p>
            <a:r>
              <a:rPr lang="en-GB"/>
              <a:t>2022 NCL (Coatbridge): 18</a:t>
            </a:r>
            <a:r>
              <a:rPr lang="en-GB" baseline="30000"/>
              <a:t>th</a:t>
            </a:r>
            <a:r>
              <a:rPr lang="en-GB"/>
              <a:t> June (In-person)</a:t>
            </a:r>
          </a:p>
          <a:p>
            <a:endParaRPr lang="en-GB"/>
          </a:p>
          <a:p>
            <a:r>
              <a:rPr lang="en-US" sz="1200" b="1"/>
              <a:t>Additional qualifications: </a:t>
            </a:r>
            <a:r>
              <a:rPr lang="en-US" sz="1200" b="0"/>
              <a:t>Ex. HNC Fitness, Health &amp; Exercise (Edin College) will give you the HNC Group Award but it will also give you Register of Exercise Professionals REPS 3 award which is allows you to work as a Personal Trainer.</a:t>
            </a:r>
            <a:endParaRPr lang="en-GB"/>
          </a:p>
          <a:p>
            <a:endParaRPr lang="en-GB"/>
          </a:p>
        </p:txBody>
      </p:sp>
      <p:sp>
        <p:nvSpPr>
          <p:cNvPr id="4" name="Slide Number Placeholder 3"/>
          <p:cNvSpPr>
            <a:spLocks noGrp="1"/>
          </p:cNvSpPr>
          <p:nvPr>
            <p:ph type="sldNum" sz="quarter" idx="5"/>
          </p:nvPr>
        </p:nvSpPr>
        <p:spPr/>
        <p:txBody>
          <a:bodyPr/>
          <a:lstStyle/>
          <a:p>
            <a:fld id="{F263A942-ACB2-458C-84FE-301EB812FA24}" type="slidenum">
              <a:rPr lang="en-GB" smtClean="0"/>
              <a:t>15</a:t>
            </a:fld>
            <a:endParaRPr lang="en-GB"/>
          </a:p>
        </p:txBody>
      </p:sp>
    </p:spTree>
    <p:extLst>
      <p:ext uri="{BB962C8B-B14F-4D97-AF65-F5344CB8AC3E}">
        <p14:creationId xmlns:p14="http://schemas.microsoft.com/office/powerpoint/2010/main" val="408708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Research on the website.</a:t>
            </a:r>
          </a:p>
          <a:p>
            <a:endParaRPr lang="en-GB"/>
          </a:p>
          <a:p>
            <a:r>
              <a:rPr lang="en-GB"/>
              <a:t>This Professional Cookery course is offering study changes abroad, links with Industry professionals and 6 </a:t>
            </a:r>
            <a:r>
              <a:rPr lang="en-GB" err="1"/>
              <a:t>wks</a:t>
            </a:r>
            <a:r>
              <a:rPr lang="en-GB"/>
              <a:t> work experience.  If a similar course at another College was only offering 2 </a:t>
            </a:r>
            <a:r>
              <a:rPr lang="en-GB" err="1"/>
              <a:t>wks</a:t>
            </a:r>
            <a:r>
              <a:rPr lang="en-GB"/>
              <a:t> work experience and no opportunity to study abroad – then this might be a reason to choose this College.</a:t>
            </a:r>
          </a:p>
          <a:p>
            <a:endParaRPr lang="en-GB"/>
          </a:p>
          <a:p>
            <a:r>
              <a:rPr lang="en-GB"/>
              <a:t>Ex. HNC Professional Cookery (WLC) offers international work experience in </a:t>
            </a:r>
            <a:r>
              <a:rPr lang="en-US" b="0" i="0">
                <a:solidFill>
                  <a:srgbClr val="191717"/>
                </a:solidFill>
                <a:effectLst/>
                <a:latin typeface="nimbus-sans"/>
              </a:rPr>
              <a:t>France, Italy, Spain &amp; USA.</a:t>
            </a:r>
            <a:endParaRPr lang="en-GB"/>
          </a:p>
        </p:txBody>
      </p:sp>
      <p:sp>
        <p:nvSpPr>
          <p:cNvPr id="4" name="Slide Number Placeholder 3"/>
          <p:cNvSpPr>
            <a:spLocks noGrp="1"/>
          </p:cNvSpPr>
          <p:nvPr>
            <p:ph type="sldNum" sz="quarter" idx="5"/>
          </p:nvPr>
        </p:nvSpPr>
        <p:spPr/>
        <p:txBody>
          <a:bodyPr/>
          <a:lstStyle/>
          <a:p>
            <a:fld id="{F263A942-ACB2-458C-84FE-301EB812FA24}" type="slidenum">
              <a:rPr lang="en-GB" smtClean="0"/>
              <a:t>16</a:t>
            </a:fld>
            <a:endParaRPr lang="en-GB"/>
          </a:p>
        </p:txBody>
      </p:sp>
    </p:spTree>
    <p:extLst>
      <p:ext uri="{BB962C8B-B14F-4D97-AF65-F5344CB8AC3E}">
        <p14:creationId xmlns:p14="http://schemas.microsoft.com/office/powerpoint/2010/main" val="4020410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Edinburgh College – Type in “Student Stories” (7 pages of Students successes / Students of the year / Competition Winners etc)</a:t>
            </a:r>
          </a:p>
          <a:p>
            <a:endParaRPr lang="en-GB"/>
          </a:p>
        </p:txBody>
      </p:sp>
      <p:sp>
        <p:nvSpPr>
          <p:cNvPr id="4" name="Slide Number Placeholder 3"/>
          <p:cNvSpPr>
            <a:spLocks noGrp="1"/>
          </p:cNvSpPr>
          <p:nvPr>
            <p:ph type="sldNum" sz="quarter" idx="5"/>
          </p:nvPr>
        </p:nvSpPr>
        <p:spPr/>
        <p:txBody>
          <a:bodyPr/>
          <a:lstStyle/>
          <a:p>
            <a:fld id="{F263A942-ACB2-458C-84FE-301EB812FA24}" type="slidenum">
              <a:rPr lang="en-GB" smtClean="0"/>
              <a:t>17</a:t>
            </a:fld>
            <a:endParaRPr lang="en-GB"/>
          </a:p>
        </p:txBody>
      </p:sp>
    </p:spTree>
    <p:extLst>
      <p:ext uri="{BB962C8B-B14F-4D97-AF65-F5344CB8AC3E}">
        <p14:creationId xmlns:p14="http://schemas.microsoft.com/office/powerpoint/2010/main" val="397123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could ask a current student about their course. </a:t>
            </a:r>
          </a:p>
          <a:p>
            <a:r>
              <a:rPr lang="en-GB"/>
              <a:t>Universities often have an “Ask a Student” function on their website.  Some Colleges may do this.</a:t>
            </a:r>
          </a:p>
          <a:p>
            <a:r>
              <a:rPr lang="en-GB"/>
              <a:t>You could use </a:t>
            </a:r>
            <a:r>
              <a:rPr lang="en-GB" err="1"/>
              <a:t>Linkedin</a:t>
            </a:r>
            <a:r>
              <a:rPr lang="en-GB"/>
              <a:t> to connect with recent graduates of the course you want to do.</a:t>
            </a:r>
          </a:p>
          <a:p>
            <a:endParaRPr lang="en-GB"/>
          </a:p>
        </p:txBody>
      </p:sp>
      <p:sp>
        <p:nvSpPr>
          <p:cNvPr id="4" name="Slide Number Placeholder 3"/>
          <p:cNvSpPr>
            <a:spLocks noGrp="1"/>
          </p:cNvSpPr>
          <p:nvPr>
            <p:ph type="sldNum" sz="quarter" idx="5"/>
          </p:nvPr>
        </p:nvSpPr>
        <p:spPr/>
        <p:txBody>
          <a:bodyPr/>
          <a:lstStyle/>
          <a:p>
            <a:fld id="{F263A942-ACB2-458C-84FE-301EB812FA24}" type="slidenum">
              <a:rPr lang="en-GB" smtClean="0"/>
              <a:t>18</a:t>
            </a:fld>
            <a:endParaRPr lang="en-GB"/>
          </a:p>
        </p:txBody>
      </p:sp>
    </p:spTree>
    <p:extLst>
      <p:ext uri="{BB962C8B-B14F-4D97-AF65-F5344CB8AC3E}">
        <p14:creationId xmlns:p14="http://schemas.microsoft.com/office/powerpoint/2010/main" val="817347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63A942-ACB2-458C-84FE-301EB812FA24}" type="slidenum">
              <a:rPr lang="en-GB" smtClean="0"/>
              <a:t>19</a:t>
            </a:fld>
            <a:endParaRPr lang="en-GB"/>
          </a:p>
        </p:txBody>
      </p:sp>
    </p:spTree>
    <p:extLst>
      <p:ext uri="{BB962C8B-B14F-4D97-AF65-F5344CB8AC3E}">
        <p14:creationId xmlns:p14="http://schemas.microsoft.com/office/powerpoint/2010/main" val="2076117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CMS </a:t>
            </a:r>
            <a:r>
              <a:rPr kumimoji="0" lang="en-GB" sz="1200" b="0" i="0" u="none" strike="noStrike" kern="1200" cap="none" spc="0" normalizeH="0" baseline="0" noProof="0">
                <a:ln>
                  <a:noFill/>
                </a:ln>
                <a:solidFill>
                  <a:prstClr val="black"/>
                </a:solidFill>
                <a:effectLst/>
                <a:uLnTx/>
                <a:uFillTx/>
                <a:latin typeface="Arial" pitchFamily="34" charset="0"/>
                <a:ea typeface="+mn-ea"/>
                <a:cs typeface="Arial" pitchFamily="34" charset="0"/>
              </a:rPr>
              <a:t>are the skills that help you to make informed decisions.</a:t>
            </a:r>
            <a:r>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lang="en-GB"/>
              <a:t>They are divided into 4 themes and we are going to show how they are relevant for when you are thinking about College and how to do a strong application.</a:t>
            </a:r>
          </a:p>
          <a:p>
            <a:pPr marL="0" marR="0" lvl="0" indent="0" algn="l" defTabSz="91432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Body)"/>
              <a:ea typeface="+mn-ea"/>
              <a:cs typeface="Arial" pitchFamily="34" charset="0"/>
            </a:endParaRPr>
          </a:p>
          <a:p>
            <a:pPr marL="0" marR="0" lvl="0" indent="0" algn="l" defTabSz="914329" rtl="0" eaLnBrk="1" fontAlgn="auto" latinLnBrk="0" hangingPunct="1">
              <a:lnSpc>
                <a:spcPct val="100000"/>
              </a:lnSpc>
              <a:spcBef>
                <a:spcPts val="0"/>
              </a:spcBef>
              <a:spcAft>
                <a:spcPts val="0"/>
              </a:spcAft>
              <a:buClrTx/>
              <a:buSzTx/>
              <a:buFontTx/>
              <a:buNone/>
              <a:tabLst/>
              <a:defRPr/>
            </a:pPr>
            <a:r>
              <a:rPr lang="en-GB"/>
              <a:t>SELF is knowing who you are – Understanding your personality, interests and values which is key to choosing the right course.</a:t>
            </a:r>
          </a:p>
          <a:p>
            <a:endParaRPr lang="en-GB"/>
          </a:p>
          <a:p>
            <a:r>
              <a:rPr lang="en-GB"/>
              <a:t>STRENGTHS knowing what you are good at – Knowing how to use your talents, skills and personal qualities.</a:t>
            </a:r>
          </a:p>
          <a:p>
            <a:endParaRPr lang="en-GB"/>
          </a:p>
          <a:p>
            <a:r>
              <a:rPr lang="en-GB"/>
              <a:t>HORIZONS is knowing what courses are out there – Exploring the differences &amp; detail of what is being offered.</a:t>
            </a:r>
          </a:p>
          <a:p>
            <a:endParaRPr lang="en-GB"/>
          </a:p>
          <a:p>
            <a:r>
              <a:rPr lang="en-GB"/>
              <a:t>NETWORKS is knowing who can help you &amp; using this.  SDS staff &amp; teachers available today -  but also thinking about how College staff &amp; students can help you.</a:t>
            </a:r>
          </a:p>
          <a:p>
            <a:endParaRPr lang="en-GB"/>
          </a:p>
          <a:p>
            <a:pPr marL="0" marR="0" lvl="0" indent="0" algn="l" defTabSz="91432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t>Working through each of these themes will help you to choose the course that’s right for you and help you write your personal statement.</a:t>
            </a:r>
            <a:endParaRPr lang="en-GB"/>
          </a:p>
        </p:txBody>
      </p:sp>
      <p:sp>
        <p:nvSpPr>
          <p:cNvPr id="4" name="Slide Number Placeholder 3"/>
          <p:cNvSpPr>
            <a:spLocks noGrp="1"/>
          </p:cNvSpPr>
          <p:nvPr>
            <p:ph type="sldNum" sz="quarter" idx="5"/>
          </p:nvPr>
        </p:nvSpPr>
        <p:spPr/>
        <p:txBody>
          <a:bodyPr/>
          <a:lstStyle/>
          <a:p>
            <a:fld id="{F263A942-ACB2-458C-84FE-301EB812FA24}" type="slidenum">
              <a:rPr lang="en-GB" smtClean="0"/>
              <a:t>2</a:t>
            </a:fld>
            <a:endParaRPr lang="en-GB"/>
          </a:p>
        </p:txBody>
      </p:sp>
    </p:spTree>
    <p:extLst>
      <p:ext uri="{BB962C8B-B14F-4D97-AF65-F5344CB8AC3E}">
        <p14:creationId xmlns:p14="http://schemas.microsoft.com/office/powerpoint/2010/main" val="1844986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t>SDS Video 2min 26sec, highlighting the variety and flexibility of college to university routes.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a:t>In 2020-21, 7,665 students entered university first degree courses with an HNC/HND qualification achieved in the last three years. Of those, 4,470 (58.3%) entered university straight into year 2 (with HNC) or year 3 (with HND). This is known as Articulation with Advanced Standing (AS). A quarter (25.1%) of those 4,470 students were from the 20% most deprived areas, 20.7% had a declared disability, 9.2% were black or minority ethnic and 1.9% were care-experienced.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t>SOURCE: Report on Widening Access 2020-21 </a:t>
            </a:r>
            <a:r>
              <a:rPr lang="en-GB" sz="1000" b="0" u="sng">
                <a:solidFill>
                  <a:srgbClr val="0000FF"/>
                </a:solidFill>
              </a:rPr>
              <a:t>https://www.sfc.ac.uk/publications-statistics/statistical-publications/2022/SFCST062022.aspx</a:t>
            </a:r>
            <a:r>
              <a:rPr lang="en-GB" sz="1000" b="0" u="none">
                <a:solidFill>
                  <a:srgbClr val="0000FF"/>
                </a:solidFill>
              </a:rPr>
              <a:t> </a:t>
            </a:r>
            <a:r>
              <a:rPr lang="en-GB" sz="1000" b="0" u="none">
                <a:solidFill>
                  <a:schemeClr val="tx1"/>
                </a:solidFill>
              </a:rPr>
              <a:t>Scottish Funding Council 17 May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u="none">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none">
                <a:solidFill>
                  <a:schemeClr val="tx1"/>
                </a:solidFill>
              </a:rPr>
              <a:t>ALTERNATIVE VIDEO: </a:t>
            </a:r>
            <a:r>
              <a:rPr lang="en-US" sz="1000" b="1" i="0" u="none" strike="noStrike" kern="1200" baseline="0">
                <a:solidFill>
                  <a:schemeClr val="tx1"/>
                </a:solidFill>
                <a:latin typeface="Arial" panose="020B0604020202020204" pitchFamily="34" charset="0"/>
                <a:ea typeface="+mn-ea"/>
                <a:cs typeface="Arial" panose="020B0604020202020204" pitchFamily="34" charset="0"/>
              </a:rPr>
              <a:t>Universities Scotland widening access 2021 animation </a:t>
            </a:r>
            <a:r>
              <a:rPr lang="en-US" sz="1000" b="0" i="0" u="none" strike="noStrike" kern="1200" baseline="0">
                <a:solidFill>
                  <a:schemeClr val="tx1"/>
                </a:solidFill>
                <a:latin typeface="Arial" panose="020B0604020202020204" pitchFamily="34" charset="0"/>
                <a:ea typeface="+mn-ea"/>
                <a:cs typeface="Arial" panose="020B0604020202020204" pitchFamily="34" charset="0"/>
              </a:rPr>
              <a:t>(1min53) </a:t>
            </a:r>
            <a:r>
              <a:rPr lang="en-GB" sz="1000" b="1">
                <a:latin typeface="Arial" panose="020B0604020202020204" pitchFamily="34" charset="0"/>
                <a:cs typeface="Arial" panose="020B0604020202020204" pitchFamily="34" charset="0"/>
              </a:rPr>
              <a:t>Universities Scotland YouTube </a:t>
            </a:r>
            <a:r>
              <a:rPr lang="en-GB" sz="1000" b="0" u="sng">
                <a:solidFill>
                  <a:srgbClr val="0000FF"/>
                </a:solidFill>
                <a:latin typeface="Arial" panose="020B0604020202020204" pitchFamily="34" charset="0"/>
                <a:cs typeface="Arial" panose="020B0604020202020204" pitchFamily="34" charset="0"/>
              </a:rPr>
              <a:t>https://youtu.be/KcDwao9tUsM </a:t>
            </a:r>
            <a:r>
              <a:rPr lang="en-GB" sz="1000" b="0">
                <a:latin typeface="Arial" panose="020B0604020202020204" pitchFamily="34" charset="0"/>
                <a:cs typeface="Arial" panose="020B0604020202020204" pitchFamily="34" charset="0"/>
              </a:rPr>
              <a:t>(29 Sept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u="none">
              <a:solidFill>
                <a:schemeClr val="tx1"/>
              </a:solidFill>
            </a:endParaRPr>
          </a:p>
        </p:txBody>
      </p:sp>
      <p:sp>
        <p:nvSpPr>
          <p:cNvPr id="4" name="Slide Number Placeholder 3"/>
          <p:cNvSpPr>
            <a:spLocks noGrp="1"/>
          </p:cNvSpPr>
          <p:nvPr>
            <p:ph type="sldNum" sz="quarter" idx="10"/>
          </p:nvPr>
        </p:nvSpPr>
        <p:spPr/>
        <p:txBody>
          <a:bodyPr/>
          <a:lstStyle/>
          <a:p>
            <a:fld id="{A68A168A-0AB5-7249-9EA0-71F7DF5A0CDF}" type="slidenum">
              <a:rPr lang="en-US" smtClean="0"/>
              <a:t>20</a:t>
            </a:fld>
            <a:endParaRPr lang="en-US"/>
          </a:p>
        </p:txBody>
      </p:sp>
    </p:spTree>
    <p:extLst>
      <p:ext uri="{BB962C8B-B14F-4D97-AF65-F5344CB8AC3E}">
        <p14:creationId xmlns:p14="http://schemas.microsoft.com/office/powerpoint/2010/main" val="3838708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kern="1200" baseline="0">
                <a:solidFill>
                  <a:schemeClr val="tx1"/>
                </a:solidFill>
                <a:latin typeface="Arial" panose="020B0604020202020204" pitchFamily="34" charset="0"/>
                <a:ea typeface="+mn-ea"/>
                <a:cs typeface="Arial" panose="020B0604020202020204" pitchFamily="34" charset="0"/>
              </a:rPr>
              <a:t>Articulation ‘Pathways’ search tool</a:t>
            </a:r>
            <a:r>
              <a:rPr lang="en-GB" sz="1000" b="0" i="0" u="none" strike="noStrike" kern="1200" baseline="0">
                <a:solidFill>
                  <a:schemeClr val="tx1"/>
                </a:solidFill>
                <a:latin typeface="Arial" panose="020B0604020202020204" pitchFamily="34" charset="0"/>
                <a:ea typeface="+mn-ea"/>
                <a:cs typeface="Arial" panose="020B0604020202020204" pitchFamily="34" charset="0"/>
              </a:rPr>
              <a:t> (launched July 2020) Agreed Progression Routes.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chemeClr val="tx1"/>
                </a:solidFill>
                <a:effectLst/>
                <a:latin typeface="Arial" panose="020B0604020202020204" pitchFamily="34" charset="0"/>
                <a:ea typeface="+mn-ea"/>
                <a:cs typeface="Arial" panose="020B0604020202020204" pitchFamily="34" charset="0"/>
              </a:rPr>
              <a:t>Search tool shows pathways between college and university.</a:t>
            </a:r>
          </a:p>
          <a:p>
            <a:r>
              <a:rPr lang="en-US" sz="1000" b="0" i="0" kern="1200">
                <a:solidFill>
                  <a:schemeClr val="tx1"/>
                </a:solidFill>
                <a:effectLst/>
                <a:latin typeface="Arial" panose="020B0604020202020204" pitchFamily="34" charset="0"/>
                <a:ea typeface="+mn-ea"/>
                <a:cs typeface="Arial" panose="020B0604020202020204" pitchFamily="34" charset="0"/>
              </a:rPr>
              <a:t>Can search by college, university or subject area to see agreed pathways for seamless transition from HND to degree level study. Also has information on whether entry is to second or third year of a degree. </a:t>
            </a:r>
            <a:endParaRPr lang="en-GB" sz="10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latin typeface="Arial" panose="020B0604020202020204" pitchFamily="34" charset="0"/>
                <a:cs typeface="Arial" panose="020B0604020202020204" pitchFamily="34" charset="0"/>
              </a:rPr>
              <a:t>SOURCE: Pathways App </a:t>
            </a:r>
            <a:r>
              <a:rPr lang="en-GB" sz="1000">
                <a:latin typeface="Arial" panose="020B0604020202020204" pitchFamily="34" charset="0"/>
                <a:cs typeface="Arial" panose="020B0604020202020204" pitchFamily="34" charset="0"/>
                <a:hlinkClick r:id="rId3"/>
              </a:rPr>
              <a:t>https://www.pathways.ac.uk/About</a:t>
            </a:r>
            <a:endParaRPr lang="en-GB" sz="10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t>OTHER RESOURCES: Pathways App Demonstration video (</a:t>
            </a:r>
            <a:r>
              <a:rPr lang="en-GB" sz="1000" b="1" u="none">
                <a:solidFill>
                  <a:srgbClr val="0000FF"/>
                </a:solidFill>
              </a:rPr>
              <a:t>6min 24)</a:t>
            </a:r>
            <a:r>
              <a:rPr lang="en-GB" sz="1000" b="1"/>
              <a:t> </a:t>
            </a:r>
            <a:r>
              <a:rPr lang="en-GB" sz="1000" u="sng">
                <a:solidFill>
                  <a:srgbClr val="0000FF"/>
                </a:solidFill>
              </a:rPr>
              <a:t>https://youtu.be/Hkeg5KjR_7c</a:t>
            </a:r>
            <a:endParaRPr lang="en-GB" sz="1000" u="none">
              <a:solidFill>
                <a:srgbClr val="0000FF"/>
              </a:solidFill>
            </a:endParaRPr>
          </a:p>
        </p:txBody>
      </p:sp>
      <p:sp>
        <p:nvSpPr>
          <p:cNvPr id="4" name="Slide Number Placeholder 3"/>
          <p:cNvSpPr>
            <a:spLocks noGrp="1"/>
          </p:cNvSpPr>
          <p:nvPr>
            <p:ph type="sldNum" sz="quarter" idx="10"/>
          </p:nvPr>
        </p:nvSpPr>
        <p:spPr/>
        <p:txBody>
          <a:bodyPr/>
          <a:lstStyle/>
          <a:p>
            <a:fld id="{A68A168A-0AB5-7249-9EA0-71F7DF5A0CDF}" type="slidenum">
              <a:rPr lang="en-US" smtClean="0"/>
              <a:t>21</a:t>
            </a:fld>
            <a:endParaRPr lang="en-US"/>
          </a:p>
        </p:txBody>
      </p:sp>
    </p:spTree>
    <p:extLst>
      <p:ext uri="{BB962C8B-B14F-4D97-AF65-F5344CB8AC3E}">
        <p14:creationId xmlns:p14="http://schemas.microsoft.com/office/powerpoint/2010/main" val="68944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76A4C4-124C-43D0-A3D6-C673D908CF93}" type="slidenum">
              <a:rPr lang="en-GB" smtClean="0"/>
              <a:t>22</a:t>
            </a:fld>
            <a:endParaRPr lang="en-GB"/>
          </a:p>
        </p:txBody>
      </p:sp>
    </p:spTree>
    <p:extLst>
      <p:ext uri="{BB962C8B-B14F-4D97-AF65-F5344CB8AC3E}">
        <p14:creationId xmlns:p14="http://schemas.microsoft.com/office/powerpoint/2010/main" val="911814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Using the “Nail your college interview” page on </a:t>
            </a:r>
            <a:r>
              <a:rPr lang="en-GB" err="1"/>
              <a:t>MyWorldofWork</a:t>
            </a:r>
            <a:r>
              <a:rPr lang="en-GB"/>
              <a:t> is a great way to prepare for a college interview. The article includes lots of advice about how to approach an interview, as well as a list of likely questions that you can use to help prepare your answers. </a:t>
            </a:r>
          </a:p>
          <a:p>
            <a:endParaRPr lang="en-GB"/>
          </a:p>
          <a:p>
            <a:r>
              <a:rPr lang="en-GB"/>
              <a:t>I’d suggest picking the 4 questions you think would be hardest to answer, and prepare an answer with pen and paper. </a:t>
            </a:r>
          </a:p>
          <a:p>
            <a:endParaRPr lang="en-GB"/>
          </a:p>
          <a:p>
            <a:r>
              <a:rPr lang="en-GB"/>
              <a:t>Practice with someone, the first time you say your answer </a:t>
            </a:r>
            <a:r>
              <a:rPr lang="en-GB" err="1"/>
              <a:t>outloud</a:t>
            </a:r>
            <a:r>
              <a:rPr lang="en-GB"/>
              <a:t> should not be in the interview!</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872DB-DD7F-4AB9-B0C0-35927F7F24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50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t>Deciding to go to college is a major career decision. It might involve you leaving school, or stepping away from full-time work to allow you to study. These choices have a cost, either in lost earnings, achieving less qualifications at school or in some other way specific to you. So, before you apply for college, you need to decide whether there is a course there that makes it worth your while. </a:t>
            </a:r>
          </a:p>
          <a:p>
            <a:pPr lvl="0"/>
            <a:r>
              <a:rPr lang="en-GB"/>
              <a:t>Think hard about which subject you want to study. Is there something you enjoy and want to do more of, perhaps something you liked at school or do in your spare time? Are you hoping to get the qualifications you need for a particular job or are you trying to gain entry into an industry you’d like to work in? Is there a course you think you might be good at? These are all of the questions you’ll need to ask yourself when choosing what to study and whether to go to college at all. </a:t>
            </a:r>
          </a:p>
          <a:p>
            <a:pPr lvl="0"/>
            <a:r>
              <a:rPr lang="en-GB"/>
              <a:t>Courses at college are at different levels and you’ll need to apply for the right level of course for you. One way to do this is to check the entry requirements? Do you have what this course needs? Do you have more, or maybe less? Should you be applying for a higher or lower level of course?</a:t>
            </a:r>
          </a:p>
          <a:p>
            <a:r>
              <a:rPr lang="en-GB"/>
              <a:t>As a first step the colleges require you to register online with an email address, password and basic personal information</a:t>
            </a:r>
          </a:p>
          <a:p>
            <a:r>
              <a:rPr lang="en-GB"/>
              <a:t>Navigate to the course page you are interested in applying for, there will be an “apply now” button somewhere on the page (normally at the top and the bottom).</a:t>
            </a:r>
          </a:p>
          <a:p>
            <a:r>
              <a:rPr lang="en-GB"/>
              <a:t>You will then be prompted to login or register, follow the steps onscreen from there. </a:t>
            </a:r>
          </a:p>
          <a:p>
            <a:r>
              <a:rPr lang="en-GB"/>
              <a:t>The colleges normally require a secure password with Capital letters, numbers and sometimes a special character. Whatever you choose, make sure you will remember your password – your college login will be the easiest way to track your application!</a:t>
            </a:r>
          </a:p>
          <a:p>
            <a:pPr lvl="1"/>
            <a:endParaRPr lang="en-GB"/>
          </a:p>
          <a:p>
            <a:pPr lvl="1"/>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1776A4C4-124C-43D0-A3D6-C673D908CF93}" type="slidenum">
              <a:rPr lang="en-GB" smtClean="0"/>
              <a:t>3</a:t>
            </a:fld>
            <a:endParaRPr lang="en-GB"/>
          </a:p>
        </p:txBody>
      </p:sp>
    </p:spTree>
    <p:extLst>
      <p:ext uri="{BB962C8B-B14F-4D97-AF65-F5344CB8AC3E}">
        <p14:creationId xmlns:p14="http://schemas.microsoft.com/office/powerpoint/2010/main" val="283437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a:p>
          <a:p>
            <a:r>
              <a:rPr lang="en-US"/>
              <a:t>It is also worth giving real thought to which colleges you apply to, bearing in mind that you can apply to more than one. There are a few things to think about here: </a:t>
            </a:r>
          </a:p>
          <a:p>
            <a:endParaRPr lang="en-US"/>
          </a:p>
          <a:p>
            <a:r>
              <a:rPr lang="en-US"/>
              <a:t>Firstly, does the college offer the right course for you?</a:t>
            </a:r>
          </a:p>
          <a:p>
            <a:r>
              <a:rPr lang="en-US"/>
              <a:t>Secondly, what are the facilities on offer at the college – open days are a great way to explore this while giving you the chance to meet lecturers and picture life as a student there.</a:t>
            </a:r>
          </a:p>
          <a:p>
            <a:r>
              <a:rPr lang="en-US"/>
              <a:t>Finally, and quite importantly, how easily can you travel there each day? Bear in mind you will need to get to the college between 3 and 5 days a week, often travelling on public transport at busy times. Spend some time on google maps researching your journey time – your commute makes a big difference to your everyday life.   </a:t>
            </a:r>
            <a:r>
              <a:rPr lang="en-US" sz="1200"/>
              <a:t>However, you might find that some colleges are a lot closer than you thought, and most colleges are willing to help students with the cost of their travel.</a:t>
            </a:r>
          </a:p>
          <a:p>
            <a:r>
              <a:rPr lang="en-US" sz="1200"/>
              <a:t>A good career decision is one you’ve thought all the way through – choosing a college is no exception. </a:t>
            </a:r>
          </a:p>
          <a:p>
            <a:pPr algn="l"/>
            <a:r>
              <a:rPr lang="en-US" sz="1200" b="0" i="0" u="none" strike="noStrike" baseline="0">
                <a:latin typeface="CIDFont+F6"/>
              </a:rPr>
              <a:t>You will often be eligible for travel expenses and could be eligible for EMA or bursary (if below HNC level) or</a:t>
            </a:r>
          </a:p>
          <a:p>
            <a:pPr algn="l"/>
            <a:r>
              <a:rPr lang="en-US" sz="1200" b="0" i="0" u="none" strike="noStrike" baseline="0">
                <a:latin typeface="CIDFont+F6"/>
              </a:rPr>
              <a:t>SAAS loan (HNC+) – travel expenses vary from college to college, </a:t>
            </a:r>
            <a:r>
              <a:rPr lang="en-US" sz="1200" b="0" i="0" u="none" strike="noStrike" baseline="0" err="1">
                <a:latin typeface="CIDFont+F6"/>
              </a:rPr>
              <a:t>eg</a:t>
            </a:r>
            <a:r>
              <a:rPr lang="en-US" sz="1200" b="0" i="0" u="none" strike="noStrike" baseline="0">
                <a:latin typeface="CIDFont+F6"/>
              </a:rPr>
              <a:t> City of Glasgow are the </a:t>
            </a:r>
            <a:r>
              <a:rPr lang="en-GB" sz="1200" b="0" i="0" u="none" strike="noStrike" baseline="0">
                <a:latin typeface="CIDFont+F6"/>
              </a:rPr>
              <a:t>most generous.</a:t>
            </a:r>
            <a:endParaRPr lang="en-US" sz="1200"/>
          </a:p>
          <a:p>
            <a:endParaRPr lang="en-US"/>
          </a:p>
          <a:p>
            <a:endParaRPr lang="en-GB"/>
          </a:p>
        </p:txBody>
      </p:sp>
      <p:sp>
        <p:nvSpPr>
          <p:cNvPr id="4" name="Slide Number Placeholder 3"/>
          <p:cNvSpPr>
            <a:spLocks noGrp="1"/>
          </p:cNvSpPr>
          <p:nvPr>
            <p:ph type="sldNum" sz="quarter" idx="5"/>
          </p:nvPr>
        </p:nvSpPr>
        <p:spPr/>
        <p:txBody>
          <a:bodyPr/>
          <a:lstStyle/>
          <a:p>
            <a:fld id="{1776A4C4-124C-43D0-A3D6-C673D908CF93}" type="slidenum">
              <a:rPr lang="en-GB" smtClean="0"/>
              <a:t>4</a:t>
            </a:fld>
            <a:endParaRPr lang="en-GB"/>
          </a:p>
        </p:txBody>
      </p:sp>
    </p:spTree>
    <p:extLst>
      <p:ext uri="{BB962C8B-B14F-4D97-AF65-F5344CB8AC3E}">
        <p14:creationId xmlns:p14="http://schemas.microsoft.com/office/powerpoint/2010/main" val="416559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a:p>
          <a:p>
            <a:pPr lvl="1"/>
            <a:endParaRPr lang="en-GB"/>
          </a:p>
          <a:p>
            <a:pPr lvl="1"/>
            <a:endParaRPr lang="en-GB"/>
          </a:p>
          <a:p>
            <a:r>
              <a:rPr lang="en-GB"/>
              <a:t>As a first step the colleges require you to register online with an email address, password and basic personal information.  It’s best not to use a Glow email address.</a:t>
            </a:r>
          </a:p>
          <a:p>
            <a:endParaRPr lang="en-GB"/>
          </a:p>
          <a:p>
            <a:r>
              <a:rPr lang="en-GB"/>
              <a:t>Navigate to the course page you are interested in applying for, there will be an “apply now” button somewhere on the page (normally at the top and the bottom).</a:t>
            </a:r>
          </a:p>
          <a:p>
            <a:endParaRPr lang="en-GB"/>
          </a:p>
          <a:p>
            <a:r>
              <a:rPr lang="en-GB"/>
              <a:t>You will then be prompted to login or register, follow the steps onscreen from there. </a:t>
            </a:r>
          </a:p>
          <a:p>
            <a:endParaRPr lang="en-GB"/>
          </a:p>
          <a:p>
            <a:r>
              <a:rPr lang="en-GB"/>
              <a:t>The colleges normally require a secure password with Capital letters, numbers and sometimes a special character. Whatever you choose, make sure you will remember your password – your college login will be the easiest way to track your application!</a:t>
            </a:r>
          </a:p>
          <a:p>
            <a:pPr lvl="1"/>
            <a:endParaRPr lang="en-GB"/>
          </a:p>
          <a:p>
            <a:endParaRPr lang="en-GB"/>
          </a:p>
        </p:txBody>
      </p:sp>
      <p:sp>
        <p:nvSpPr>
          <p:cNvPr id="4" name="Slide Number Placeholder 3"/>
          <p:cNvSpPr>
            <a:spLocks noGrp="1"/>
          </p:cNvSpPr>
          <p:nvPr>
            <p:ph type="sldNum" sz="quarter" idx="5"/>
          </p:nvPr>
        </p:nvSpPr>
        <p:spPr/>
        <p:txBody>
          <a:bodyPr/>
          <a:lstStyle/>
          <a:p>
            <a:fld id="{1776A4C4-124C-43D0-A3D6-C673D908CF93}" type="slidenum">
              <a:rPr lang="en-GB" smtClean="0"/>
              <a:t>5</a:t>
            </a:fld>
            <a:endParaRPr lang="en-GB"/>
          </a:p>
        </p:txBody>
      </p:sp>
    </p:spTree>
    <p:extLst>
      <p:ext uri="{BB962C8B-B14F-4D97-AF65-F5344CB8AC3E}">
        <p14:creationId xmlns:p14="http://schemas.microsoft.com/office/powerpoint/2010/main" val="315080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will be questions designed to find out whether you will need extra support while at college or during your application. </a:t>
            </a:r>
          </a:p>
          <a:p>
            <a:pPr lvl="1"/>
            <a:r>
              <a:rPr lang="en-GB"/>
              <a:t>These could refer to disabilities, being a carer or having been raised in the care system for example. </a:t>
            </a:r>
          </a:p>
          <a:p>
            <a:pPr lvl="1"/>
            <a:r>
              <a:rPr lang="en-GB"/>
              <a:t>Your answers to these questions </a:t>
            </a:r>
            <a:r>
              <a:rPr lang="en-GB" b="1"/>
              <a:t>will not affect</a:t>
            </a:r>
            <a:r>
              <a:rPr lang="en-GB"/>
              <a:t> your chances of being accepted into college</a:t>
            </a:r>
          </a:p>
          <a:p>
            <a:pPr lvl="1"/>
            <a:endParaRPr lang="en-GB"/>
          </a:p>
          <a:p>
            <a:r>
              <a:rPr lang="en-GB"/>
              <a:t>There will also be equality and diversity-related questions that can seem very personal. </a:t>
            </a:r>
          </a:p>
          <a:p>
            <a:pPr lvl="1"/>
            <a:r>
              <a:rPr lang="en-GB"/>
              <a:t>These may refer to sexuality, race, religion or gender identity</a:t>
            </a:r>
          </a:p>
          <a:p>
            <a:pPr lvl="1"/>
            <a:r>
              <a:rPr lang="en-GB"/>
              <a:t>The college asks these questions to help them measure and prevent discrimination within the application process. </a:t>
            </a:r>
          </a:p>
          <a:p>
            <a:pPr lvl="1"/>
            <a:r>
              <a:rPr lang="en-GB"/>
              <a:t>You can refuse to answer. This, or any other answer, </a:t>
            </a:r>
            <a:r>
              <a:rPr lang="en-GB" b="1"/>
              <a:t>will not affect </a:t>
            </a:r>
            <a:r>
              <a:rPr lang="en-GB"/>
              <a:t>your chances of being accepted into college</a:t>
            </a:r>
          </a:p>
        </p:txBody>
      </p:sp>
      <p:sp>
        <p:nvSpPr>
          <p:cNvPr id="4" name="Slide Number Placeholder 3"/>
          <p:cNvSpPr>
            <a:spLocks noGrp="1"/>
          </p:cNvSpPr>
          <p:nvPr>
            <p:ph type="sldNum" sz="quarter" idx="5"/>
          </p:nvPr>
        </p:nvSpPr>
        <p:spPr/>
        <p:txBody>
          <a:bodyPr/>
          <a:lstStyle/>
          <a:p>
            <a:fld id="{1776A4C4-124C-43D0-A3D6-C673D908CF93}" type="slidenum">
              <a:rPr lang="en-GB" smtClean="0"/>
              <a:t>6</a:t>
            </a:fld>
            <a:endParaRPr lang="en-GB"/>
          </a:p>
        </p:txBody>
      </p:sp>
    </p:spTree>
    <p:extLst>
      <p:ext uri="{BB962C8B-B14F-4D97-AF65-F5344CB8AC3E}">
        <p14:creationId xmlns:p14="http://schemas.microsoft.com/office/powerpoint/2010/main" val="152848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76A4C4-124C-43D0-A3D6-C673D908CF93}" type="slidenum">
              <a:rPr lang="en-GB" smtClean="0"/>
              <a:t>7</a:t>
            </a:fld>
            <a:endParaRPr lang="en-GB"/>
          </a:p>
        </p:txBody>
      </p:sp>
    </p:spTree>
    <p:extLst>
      <p:ext uri="{BB962C8B-B14F-4D97-AF65-F5344CB8AC3E}">
        <p14:creationId xmlns:p14="http://schemas.microsoft.com/office/powerpoint/2010/main" val="4115628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very rough guide - but 1 and 2 should make up bulk of personal statement.</a:t>
            </a:r>
          </a:p>
          <a:p>
            <a:r>
              <a:rPr lang="en-GB"/>
              <a:t>Colleges might break these down into separate questions (</a:t>
            </a:r>
            <a:r>
              <a:rPr lang="en-GB" err="1"/>
              <a:t>eg</a:t>
            </a:r>
            <a:r>
              <a:rPr lang="en-GB"/>
              <a:t> West Lothian College) or just ask for it in one go.</a:t>
            </a:r>
          </a:p>
          <a:p>
            <a:r>
              <a:rPr lang="en-GB"/>
              <a:t>Write it in a Word document – Saved / can used for other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Keep it to half an A4 page (typed).</a:t>
            </a:r>
          </a:p>
          <a:p>
            <a:r>
              <a:rPr lang="en-US" b="0" i="0">
                <a:solidFill>
                  <a:srgbClr val="212121"/>
                </a:solidFill>
                <a:effectLst/>
                <a:latin typeface="Open Sans" panose="020B0606030504020204" pitchFamily="34" charset="0"/>
              </a:rPr>
              <a:t>Write in full sentences, check for spelling, grammar, punctuation.</a:t>
            </a:r>
          </a:p>
          <a:p>
            <a:pPr lvl="0"/>
            <a:r>
              <a:rPr lang="en-GB" sz="1200" kern="1200">
                <a:solidFill>
                  <a:schemeClr val="tx1"/>
                </a:solidFill>
                <a:effectLst/>
                <a:latin typeface="+mn-lt"/>
                <a:ea typeface="+mn-ea"/>
                <a:cs typeface="+mn-cs"/>
              </a:rPr>
              <a:t>You are trying to </a:t>
            </a:r>
            <a:r>
              <a:rPr lang="en-GB" sz="1200" b="0" kern="1200">
                <a:solidFill>
                  <a:schemeClr val="tx1"/>
                </a:solidFill>
                <a:effectLst/>
                <a:latin typeface="+mn-lt"/>
                <a:ea typeface="+mn-ea"/>
                <a:cs typeface="+mn-cs"/>
              </a:rPr>
              <a:t>impress the college</a:t>
            </a:r>
            <a:r>
              <a:rPr lang="en-GB" sz="1200" kern="1200">
                <a:solidFill>
                  <a:schemeClr val="tx1"/>
                </a:solidFill>
                <a:effectLst/>
                <a:latin typeface="+mn-lt"/>
                <a:ea typeface="+mn-ea"/>
                <a:cs typeface="+mn-cs"/>
              </a:rPr>
              <a:t>, if it only took you 10 minutes to write your statement, you haven’t given it enough thought!</a:t>
            </a:r>
          </a:p>
          <a:p>
            <a:pPr lvl="0"/>
            <a:r>
              <a:rPr lang="en-GB" sz="1200" kern="1200">
                <a:solidFill>
                  <a:schemeClr val="tx1"/>
                </a:solidFill>
                <a:effectLst/>
                <a:latin typeface="+mn-lt"/>
                <a:ea typeface="+mn-ea"/>
                <a:cs typeface="+mn-cs"/>
              </a:rPr>
              <a:t>If you are struggling, structure your answer by following these 4 questions to keep it focused.</a:t>
            </a:r>
          </a:p>
          <a:p>
            <a:r>
              <a:rPr lang="en-GB" sz="1200" kern="1200">
                <a:solidFill>
                  <a:schemeClr val="tx1"/>
                </a:solidFill>
                <a:effectLst/>
                <a:latin typeface="+mn-lt"/>
                <a:ea typeface="+mn-ea"/>
                <a:cs typeface="+mn-cs"/>
              </a:rPr>
              <a:t>Always make sure that somebody else has read your statement </a:t>
            </a:r>
            <a:r>
              <a:rPr lang="en-GB" sz="1200" b="0" kern="1200">
                <a:solidFill>
                  <a:schemeClr val="tx1"/>
                </a:solidFill>
                <a:effectLst/>
                <a:latin typeface="+mn-lt"/>
                <a:ea typeface="+mn-ea"/>
                <a:cs typeface="+mn-cs"/>
              </a:rPr>
              <a:t>before you send it</a:t>
            </a:r>
            <a:r>
              <a:rPr lang="en-GB" sz="1200" kern="1200">
                <a:solidFill>
                  <a:schemeClr val="tx1"/>
                </a:solidFill>
                <a:effectLst/>
                <a:latin typeface="+mn-lt"/>
                <a:ea typeface="+mn-ea"/>
                <a:cs typeface="+mn-cs"/>
              </a:rPr>
              <a:t>. </a:t>
            </a:r>
            <a:endParaRPr lang="en-GB"/>
          </a:p>
          <a:p>
            <a:endParaRPr lang="en-GB"/>
          </a:p>
        </p:txBody>
      </p:sp>
      <p:sp>
        <p:nvSpPr>
          <p:cNvPr id="4" name="Slide Number Placeholder 3"/>
          <p:cNvSpPr>
            <a:spLocks noGrp="1"/>
          </p:cNvSpPr>
          <p:nvPr>
            <p:ph type="sldNum" sz="quarter" idx="5"/>
          </p:nvPr>
        </p:nvSpPr>
        <p:spPr/>
        <p:txBody>
          <a:bodyPr/>
          <a:lstStyle/>
          <a:p>
            <a:fld id="{F263A942-ACB2-458C-84FE-301EB812FA24}" type="slidenum">
              <a:rPr lang="en-GB" smtClean="0"/>
              <a:t>8</a:t>
            </a:fld>
            <a:endParaRPr lang="en-GB"/>
          </a:p>
        </p:txBody>
      </p:sp>
    </p:spTree>
    <p:extLst>
      <p:ext uri="{BB962C8B-B14F-4D97-AF65-F5344CB8AC3E}">
        <p14:creationId xmlns:p14="http://schemas.microsoft.com/office/powerpoint/2010/main" val="4245421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b="1"/>
              <a:t>What sparked the interest? </a:t>
            </a:r>
            <a:r>
              <a:rPr lang="en-GB" b="0"/>
              <a:t>Give a context.  From an exhibition, seeing something in the news, knowing someone who studied it etc.  Did it grow from something you enjoyed in your spare time and you want to do more of it.</a:t>
            </a:r>
            <a:endParaRPr lang="en-GB" b="1"/>
          </a:p>
          <a:p>
            <a:endParaRPr lang="en-GB"/>
          </a:p>
          <a:p>
            <a:r>
              <a:rPr lang="en-GB" b="1"/>
              <a:t>Why does it interest you? </a:t>
            </a:r>
            <a:r>
              <a:rPr lang="en-GB"/>
              <a:t>Better to write more detail on a particular topic you’ve really enjoyed than a short bland statement.  Ex. I really enjoyed learning about the structure and replication of DNA is better than “I enjoy biology….”</a:t>
            </a:r>
          </a:p>
          <a:p>
            <a:endParaRPr lang="en-GB"/>
          </a:p>
          <a:p>
            <a:pPr lvl="0"/>
            <a:r>
              <a:rPr lang="en-GB" sz="1200" kern="1200">
                <a:solidFill>
                  <a:schemeClr val="tx1"/>
                </a:solidFill>
                <a:effectLst/>
                <a:latin typeface="+mn-lt"/>
                <a:ea typeface="+mn-ea"/>
                <a:cs typeface="+mn-cs"/>
              </a:rPr>
              <a:t>You need to talk with </a:t>
            </a:r>
            <a:r>
              <a:rPr lang="en-GB" sz="1200" b="0" kern="1200">
                <a:solidFill>
                  <a:schemeClr val="tx1"/>
                </a:solidFill>
                <a:effectLst/>
                <a:latin typeface="+mn-lt"/>
                <a:ea typeface="+mn-ea"/>
                <a:cs typeface="+mn-cs"/>
              </a:rPr>
              <a:t>enthusiasm </a:t>
            </a:r>
            <a:r>
              <a:rPr lang="en-GB" sz="1200" kern="1200">
                <a:solidFill>
                  <a:schemeClr val="tx1"/>
                </a:solidFill>
                <a:effectLst/>
                <a:latin typeface="+mn-lt"/>
                <a:ea typeface="+mn-ea"/>
                <a:cs typeface="+mn-cs"/>
              </a:rPr>
              <a:t>for the course subject. Try to show hat you have an interest, using </a:t>
            </a:r>
            <a:r>
              <a:rPr lang="en-GB" sz="1200" b="0" kern="1200">
                <a:solidFill>
                  <a:schemeClr val="tx1"/>
                </a:solidFill>
                <a:effectLst/>
                <a:latin typeface="+mn-lt"/>
                <a:ea typeface="+mn-ea"/>
                <a:cs typeface="+mn-cs"/>
              </a:rPr>
              <a:t>examples</a:t>
            </a:r>
            <a:r>
              <a:rPr lang="en-GB" sz="1200" kern="1200">
                <a:solidFill>
                  <a:schemeClr val="tx1"/>
                </a:solidFill>
                <a:effectLst/>
                <a:latin typeface="+mn-lt"/>
                <a:ea typeface="+mn-ea"/>
                <a:cs typeface="+mn-cs"/>
              </a:rPr>
              <a:t> from your life.</a:t>
            </a:r>
          </a:p>
          <a:p>
            <a:r>
              <a:rPr lang="en-GB" sz="1200" i="1" kern="1200">
                <a:solidFill>
                  <a:schemeClr val="tx1"/>
                </a:solidFill>
                <a:effectLst/>
                <a:latin typeface="+mn-lt"/>
                <a:ea typeface="+mn-ea"/>
                <a:cs typeface="+mn-cs"/>
              </a:rPr>
              <a:t> If you are applying for vehicle maintenance talk about when you fixed a bike at home and what this experience taught you. </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college do not want you to drop out of the course half-way through, need to convey you are committed.</a:t>
            </a:r>
            <a:endParaRPr lang="en-GB"/>
          </a:p>
          <a:p>
            <a:endParaRPr lang="en-GB"/>
          </a:p>
          <a:p>
            <a:endParaRPr lang="en-GB"/>
          </a:p>
          <a:p>
            <a:pPr lvl="0"/>
            <a:r>
              <a:rPr lang="en-GB" b="1"/>
              <a:t>How does it link to future plans? </a:t>
            </a:r>
            <a:r>
              <a:rPr lang="en-GB"/>
              <a:t>- Are you hoping to get qualifications you need for a particular job or trying to gain entry into an industry you’d like to work in?</a:t>
            </a:r>
          </a:p>
          <a:p>
            <a:pPr lvl="0"/>
            <a:r>
              <a:rPr lang="en-GB"/>
              <a:t>Is it a course you think you might be good at and you want to gain a particular set of skills? </a:t>
            </a:r>
          </a:p>
          <a:p>
            <a:endParaRPr lang="en-GB"/>
          </a:p>
          <a:p>
            <a:endParaRPr lang="en-GB"/>
          </a:p>
          <a:p>
            <a:endParaRPr lang="en-GB"/>
          </a:p>
          <a:p>
            <a:r>
              <a:rPr lang="en-GB"/>
              <a:t>Show you understand the course.  </a:t>
            </a:r>
          </a:p>
          <a:p>
            <a:r>
              <a:rPr lang="en-GB"/>
              <a:t>Ex. Studying Psychology </a:t>
            </a:r>
            <a:r>
              <a:rPr lang="en-US" b="0" i="0">
                <a:solidFill>
                  <a:srgbClr val="212121"/>
                </a:solidFill>
                <a:effectLst/>
                <a:latin typeface="Open Sans" panose="020B0606030504020204" pitchFamily="34" charset="0"/>
              </a:rPr>
              <a:t>is scientific, relies on formulating hypotheses and testing them with data to gain insights into brain and </a:t>
            </a:r>
            <a:r>
              <a:rPr lang="en-US" b="0" i="0" err="1">
                <a:solidFill>
                  <a:srgbClr val="212121"/>
                </a:solidFill>
                <a:effectLst/>
                <a:latin typeface="Open Sans" panose="020B0606030504020204" pitchFamily="34" charset="0"/>
              </a:rPr>
              <a:t>behaviour</a:t>
            </a:r>
            <a:r>
              <a:rPr lang="en-US" b="0" i="0">
                <a:solidFill>
                  <a:srgbClr val="212121"/>
                </a:solidFill>
                <a:effectLst/>
                <a:latin typeface="Open Sans" panose="020B0606030504020204" pitchFamily="34" charset="0"/>
              </a:rPr>
              <a:t>. </a:t>
            </a:r>
          </a:p>
          <a:p>
            <a:endParaRPr lang="en-US" b="0" i="0">
              <a:solidFill>
                <a:srgbClr val="212121"/>
              </a:solidFill>
              <a:effectLst/>
              <a:latin typeface="Open Sans" panose="020B0606030504020204" pitchFamily="34" charset="0"/>
            </a:endParaRPr>
          </a:p>
          <a:p>
            <a:r>
              <a:rPr lang="en-US" b="0" i="0">
                <a:solidFill>
                  <a:srgbClr val="212121"/>
                </a:solidFill>
                <a:effectLst/>
                <a:latin typeface="Open Sans" panose="020B0606030504020204" pitchFamily="34" charset="0"/>
              </a:rPr>
              <a:t>Career Aspirations.  Where do you hope to be in 3,4,5 years time?</a:t>
            </a:r>
          </a:p>
          <a:p>
            <a:r>
              <a:rPr lang="en-GB" b="0" i="0">
                <a:solidFill>
                  <a:srgbClr val="212121"/>
                </a:solidFill>
                <a:effectLst/>
                <a:latin typeface="Open Sans" panose="020B0606030504020204" pitchFamily="34" charset="0"/>
              </a:rPr>
              <a:t>Enthusiasm for the area of study should come across.</a:t>
            </a:r>
            <a:endParaRPr lang="en-GB"/>
          </a:p>
        </p:txBody>
      </p:sp>
      <p:sp>
        <p:nvSpPr>
          <p:cNvPr id="4" name="Slide Number Placeholder 3"/>
          <p:cNvSpPr>
            <a:spLocks noGrp="1"/>
          </p:cNvSpPr>
          <p:nvPr>
            <p:ph type="sldNum" sz="quarter" idx="5"/>
          </p:nvPr>
        </p:nvSpPr>
        <p:spPr/>
        <p:txBody>
          <a:bodyPr/>
          <a:lstStyle/>
          <a:p>
            <a:fld id="{F263A942-ACB2-458C-84FE-301EB812FA24}" type="slidenum">
              <a:rPr lang="en-GB" smtClean="0"/>
              <a:t>9</a:t>
            </a:fld>
            <a:endParaRPr lang="en-GB"/>
          </a:p>
        </p:txBody>
      </p:sp>
    </p:spTree>
    <p:extLst>
      <p:ext uri="{BB962C8B-B14F-4D97-AF65-F5344CB8AC3E}">
        <p14:creationId xmlns:p14="http://schemas.microsoft.com/office/powerpoint/2010/main" val="592795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4F67B-E56B-4CEC-8C84-189AD91430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C7B1593-A56E-4E4F-B728-2067913EE2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B10709D-65C1-4330-8B91-01369CB6A406}"/>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5" name="Footer Placeholder 4">
            <a:extLst>
              <a:ext uri="{FF2B5EF4-FFF2-40B4-BE49-F238E27FC236}">
                <a16:creationId xmlns:a16="http://schemas.microsoft.com/office/drawing/2014/main" id="{E7F0CECD-130E-4AC1-9680-974A6A9B30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8E39B7-83EA-4A6F-86F5-8CD1319F52E3}"/>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1840678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DCF07-5F60-400D-8452-44CF4EE8943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C4CED1-01E1-4F5C-91F9-8A9804CF61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87B45C-6B2F-4597-BBDA-3C0EC770B82D}"/>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5" name="Footer Placeholder 4">
            <a:extLst>
              <a:ext uri="{FF2B5EF4-FFF2-40B4-BE49-F238E27FC236}">
                <a16:creationId xmlns:a16="http://schemas.microsoft.com/office/drawing/2014/main" id="{75670D87-7605-4935-8686-3DA5E25B57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81CC-67A4-4271-9C87-5A994548C2A0}"/>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2812871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9FDE2E-CDB7-4D04-BD32-01326D1FFE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0F197-5CE6-497A-8E8B-A7ABBBA2FD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78DDA2-DEAB-4298-BF08-97ADE566C13A}"/>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5" name="Footer Placeholder 4">
            <a:extLst>
              <a:ext uri="{FF2B5EF4-FFF2-40B4-BE49-F238E27FC236}">
                <a16:creationId xmlns:a16="http://schemas.microsoft.com/office/drawing/2014/main" id="{E2E47F74-36A5-430B-A0C8-B13494B40A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57EE72-CC1C-46E2-84B9-CF22FF99F0AB}"/>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1750653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44173-A435-473F-BD93-4F6BA9736CEC}"/>
              </a:ext>
            </a:extLst>
          </p:cNvPr>
          <p:cNvSpPr>
            <a:spLocks noGrp="1"/>
          </p:cNvSpPr>
          <p:nvPr>
            <p:ph type="title"/>
          </p:nvPr>
        </p:nvSpPr>
        <p:spPr>
          <a:xfrm>
            <a:off x="0" y="203201"/>
            <a:ext cx="12192000" cy="977900"/>
          </a:xfrm>
          <a:solidFill>
            <a:srgbClr val="2E9EB8"/>
          </a:solidFill>
        </p:spPr>
        <p:txBody>
          <a:bodyPr/>
          <a:lstStyle>
            <a:lvl1pPr algn="ctr">
              <a:defRPr>
                <a:solidFill>
                  <a:schemeClr val="bg1"/>
                </a:solidFill>
                <a:latin typeface="+mn-lt"/>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DAD7BF-C4A5-4AA1-86FC-0BFA17934E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720045-5B21-4095-AE75-85F217D88DDA}"/>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5" name="Footer Placeholder 4">
            <a:extLst>
              <a:ext uri="{FF2B5EF4-FFF2-40B4-BE49-F238E27FC236}">
                <a16:creationId xmlns:a16="http://schemas.microsoft.com/office/drawing/2014/main" id="{7E17F430-2EB5-4CD9-B3AC-5EDFF5E76A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B0E521-38CD-4A58-AF0E-69E1687C9AEF}"/>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260280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6FB9-5807-4F60-A86B-DB481FA744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2E39C3-760E-4286-AEAE-17F353A30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7E2D9-6039-4047-8BCB-060F72500E19}"/>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5" name="Footer Placeholder 4">
            <a:extLst>
              <a:ext uri="{FF2B5EF4-FFF2-40B4-BE49-F238E27FC236}">
                <a16:creationId xmlns:a16="http://schemas.microsoft.com/office/drawing/2014/main" id="{AECC405A-65FE-45A7-B873-D3E84E883C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DF6D7B-4CB3-4362-B06D-178AA89BB283}"/>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981193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F0CA-199B-46AC-B58E-DD156FE389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17C264-4F3D-44CA-8CDC-0BFE3AEFCF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7BCEDD-4EE0-4A4C-97EF-8332593446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F597ED-D32D-4221-8B38-7E89573E2912}"/>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6" name="Footer Placeholder 5">
            <a:extLst>
              <a:ext uri="{FF2B5EF4-FFF2-40B4-BE49-F238E27FC236}">
                <a16:creationId xmlns:a16="http://schemas.microsoft.com/office/drawing/2014/main" id="{7E05094B-13F4-411C-B484-9449D780A0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7082AE-679E-49F6-A917-F960ED407EE0}"/>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1875881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F8D1-D262-486E-B027-7A11329601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BB01D2-C4BA-4DD3-A31C-C784361839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9E06C5-2400-457B-BCC5-FBA87352E9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6368ECE-CED8-4D3F-8162-40F619F9E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ED159-80D2-4533-8B40-4520764181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A26B94-E83A-4165-8222-E68AE81927BE}"/>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8" name="Footer Placeholder 7">
            <a:extLst>
              <a:ext uri="{FF2B5EF4-FFF2-40B4-BE49-F238E27FC236}">
                <a16:creationId xmlns:a16="http://schemas.microsoft.com/office/drawing/2014/main" id="{BA17556A-E164-4222-840C-783EEE222D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B0FBB1-92A3-4C0E-A2F4-2BFAC0E6C01D}"/>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317532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39FE-5405-444C-AFF7-464AB3A0B3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FC5ABD-182C-4C1A-A327-961DF1DA003F}"/>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4" name="Footer Placeholder 3">
            <a:extLst>
              <a:ext uri="{FF2B5EF4-FFF2-40B4-BE49-F238E27FC236}">
                <a16:creationId xmlns:a16="http://schemas.microsoft.com/office/drawing/2014/main" id="{ACEFFB73-6E9F-4DC8-AAC3-447E9ACA636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36F023-7FE1-4629-A91A-50092137C89A}"/>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317218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63390-8B84-4312-B591-1DDC498C0CAC}"/>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3" name="Footer Placeholder 2">
            <a:extLst>
              <a:ext uri="{FF2B5EF4-FFF2-40B4-BE49-F238E27FC236}">
                <a16:creationId xmlns:a16="http://schemas.microsoft.com/office/drawing/2014/main" id="{62E8E82E-8780-47FA-88BD-439F19E23A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B21B78-0E62-4A0B-8E04-67970067186B}"/>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2317799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22E8-ADFA-48F7-AA13-8F22D133C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C63FB9-C695-417D-B859-75F9D46B9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D5C5D7-9F3A-4871-80DA-2A47A7E91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CAAE57-2266-453F-89A7-D7B6F530FA3E}"/>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6" name="Footer Placeholder 5">
            <a:extLst>
              <a:ext uri="{FF2B5EF4-FFF2-40B4-BE49-F238E27FC236}">
                <a16:creationId xmlns:a16="http://schemas.microsoft.com/office/drawing/2014/main" id="{471F7965-76E1-4433-A391-9A8B263F3C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52B0AB-9556-4932-A9BB-0979A6AF9862}"/>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349767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6291-404D-46ED-ABD1-94ECAE2ED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1C3D3D-A84B-4625-9789-FF9D7F5EEA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DB8931-4A2D-465E-94A1-E0B26FD15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3DD097-DCB8-4DF5-A70E-1C596DCC81DF}"/>
              </a:ext>
            </a:extLst>
          </p:cNvPr>
          <p:cNvSpPr>
            <a:spLocks noGrp="1"/>
          </p:cNvSpPr>
          <p:nvPr>
            <p:ph type="dt" sz="half" idx="10"/>
          </p:nvPr>
        </p:nvSpPr>
        <p:spPr/>
        <p:txBody>
          <a:bodyPr/>
          <a:lstStyle/>
          <a:p>
            <a:fld id="{08CE6CD9-6E15-4F82-A8F0-7B5EDB6BAA38}" type="datetimeFigureOut">
              <a:rPr lang="en-GB" smtClean="0"/>
              <a:t>30/01/2023</a:t>
            </a:fld>
            <a:endParaRPr lang="en-GB"/>
          </a:p>
        </p:txBody>
      </p:sp>
      <p:sp>
        <p:nvSpPr>
          <p:cNvPr id="6" name="Footer Placeholder 5">
            <a:extLst>
              <a:ext uri="{FF2B5EF4-FFF2-40B4-BE49-F238E27FC236}">
                <a16:creationId xmlns:a16="http://schemas.microsoft.com/office/drawing/2014/main" id="{CFA9A7B7-7E0D-41DA-BEF3-D3AE1515D9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E77255-927F-43DD-AA8F-F304CE5C561B}"/>
              </a:ext>
            </a:extLst>
          </p:cNvPr>
          <p:cNvSpPr>
            <a:spLocks noGrp="1"/>
          </p:cNvSpPr>
          <p:nvPr>
            <p:ph type="sldNum" sz="quarter" idx="12"/>
          </p:nvPr>
        </p:nvSpPr>
        <p:spPr/>
        <p:txBody>
          <a:bodyPr/>
          <a:lstStyle/>
          <a:p>
            <a:fld id="{CE4C2FEB-0651-4197-BB00-3E33A3B9C959}" type="slidenum">
              <a:rPr lang="en-GB" smtClean="0"/>
              <a:t>‹#›</a:t>
            </a:fld>
            <a:endParaRPr lang="en-GB"/>
          </a:p>
        </p:txBody>
      </p:sp>
    </p:spTree>
    <p:extLst>
      <p:ext uri="{BB962C8B-B14F-4D97-AF65-F5344CB8AC3E}">
        <p14:creationId xmlns:p14="http://schemas.microsoft.com/office/powerpoint/2010/main" val="255536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EE22D-5D61-407E-A9AC-DA1278B6B0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0D48D1-F666-47C4-919E-D731D08724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EAE5E3-E83E-4C59-9410-C271E7348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E6CD9-6E15-4F82-A8F0-7B5EDB6BAA38}" type="datetimeFigureOut">
              <a:rPr lang="en-GB" smtClean="0"/>
              <a:t>30/01/2023</a:t>
            </a:fld>
            <a:endParaRPr lang="en-GB"/>
          </a:p>
        </p:txBody>
      </p:sp>
      <p:sp>
        <p:nvSpPr>
          <p:cNvPr id="5" name="Footer Placeholder 4">
            <a:extLst>
              <a:ext uri="{FF2B5EF4-FFF2-40B4-BE49-F238E27FC236}">
                <a16:creationId xmlns:a16="http://schemas.microsoft.com/office/drawing/2014/main" id="{3E2C9B76-D94B-49ED-A827-EF3AB864A8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430453E-4F72-4A10-B9CD-19725B11C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C2FEB-0651-4197-BB00-3E33A3B9C959}" type="slidenum">
              <a:rPr lang="en-GB" smtClean="0"/>
              <a:t>‹#›</a:t>
            </a:fld>
            <a:endParaRPr lang="en-GB"/>
          </a:p>
        </p:txBody>
      </p:sp>
    </p:spTree>
    <p:extLst>
      <p:ext uri="{BB962C8B-B14F-4D97-AF65-F5344CB8AC3E}">
        <p14:creationId xmlns:p14="http://schemas.microsoft.com/office/powerpoint/2010/main" val="1673740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myworldofwork.co.uk/tools/skills/start" TargetMode="External"/><Relationship Id="rId4" Type="http://schemas.openxmlformats.org/officeDocument/2006/relationships/hyperlink" Target="https://www.npfs.org.uk/downloads/category/revision-guides/highe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myworldofwork.co.uk/my-career-options/job-profil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n_NZkDc8tzo"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pathways.ac.uk/" TargetMode="External"/><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pathways.ac.uk/"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67F2BF-AC8F-4B27-A395-990311703CA2}"/>
              </a:ext>
            </a:extLst>
          </p:cNvPr>
          <p:cNvSpPr/>
          <p:nvPr/>
        </p:nvSpPr>
        <p:spPr>
          <a:xfrm>
            <a:off x="527438" y="1910407"/>
            <a:ext cx="7565003" cy="147732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3462">
                  <a:solidFill>
                    <a:prstClr val="white"/>
                  </a:solidFill>
                  <a:prstDash val="solid"/>
                </a:ln>
                <a:solidFill>
                  <a:prstClr val="black"/>
                </a:solidFill>
                <a:effectLst>
                  <a:outerShdw dist="38100" dir="2700000" algn="bl" rotWithShape="0">
                    <a:srgbClr val="5B9BD5"/>
                  </a:outerShdw>
                </a:effectLst>
                <a:uLnTx/>
                <a:uFillTx/>
                <a:latin typeface="Calibri" panose="020F0502020204030204"/>
                <a:ea typeface="+mn-ea"/>
                <a:cs typeface="+mn-cs"/>
              </a:rPr>
              <a:t>Applying to College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w="13462">
                <a:solidFill>
                  <a:prstClr val="white"/>
                </a:solidFill>
                <a:prstDash val="solid"/>
              </a:ln>
              <a:solidFill>
                <a:prstClr val="black"/>
              </a:solidFill>
              <a:effectLst>
                <a:outerShdw dist="38100" dir="2700000" algn="bl" rotWithShape="0">
                  <a:srgbClr val="5B9BD5"/>
                </a:outerShdw>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6612601F-1C95-4E85-AC52-2CAF554FC7E9}"/>
              </a:ext>
            </a:extLst>
          </p:cNvPr>
          <p:cNvPicPr>
            <a:picLocks noChangeAspect="1" noChangeArrowheads="1"/>
          </p:cNvPicPr>
          <p:nvPr/>
        </p:nvPicPr>
        <p:blipFill>
          <a:blip r:embed="rId4" cstate="print"/>
          <a:srcRect/>
          <a:stretch>
            <a:fillRect/>
          </a:stretch>
        </p:blipFill>
        <p:spPr bwMode="auto">
          <a:xfrm>
            <a:off x="298176" y="618817"/>
            <a:ext cx="2233471" cy="1188472"/>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47484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7EF8D-7637-48FA-87B8-E8EB2DC4EACC}"/>
              </a:ext>
            </a:extLst>
          </p:cNvPr>
          <p:cNvSpPr>
            <a:spLocks noGrp="1"/>
          </p:cNvSpPr>
          <p:nvPr>
            <p:ph type="title"/>
          </p:nvPr>
        </p:nvSpPr>
        <p:spPr>
          <a:xfrm>
            <a:off x="838200" y="621792"/>
            <a:ext cx="4795157" cy="5413248"/>
          </a:xfrm>
        </p:spPr>
        <p:txBody>
          <a:bodyPr>
            <a:normAutofit/>
          </a:bodyPr>
          <a:lstStyle/>
          <a:p>
            <a:r>
              <a:rPr lang="en-GB" sz="5200" b="1">
                <a:solidFill>
                  <a:schemeClr val="bg1"/>
                </a:solidFill>
                <a:latin typeface="Comic Sans MS" panose="030F0702030302020204" pitchFamily="66" charset="0"/>
                <a:cs typeface="Calibri Light" panose="020F0302020204030204" pitchFamily="34" charset="0"/>
              </a:rPr>
              <a:t>2. What makes you suitable for the course?</a:t>
            </a:r>
            <a:endParaRPr lang="en-GB" sz="5200">
              <a:solidFill>
                <a:schemeClr val="bg1"/>
              </a:solidFill>
              <a:latin typeface="Comic Sans MS" panose="030F0702030302020204" pitchFamily="66"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6B14B30F-7312-40E1-B765-BDF73F8264E3}"/>
              </a:ext>
            </a:extLst>
          </p:cNvPr>
          <p:cNvSpPr>
            <a:spLocks noGrp="1"/>
          </p:cNvSpPr>
          <p:nvPr>
            <p:ph idx="1"/>
          </p:nvPr>
        </p:nvSpPr>
        <p:spPr>
          <a:xfrm>
            <a:off x="6752944" y="184182"/>
            <a:ext cx="4832349" cy="6489636"/>
          </a:xfrm>
        </p:spPr>
        <p:txBody>
          <a:bodyPr anchor="ctr">
            <a:normAutofit fontScale="77500" lnSpcReduction="20000"/>
          </a:bodyPr>
          <a:lstStyle/>
          <a:p>
            <a:endParaRPr lang="en-US" sz="1500" b="0" u="none" strike="noStrike" baseline="0">
              <a:latin typeface="Arial-ItalicMT"/>
            </a:endParaRPr>
          </a:p>
          <a:p>
            <a:pPr>
              <a:lnSpc>
                <a:spcPct val="110000"/>
              </a:lnSpc>
            </a:pPr>
            <a:r>
              <a:rPr lang="en-US" sz="2400" b="1" u="none" strike="noStrike" baseline="0">
                <a:latin typeface="Comic Sans MS" panose="030F0702030302020204" pitchFamily="66" charset="0"/>
              </a:rPr>
              <a:t>What Strengths</a:t>
            </a:r>
            <a:r>
              <a:rPr lang="en-US" sz="2400" b="0" u="none" strike="noStrike" baseline="0">
                <a:latin typeface="Comic Sans MS" panose="030F0702030302020204" pitchFamily="66" charset="0"/>
              </a:rPr>
              <a:t> (qualities / skills) </a:t>
            </a:r>
            <a:r>
              <a:rPr lang="en-US" sz="2400" b="1" u="none" strike="noStrike" baseline="0">
                <a:latin typeface="Comic Sans MS" panose="030F0702030302020204" pitchFamily="66" charset="0"/>
              </a:rPr>
              <a:t>do you have that will help you on the course?  </a:t>
            </a:r>
          </a:p>
          <a:p>
            <a:pPr marL="0" indent="0">
              <a:buNone/>
            </a:pPr>
            <a:endParaRPr lang="en-US" sz="1500" b="0" u="none" strike="noStrike" baseline="0">
              <a:latin typeface="Arial-ItalicMT"/>
            </a:endParaRPr>
          </a:p>
          <a:p>
            <a:pPr marL="457200" lvl="1" indent="0">
              <a:lnSpc>
                <a:spcPct val="150000"/>
              </a:lnSpc>
              <a:buNone/>
            </a:pPr>
            <a:r>
              <a:rPr lang="en-US" sz="1800" b="0" u="none" strike="noStrike" baseline="0">
                <a:latin typeface="Comic Sans MS" panose="030F0702030302020204" pitchFamily="66" charset="0"/>
              </a:rPr>
              <a:t>Learnt from studying school subjects</a:t>
            </a:r>
          </a:p>
          <a:p>
            <a:pPr marL="457200" lvl="1" indent="0">
              <a:lnSpc>
                <a:spcPct val="150000"/>
              </a:lnSpc>
              <a:buNone/>
            </a:pPr>
            <a:r>
              <a:rPr lang="en-US" sz="1800">
                <a:latin typeface="Comic Sans MS" panose="030F0702030302020204" pitchFamily="66" charset="0"/>
              </a:rPr>
              <a:t>Voluntary Work</a:t>
            </a:r>
          </a:p>
          <a:p>
            <a:pPr marL="457200" lvl="1" indent="0">
              <a:lnSpc>
                <a:spcPct val="150000"/>
              </a:lnSpc>
              <a:buNone/>
            </a:pPr>
            <a:r>
              <a:rPr lang="en-US" sz="1800" b="0" u="none" strike="noStrike" baseline="0">
                <a:latin typeface="Comic Sans MS" panose="030F0702030302020204" pitchFamily="66" charset="0"/>
              </a:rPr>
              <a:t>Leisure Activities</a:t>
            </a:r>
          </a:p>
          <a:p>
            <a:pPr marL="457200" lvl="1" indent="0">
              <a:lnSpc>
                <a:spcPct val="150000"/>
              </a:lnSpc>
              <a:buNone/>
            </a:pPr>
            <a:r>
              <a:rPr lang="en-US" sz="1800">
                <a:latin typeface="Comic Sans MS" panose="030F0702030302020204" pitchFamily="66" charset="0"/>
              </a:rPr>
              <a:t>Hobbies</a:t>
            </a:r>
          </a:p>
          <a:p>
            <a:pPr marL="457200" lvl="1" indent="0">
              <a:lnSpc>
                <a:spcPct val="150000"/>
              </a:lnSpc>
              <a:buNone/>
            </a:pPr>
            <a:r>
              <a:rPr lang="en-US" sz="1800">
                <a:latin typeface="Comic Sans MS" panose="030F0702030302020204" pitchFamily="66" charset="0"/>
              </a:rPr>
              <a:t>Online Courses or Training</a:t>
            </a:r>
          </a:p>
          <a:p>
            <a:pPr marL="457200" lvl="1" indent="0">
              <a:lnSpc>
                <a:spcPct val="150000"/>
              </a:lnSpc>
              <a:buNone/>
            </a:pPr>
            <a:r>
              <a:rPr lang="en-US" sz="1800" b="0" u="none" strike="noStrike" baseline="0">
                <a:latin typeface="Comic Sans MS" panose="030F0702030302020204" pitchFamily="66" charset="0"/>
              </a:rPr>
              <a:t>Clubs</a:t>
            </a:r>
          </a:p>
          <a:p>
            <a:pPr marL="457200" lvl="1" indent="0">
              <a:lnSpc>
                <a:spcPct val="150000"/>
              </a:lnSpc>
              <a:buNone/>
            </a:pPr>
            <a:r>
              <a:rPr lang="en-US" sz="1800" b="0" u="none" strike="noStrike" baseline="0">
                <a:latin typeface="Comic Sans MS" panose="030F0702030302020204" pitchFamily="66" charset="0"/>
              </a:rPr>
              <a:t>Awards (</a:t>
            </a:r>
            <a:r>
              <a:rPr lang="en-US" sz="1800" b="0" u="none" strike="noStrike" baseline="0" err="1">
                <a:latin typeface="Comic Sans MS" panose="030F0702030302020204" pitchFamily="66" charset="0"/>
              </a:rPr>
              <a:t>ie</a:t>
            </a:r>
            <a:r>
              <a:rPr lang="en-US" sz="1800" b="0" u="none" strike="noStrike" baseline="0">
                <a:latin typeface="Comic Sans MS" panose="030F0702030302020204" pitchFamily="66" charset="0"/>
              </a:rPr>
              <a:t>. </a:t>
            </a:r>
            <a:r>
              <a:rPr lang="en-US" sz="1800">
                <a:latin typeface="Comic Sans MS" panose="030F0702030302020204" pitchFamily="66" charset="0"/>
              </a:rPr>
              <a:t>D</a:t>
            </a:r>
            <a:r>
              <a:rPr lang="en-US" sz="1800" b="0" u="none" strike="noStrike" baseline="0">
                <a:latin typeface="Comic Sans MS" panose="030F0702030302020204" pitchFamily="66" charset="0"/>
              </a:rPr>
              <a:t>uke of Edinburgh, Scouts/Guides)</a:t>
            </a:r>
          </a:p>
          <a:p>
            <a:pPr marL="457200" lvl="1" indent="0">
              <a:lnSpc>
                <a:spcPct val="150000"/>
              </a:lnSpc>
              <a:buNone/>
            </a:pPr>
            <a:r>
              <a:rPr lang="en-US" sz="1800">
                <a:latin typeface="Comic Sans MS" panose="030F0702030302020204" pitchFamily="66" charset="0"/>
              </a:rPr>
              <a:t>Positions of Responsibility in/out of school</a:t>
            </a:r>
          </a:p>
          <a:p>
            <a:pPr marL="457200" lvl="1" indent="0">
              <a:lnSpc>
                <a:spcPct val="150000"/>
              </a:lnSpc>
              <a:buNone/>
            </a:pPr>
            <a:r>
              <a:rPr lang="en-US" sz="1800">
                <a:latin typeface="Comic Sans MS" panose="030F0702030302020204" pitchFamily="66" charset="0"/>
              </a:rPr>
              <a:t>Life Experiences</a:t>
            </a:r>
          </a:p>
          <a:p>
            <a:pPr marL="457200" lvl="1" indent="0">
              <a:buNone/>
            </a:pPr>
            <a:endParaRPr lang="en-US" sz="1400" b="0" u="none" strike="noStrike" baseline="0">
              <a:latin typeface="Comic Sans MS" panose="030F0702030302020204" pitchFamily="66" charset="0"/>
            </a:endParaRPr>
          </a:p>
          <a:p>
            <a:pPr>
              <a:lnSpc>
                <a:spcPct val="120000"/>
              </a:lnSpc>
            </a:pPr>
            <a:r>
              <a:rPr lang="en-US" sz="2400" b="1" u="none" strike="noStrike" baseline="0">
                <a:latin typeface="Comic Sans MS" panose="030F0702030302020204" pitchFamily="66" charset="0"/>
              </a:rPr>
              <a:t>What makes you different from other applicants?                           </a:t>
            </a:r>
            <a:endParaRPr lang="en-GB" sz="1500" b="1" u="none" strike="noStrike" baseline="0">
              <a:latin typeface="Comic Sans MS" panose="030F0702030302020204" pitchFamily="66" charset="0"/>
            </a:endParaRPr>
          </a:p>
          <a:p>
            <a:pPr marL="0" indent="0">
              <a:lnSpc>
                <a:spcPct val="120000"/>
              </a:lnSpc>
              <a:buNone/>
            </a:pPr>
            <a:endParaRPr lang="en-GB" sz="1500" b="0" u="none" strike="noStrike" baseline="0">
              <a:latin typeface="Comic Sans MS" panose="030F0702030302020204" pitchFamily="66" charset="0"/>
            </a:endParaRPr>
          </a:p>
          <a:p>
            <a:pPr>
              <a:lnSpc>
                <a:spcPct val="120000"/>
              </a:lnSpc>
            </a:pPr>
            <a:r>
              <a:rPr lang="en-US" sz="2400" b="1" u="none" strike="noStrike" baseline="0">
                <a:latin typeface="Comic Sans MS" panose="030F0702030302020204" pitchFamily="66" charset="0"/>
              </a:rPr>
              <a:t>Give details of any part-time job or work experience</a:t>
            </a:r>
            <a:r>
              <a:rPr lang="en-US" sz="1500" b="0" u="none" strike="noStrike" baseline="0">
                <a:latin typeface="Comic Sans MS" panose="030F0702030302020204" pitchFamily="66" charset="0"/>
              </a:rPr>
              <a:t>.</a:t>
            </a:r>
          </a:p>
          <a:p>
            <a:pPr marL="0" indent="0">
              <a:spcBef>
                <a:spcPts val="0"/>
              </a:spcBef>
              <a:buNone/>
            </a:pPr>
            <a:endParaRPr lang="en-GB" sz="1300"/>
          </a:p>
          <a:p>
            <a:pPr marL="0" indent="0">
              <a:spcBef>
                <a:spcPts val="0"/>
              </a:spcBef>
              <a:buNone/>
            </a:pPr>
            <a:endParaRPr lang="en-GB" sz="1300"/>
          </a:p>
          <a:p>
            <a:endParaRPr lang="en-GB" sz="1300"/>
          </a:p>
        </p:txBody>
      </p:sp>
    </p:spTree>
    <p:extLst>
      <p:ext uri="{BB962C8B-B14F-4D97-AF65-F5344CB8AC3E}">
        <p14:creationId xmlns:p14="http://schemas.microsoft.com/office/powerpoint/2010/main" val="497510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4529-1BBB-4F5D-A3D2-13CE0A46FEDF}"/>
              </a:ext>
            </a:extLst>
          </p:cNvPr>
          <p:cNvSpPr>
            <a:spLocks noGrp="1"/>
          </p:cNvSpPr>
          <p:nvPr>
            <p:ph type="title"/>
          </p:nvPr>
        </p:nvSpPr>
        <p:spPr>
          <a:xfrm>
            <a:off x="694510" y="1487272"/>
            <a:ext cx="2743200" cy="2743200"/>
          </a:xfrm>
          <a:prstGeom prst="ellipse">
            <a:avLst/>
          </a:prstGeom>
          <a:solidFill>
            <a:srgbClr val="9E7FBA"/>
          </a:solidFill>
          <a:ln w="174625" cmpd="thinThick">
            <a:solidFill>
              <a:srgbClr val="262626"/>
            </a:solidFill>
          </a:ln>
        </p:spPr>
        <p:txBody>
          <a:bodyPr vert="horz" lIns="91440" tIns="45720" rIns="91440" bIns="45720" rtlCol="0">
            <a:normAutofit/>
          </a:bodyPr>
          <a:lstStyle/>
          <a:p>
            <a:pPr algn="ctr"/>
            <a:r>
              <a:rPr lang="en-US" b="1" kern="1200">
                <a:solidFill>
                  <a:srgbClr val="FFFFFF"/>
                </a:solidFill>
                <a:latin typeface="+mj-lt"/>
                <a:ea typeface="+mj-ea"/>
                <a:cs typeface="+mj-cs"/>
              </a:rPr>
              <a:t>TOP TIP</a:t>
            </a:r>
            <a:br>
              <a:rPr lang="en-US" b="1" kern="1200">
                <a:solidFill>
                  <a:srgbClr val="FFFFFF"/>
                </a:solidFill>
                <a:latin typeface="+mj-lt"/>
                <a:ea typeface="+mj-ea"/>
                <a:cs typeface="+mj-cs"/>
              </a:rPr>
            </a:br>
            <a:r>
              <a:rPr lang="en-US" b="1" kern="1200">
                <a:solidFill>
                  <a:srgbClr val="FFFFFF"/>
                </a:solidFill>
                <a:latin typeface="+mj-lt"/>
                <a:ea typeface="+mj-ea"/>
                <a:cs typeface="+mj-cs"/>
              </a:rPr>
              <a:t>#1</a:t>
            </a:r>
          </a:p>
        </p:txBody>
      </p:sp>
      <p:pic>
        <p:nvPicPr>
          <p:cNvPr id="5" name="Content Placeholder 4" descr="Text&#10;&#10;Description automatically generated">
            <a:extLst>
              <a:ext uri="{FF2B5EF4-FFF2-40B4-BE49-F238E27FC236}">
                <a16:creationId xmlns:a16="http://schemas.microsoft.com/office/drawing/2014/main" id="{E75A2FDF-2030-44DD-B64B-DA980733B3DC}"/>
              </a:ext>
            </a:extLst>
          </p:cNvPr>
          <p:cNvPicPr>
            <a:picLocks noChangeAspect="1"/>
          </p:cNvPicPr>
          <p:nvPr/>
        </p:nvPicPr>
        <p:blipFill>
          <a:blip r:embed="rId3"/>
          <a:stretch>
            <a:fillRect/>
          </a:stretch>
        </p:blipFill>
        <p:spPr>
          <a:xfrm>
            <a:off x="4001769" y="1313299"/>
            <a:ext cx="3630930" cy="3091146"/>
          </a:xfrm>
          <a:prstGeom prst="rect">
            <a:avLst/>
          </a:prstGeom>
        </p:spPr>
      </p:pic>
      <p:sp>
        <p:nvSpPr>
          <p:cNvPr id="13" name="Content Placeholder 13">
            <a:extLst>
              <a:ext uri="{FF2B5EF4-FFF2-40B4-BE49-F238E27FC236}">
                <a16:creationId xmlns:a16="http://schemas.microsoft.com/office/drawing/2014/main" id="{384D253E-E195-0451-5B6A-924A26AEEBDF}"/>
              </a:ext>
            </a:extLst>
          </p:cNvPr>
          <p:cNvSpPr>
            <a:spLocks noGrp="1"/>
          </p:cNvSpPr>
          <p:nvPr>
            <p:ph idx="1"/>
          </p:nvPr>
        </p:nvSpPr>
        <p:spPr>
          <a:xfrm>
            <a:off x="3656964" y="4741017"/>
            <a:ext cx="7951470" cy="2025543"/>
          </a:xfrm>
        </p:spPr>
        <p:txBody>
          <a:bodyPr>
            <a:normAutofit fontScale="85000" lnSpcReduction="20000"/>
          </a:bodyPr>
          <a:lstStyle/>
          <a:p>
            <a:pPr marL="0" indent="0">
              <a:buNone/>
            </a:pPr>
            <a:r>
              <a:rPr lang="en-US" sz="4800" b="1" kern="1200">
                <a:ea typeface="+mj-ea"/>
                <a:cs typeface="+mj-cs"/>
              </a:rPr>
              <a:t>KNOW WHAT STRENGTHS YOU HAVE</a:t>
            </a:r>
            <a:br>
              <a:rPr lang="en-US" sz="1500" b="1" kern="1200">
                <a:latin typeface="+mj-lt"/>
                <a:ea typeface="+mj-ea"/>
                <a:cs typeface="+mj-cs"/>
              </a:rPr>
            </a:br>
            <a:endParaRPr lang="en-US" sz="1500" b="1" kern="1200">
              <a:latin typeface="+mj-lt"/>
              <a:ea typeface="+mj-ea"/>
              <a:cs typeface="+mj-cs"/>
            </a:endParaRPr>
          </a:p>
          <a:p>
            <a:pPr marL="0" indent="0">
              <a:buNone/>
            </a:pPr>
            <a:br>
              <a:rPr lang="en-US" sz="1500" kern="1200">
                <a:latin typeface="+mj-lt"/>
                <a:ea typeface="+mj-ea"/>
                <a:cs typeface="+mj-cs"/>
              </a:rPr>
            </a:br>
            <a:r>
              <a:rPr lang="en-US" sz="1200" kern="1200">
                <a:latin typeface="+mj-lt"/>
                <a:ea typeface="+mj-ea"/>
                <a:cs typeface="+mj-cs"/>
              </a:rPr>
              <a:t>National Parent Forum of Scotland - Nationals in a Nutshell series</a:t>
            </a:r>
            <a:br>
              <a:rPr lang="en-US" sz="1200" kern="1200">
                <a:latin typeface="+mj-lt"/>
                <a:ea typeface="+mj-ea"/>
                <a:cs typeface="+mj-cs"/>
              </a:rPr>
            </a:br>
            <a:r>
              <a:rPr lang="en-US" sz="1200" b="1" kern="1200">
                <a:latin typeface="+mj-lt"/>
                <a:ea typeface="+mj-ea"/>
                <a:cs typeface="+mj-cs"/>
                <a:hlinkClick r:id="rId4"/>
              </a:rPr>
              <a:t>https://www.npfs.org.uk/downloads/category/revision-guides/higher/</a:t>
            </a:r>
            <a:endParaRPr lang="en-US" sz="1200" b="1" kern="1200">
              <a:latin typeface="+mj-lt"/>
              <a:ea typeface="+mj-ea"/>
              <a:cs typeface="+mj-cs"/>
            </a:endParaRPr>
          </a:p>
          <a:p>
            <a:pPr marL="0" indent="0">
              <a:lnSpc>
                <a:spcPct val="10000"/>
              </a:lnSpc>
              <a:buNone/>
            </a:pPr>
            <a:endParaRPr lang="en-US" sz="1200">
              <a:latin typeface="+mj-lt"/>
              <a:ea typeface="+mj-ea"/>
              <a:cs typeface="+mj-cs"/>
            </a:endParaRPr>
          </a:p>
          <a:p>
            <a:pPr marL="0" indent="0">
              <a:lnSpc>
                <a:spcPct val="10000"/>
              </a:lnSpc>
              <a:buNone/>
            </a:pPr>
            <a:r>
              <a:rPr lang="en-US" sz="1200">
                <a:latin typeface="+mj-lt"/>
                <a:ea typeface="+mj-ea"/>
                <a:cs typeface="+mj-cs"/>
              </a:rPr>
              <a:t>MWOW Skills Explorer Tool: </a:t>
            </a:r>
          </a:p>
          <a:p>
            <a:pPr marL="0" indent="0">
              <a:lnSpc>
                <a:spcPct val="10000"/>
              </a:lnSpc>
              <a:buNone/>
            </a:pPr>
            <a:r>
              <a:rPr lang="en-US" sz="1200">
                <a:hlinkClick r:id="rId5"/>
              </a:rPr>
              <a:t>https://www.myworldofwork.co.uk/tools/skills/start</a:t>
            </a:r>
            <a:endParaRPr lang="en-US" sz="1200"/>
          </a:p>
          <a:p>
            <a:pPr marL="0" indent="0">
              <a:buNone/>
            </a:pPr>
            <a:endParaRPr lang="en-US" sz="1500"/>
          </a:p>
        </p:txBody>
      </p:sp>
      <p:sp>
        <p:nvSpPr>
          <p:cNvPr id="4" name="TextBox 3">
            <a:extLst>
              <a:ext uri="{FF2B5EF4-FFF2-40B4-BE49-F238E27FC236}">
                <a16:creationId xmlns:a16="http://schemas.microsoft.com/office/drawing/2014/main" id="{0E2C151E-30AA-458B-BE8C-984C4B6CAB1F}"/>
              </a:ext>
            </a:extLst>
          </p:cNvPr>
          <p:cNvSpPr txBox="1"/>
          <p:nvPr/>
        </p:nvSpPr>
        <p:spPr>
          <a:xfrm>
            <a:off x="8115300" y="1313299"/>
            <a:ext cx="3382190" cy="3091146"/>
          </a:xfrm>
          <a:prstGeom prst="rect">
            <a:avLst/>
          </a:prstGeom>
          <a:noFill/>
        </p:spPr>
        <p:txBody>
          <a:bodyPr wrap="square" rtlCol="0">
            <a:spAutoFit/>
          </a:bodyPr>
          <a:lstStyle/>
          <a:p>
            <a:endParaRPr lang="en-GB"/>
          </a:p>
        </p:txBody>
      </p:sp>
      <p:pic>
        <p:nvPicPr>
          <p:cNvPr id="7" name="Picture 6">
            <a:extLst>
              <a:ext uri="{FF2B5EF4-FFF2-40B4-BE49-F238E27FC236}">
                <a16:creationId xmlns:a16="http://schemas.microsoft.com/office/drawing/2014/main" id="{17123CE9-5190-4A97-A031-7112AC24DA29}"/>
              </a:ext>
            </a:extLst>
          </p:cNvPr>
          <p:cNvPicPr>
            <a:picLocks noChangeAspect="1"/>
          </p:cNvPicPr>
          <p:nvPr/>
        </p:nvPicPr>
        <p:blipFill>
          <a:blip r:embed="rId6"/>
          <a:stretch>
            <a:fillRect/>
          </a:stretch>
        </p:blipFill>
        <p:spPr>
          <a:xfrm>
            <a:off x="8082461" y="1313298"/>
            <a:ext cx="3699510" cy="3091145"/>
          </a:xfrm>
          <a:prstGeom prst="rect">
            <a:avLst/>
          </a:prstGeom>
        </p:spPr>
      </p:pic>
    </p:spTree>
    <p:extLst>
      <p:ext uri="{BB962C8B-B14F-4D97-AF65-F5344CB8AC3E}">
        <p14:creationId xmlns:p14="http://schemas.microsoft.com/office/powerpoint/2010/main" val="2764351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4529-1BBB-4F5D-A3D2-13CE0A46FEDF}"/>
              </a:ext>
            </a:extLst>
          </p:cNvPr>
          <p:cNvSpPr>
            <a:spLocks noGrp="1"/>
          </p:cNvSpPr>
          <p:nvPr>
            <p:ph type="title"/>
          </p:nvPr>
        </p:nvSpPr>
        <p:spPr>
          <a:xfrm>
            <a:off x="694510" y="1487272"/>
            <a:ext cx="2743200" cy="2743200"/>
          </a:xfrm>
          <a:prstGeom prst="ellipse">
            <a:avLst/>
          </a:prstGeom>
          <a:solidFill>
            <a:srgbClr val="9E7FBA"/>
          </a:solidFill>
          <a:ln w="174625" cmpd="thinThick">
            <a:solidFill>
              <a:srgbClr val="262626"/>
            </a:solidFill>
          </a:ln>
        </p:spPr>
        <p:txBody>
          <a:bodyPr vert="horz" lIns="91440" tIns="45720" rIns="91440" bIns="45720" rtlCol="0">
            <a:normAutofit/>
          </a:bodyPr>
          <a:lstStyle/>
          <a:p>
            <a:pPr algn="ctr"/>
            <a:r>
              <a:rPr lang="en-US" b="1" kern="1200">
                <a:solidFill>
                  <a:srgbClr val="FFFFFF"/>
                </a:solidFill>
                <a:latin typeface="+mj-lt"/>
                <a:ea typeface="+mj-ea"/>
                <a:cs typeface="+mj-cs"/>
              </a:rPr>
              <a:t>TOP TIP</a:t>
            </a:r>
            <a:br>
              <a:rPr lang="en-US" b="1" kern="1200">
                <a:solidFill>
                  <a:srgbClr val="FFFFFF"/>
                </a:solidFill>
                <a:latin typeface="+mj-lt"/>
                <a:ea typeface="+mj-ea"/>
                <a:cs typeface="+mj-cs"/>
              </a:rPr>
            </a:br>
            <a:r>
              <a:rPr lang="en-US" b="1" kern="1200">
                <a:solidFill>
                  <a:srgbClr val="FFFFFF"/>
                </a:solidFill>
                <a:latin typeface="+mj-lt"/>
                <a:ea typeface="+mj-ea"/>
                <a:cs typeface="+mj-cs"/>
              </a:rPr>
              <a:t>#2</a:t>
            </a:r>
          </a:p>
        </p:txBody>
      </p:sp>
      <p:sp>
        <p:nvSpPr>
          <p:cNvPr id="13" name="Content Placeholder 13">
            <a:extLst>
              <a:ext uri="{FF2B5EF4-FFF2-40B4-BE49-F238E27FC236}">
                <a16:creationId xmlns:a16="http://schemas.microsoft.com/office/drawing/2014/main" id="{384D253E-E195-0451-5B6A-924A26AEEBDF}"/>
              </a:ext>
            </a:extLst>
          </p:cNvPr>
          <p:cNvSpPr>
            <a:spLocks noGrp="1"/>
          </p:cNvSpPr>
          <p:nvPr>
            <p:ph idx="1"/>
          </p:nvPr>
        </p:nvSpPr>
        <p:spPr>
          <a:xfrm>
            <a:off x="3437710" y="4724682"/>
            <a:ext cx="7928610" cy="1916148"/>
          </a:xfrm>
        </p:spPr>
        <p:txBody>
          <a:bodyPr>
            <a:normAutofit fontScale="85000" lnSpcReduction="20000"/>
          </a:bodyPr>
          <a:lstStyle/>
          <a:p>
            <a:pPr marL="0" indent="0">
              <a:buNone/>
            </a:pPr>
            <a:r>
              <a:rPr lang="en-US" sz="4800" b="1" kern="1200">
                <a:ea typeface="+mj-ea"/>
                <a:cs typeface="+mj-cs"/>
              </a:rPr>
              <a:t>KNOW WHAT STRENGTHS YOU NEED</a:t>
            </a:r>
            <a:br>
              <a:rPr lang="en-US" sz="1500" b="1" kern="1200">
                <a:latin typeface="+mj-lt"/>
                <a:ea typeface="+mj-ea"/>
                <a:cs typeface="+mj-cs"/>
              </a:rPr>
            </a:br>
            <a:endParaRPr lang="en-US" sz="1500" b="1" kern="1200">
              <a:latin typeface="+mj-lt"/>
              <a:ea typeface="+mj-ea"/>
              <a:cs typeface="+mj-cs"/>
            </a:endParaRPr>
          </a:p>
          <a:p>
            <a:pPr marL="0" indent="0">
              <a:lnSpc>
                <a:spcPct val="20000"/>
              </a:lnSpc>
              <a:buNone/>
            </a:pPr>
            <a:endParaRPr lang="en-US" sz="1500">
              <a:latin typeface="+mj-lt"/>
              <a:ea typeface="+mj-ea"/>
              <a:cs typeface="+mj-cs"/>
            </a:endParaRPr>
          </a:p>
          <a:p>
            <a:pPr marL="0" indent="0">
              <a:lnSpc>
                <a:spcPct val="20000"/>
              </a:lnSpc>
              <a:buNone/>
            </a:pPr>
            <a:r>
              <a:rPr lang="en-US" sz="1200">
                <a:latin typeface="+mj-lt"/>
                <a:ea typeface="+mj-ea"/>
                <a:cs typeface="+mj-cs"/>
              </a:rPr>
              <a:t>My World of Work has A-Z Job Profiles.  All of them list the Top skills needed for each job: </a:t>
            </a:r>
          </a:p>
          <a:p>
            <a:pPr marL="0" indent="0">
              <a:lnSpc>
                <a:spcPct val="20000"/>
              </a:lnSpc>
              <a:buNone/>
            </a:pPr>
            <a:r>
              <a:rPr lang="en-US" sz="1200" kern="1200">
                <a:latin typeface="+mj-lt"/>
                <a:ea typeface="+mj-ea"/>
                <a:cs typeface="+mj-cs"/>
                <a:hlinkClick r:id="rId3"/>
              </a:rPr>
              <a:t>https://www.myworldofwork.co.uk/my-career-options/job-profiles</a:t>
            </a:r>
            <a:endParaRPr lang="en-US" sz="1200" kern="1200">
              <a:latin typeface="+mj-lt"/>
              <a:ea typeface="+mj-ea"/>
              <a:cs typeface="+mj-cs"/>
            </a:endParaRPr>
          </a:p>
          <a:p>
            <a:pPr marL="0" indent="0">
              <a:buNone/>
            </a:pPr>
            <a:r>
              <a:rPr lang="en-US" sz="1200" kern="1200">
                <a:latin typeface="+mj-lt"/>
                <a:ea typeface="+mj-ea"/>
                <a:cs typeface="+mj-cs"/>
              </a:rPr>
              <a:t>Look at a real vacancy for the job you want.  What skills do they ask for?</a:t>
            </a:r>
            <a:br>
              <a:rPr lang="en-US" sz="1500" kern="1200">
                <a:latin typeface="+mj-lt"/>
                <a:ea typeface="+mj-ea"/>
                <a:cs typeface="+mj-cs"/>
              </a:rPr>
            </a:br>
            <a:endParaRPr lang="en-US" sz="1500"/>
          </a:p>
        </p:txBody>
      </p:sp>
      <p:pic>
        <p:nvPicPr>
          <p:cNvPr id="4" name="Picture 3">
            <a:extLst>
              <a:ext uri="{FF2B5EF4-FFF2-40B4-BE49-F238E27FC236}">
                <a16:creationId xmlns:a16="http://schemas.microsoft.com/office/drawing/2014/main" id="{172A1212-1926-46B1-B855-BC1D1D9D30B7}"/>
              </a:ext>
            </a:extLst>
          </p:cNvPr>
          <p:cNvPicPr>
            <a:picLocks noChangeAspect="1"/>
          </p:cNvPicPr>
          <p:nvPr/>
        </p:nvPicPr>
        <p:blipFill>
          <a:blip r:embed="rId4"/>
          <a:stretch>
            <a:fillRect/>
          </a:stretch>
        </p:blipFill>
        <p:spPr>
          <a:xfrm>
            <a:off x="3669031" y="1240166"/>
            <a:ext cx="3280410" cy="3237411"/>
          </a:xfrm>
          <a:prstGeom prst="rect">
            <a:avLst/>
          </a:prstGeom>
        </p:spPr>
      </p:pic>
      <p:pic>
        <p:nvPicPr>
          <p:cNvPr id="7" name="Picture 6">
            <a:extLst>
              <a:ext uri="{FF2B5EF4-FFF2-40B4-BE49-F238E27FC236}">
                <a16:creationId xmlns:a16="http://schemas.microsoft.com/office/drawing/2014/main" id="{8A9DB67F-D131-4AB8-BC74-80D3C90C49A2}"/>
              </a:ext>
            </a:extLst>
          </p:cNvPr>
          <p:cNvPicPr>
            <a:picLocks noChangeAspect="1"/>
          </p:cNvPicPr>
          <p:nvPr/>
        </p:nvPicPr>
        <p:blipFill>
          <a:blip r:embed="rId5"/>
          <a:stretch>
            <a:fillRect/>
          </a:stretch>
        </p:blipFill>
        <p:spPr>
          <a:xfrm>
            <a:off x="7313295" y="1191589"/>
            <a:ext cx="4379595" cy="3237412"/>
          </a:xfrm>
          <a:prstGeom prst="rect">
            <a:avLst/>
          </a:prstGeom>
        </p:spPr>
      </p:pic>
    </p:spTree>
    <p:extLst>
      <p:ext uri="{BB962C8B-B14F-4D97-AF65-F5344CB8AC3E}">
        <p14:creationId xmlns:p14="http://schemas.microsoft.com/office/powerpoint/2010/main" val="766191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4529-1BBB-4F5D-A3D2-13CE0A46FEDF}"/>
              </a:ext>
            </a:extLst>
          </p:cNvPr>
          <p:cNvSpPr>
            <a:spLocks noGrp="1"/>
          </p:cNvSpPr>
          <p:nvPr>
            <p:ph type="title"/>
          </p:nvPr>
        </p:nvSpPr>
        <p:spPr>
          <a:xfrm>
            <a:off x="694510" y="1487272"/>
            <a:ext cx="2743200" cy="2743200"/>
          </a:xfrm>
          <a:prstGeom prst="ellipse">
            <a:avLst/>
          </a:prstGeom>
          <a:solidFill>
            <a:srgbClr val="9E7FBA"/>
          </a:solidFill>
          <a:ln w="174625" cmpd="thinThick">
            <a:solidFill>
              <a:srgbClr val="262626"/>
            </a:solidFill>
          </a:ln>
        </p:spPr>
        <p:txBody>
          <a:bodyPr vert="horz" lIns="91440" tIns="45720" rIns="91440" bIns="45720" rtlCol="0">
            <a:normAutofit/>
          </a:bodyPr>
          <a:lstStyle/>
          <a:p>
            <a:pPr algn="ctr"/>
            <a:r>
              <a:rPr lang="en-US" b="1" kern="1200">
                <a:solidFill>
                  <a:srgbClr val="FFFFFF"/>
                </a:solidFill>
                <a:latin typeface="+mj-lt"/>
                <a:ea typeface="+mj-ea"/>
                <a:cs typeface="+mj-cs"/>
              </a:rPr>
              <a:t>TOP TIP</a:t>
            </a:r>
            <a:br>
              <a:rPr lang="en-US" b="1" kern="1200">
                <a:solidFill>
                  <a:srgbClr val="FFFFFF"/>
                </a:solidFill>
                <a:latin typeface="+mj-lt"/>
                <a:ea typeface="+mj-ea"/>
                <a:cs typeface="+mj-cs"/>
              </a:rPr>
            </a:br>
            <a:r>
              <a:rPr lang="en-US" b="1" kern="1200">
                <a:solidFill>
                  <a:srgbClr val="FFFFFF"/>
                </a:solidFill>
                <a:latin typeface="+mj-lt"/>
                <a:ea typeface="+mj-ea"/>
                <a:cs typeface="+mj-cs"/>
              </a:rPr>
              <a:t>#3</a:t>
            </a:r>
          </a:p>
        </p:txBody>
      </p:sp>
      <p:sp>
        <p:nvSpPr>
          <p:cNvPr id="13" name="Content Placeholder 13">
            <a:extLst>
              <a:ext uri="{FF2B5EF4-FFF2-40B4-BE49-F238E27FC236}">
                <a16:creationId xmlns:a16="http://schemas.microsoft.com/office/drawing/2014/main" id="{384D253E-E195-0451-5B6A-924A26AEEBDF}"/>
              </a:ext>
            </a:extLst>
          </p:cNvPr>
          <p:cNvSpPr>
            <a:spLocks noGrp="1"/>
          </p:cNvSpPr>
          <p:nvPr>
            <p:ph idx="1"/>
          </p:nvPr>
        </p:nvSpPr>
        <p:spPr>
          <a:xfrm>
            <a:off x="3586300" y="5063490"/>
            <a:ext cx="7928610" cy="2190903"/>
          </a:xfrm>
        </p:spPr>
        <p:txBody>
          <a:bodyPr>
            <a:normAutofit fontScale="92500" lnSpcReduction="10000"/>
          </a:bodyPr>
          <a:lstStyle/>
          <a:p>
            <a:pPr marL="0" indent="0">
              <a:buNone/>
            </a:pPr>
            <a:r>
              <a:rPr lang="en-US" sz="4800" b="1" kern="1200">
                <a:ea typeface="+mj-ea"/>
                <a:cs typeface="+mj-cs"/>
              </a:rPr>
              <a:t>Expand.</a:t>
            </a:r>
          </a:p>
          <a:p>
            <a:pPr marL="0" indent="0">
              <a:buNone/>
            </a:pPr>
            <a:r>
              <a:rPr lang="en-US" sz="4800" b="1" kern="1200">
                <a:ea typeface="+mj-ea"/>
                <a:cs typeface="+mj-cs"/>
              </a:rPr>
              <a:t>Make it link to the course.</a:t>
            </a:r>
          </a:p>
          <a:p>
            <a:pPr marL="0" indent="0">
              <a:buNone/>
            </a:pPr>
            <a:br>
              <a:rPr lang="en-US" sz="1500" b="1" kern="1200">
                <a:latin typeface="+mj-lt"/>
                <a:ea typeface="+mj-ea"/>
                <a:cs typeface="+mj-cs"/>
              </a:rPr>
            </a:br>
            <a:endParaRPr lang="en-US" sz="1500" b="1" kern="1200">
              <a:latin typeface="+mj-lt"/>
              <a:ea typeface="+mj-ea"/>
              <a:cs typeface="+mj-cs"/>
            </a:endParaRPr>
          </a:p>
          <a:p>
            <a:pPr marL="0" indent="0">
              <a:lnSpc>
                <a:spcPct val="20000"/>
              </a:lnSpc>
              <a:buNone/>
            </a:pPr>
            <a:endParaRPr lang="en-US" sz="1500">
              <a:latin typeface="+mj-lt"/>
              <a:ea typeface="+mj-ea"/>
              <a:cs typeface="+mj-cs"/>
            </a:endParaRPr>
          </a:p>
          <a:p>
            <a:pPr marL="0" indent="0">
              <a:lnSpc>
                <a:spcPct val="20000"/>
              </a:lnSpc>
              <a:buNone/>
            </a:pPr>
            <a:br>
              <a:rPr lang="en-US" sz="1500" kern="1200">
                <a:latin typeface="+mj-lt"/>
                <a:ea typeface="+mj-ea"/>
                <a:cs typeface="+mj-cs"/>
              </a:rPr>
            </a:br>
            <a:endParaRPr lang="en-US" sz="1500"/>
          </a:p>
        </p:txBody>
      </p:sp>
      <p:sp>
        <p:nvSpPr>
          <p:cNvPr id="8" name="TextBox 7">
            <a:extLst>
              <a:ext uri="{FF2B5EF4-FFF2-40B4-BE49-F238E27FC236}">
                <a16:creationId xmlns:a16="http://schemas.microsoft.com/office/drawing/2014/main" id="{173DCA80-412D-413B-B813-63CF05B93275}"/>
              </a:ext>
            </a:extLst>
          </p:cNvPr>
          <p:cNvSpPr txBox="1"/>
          <p:nvPr/>
        </p:nvSpPr>
        <p:spPr>
          <a:xfrm>
            <a:off x="4284595" y="725591"/>
            <a:ext cx="7144428" cy="3785652"/>
          </a:xfrm>
          <a:prstGeom prst="rect">
            <a:avLst/>
          </a:prstGeom>
          <a:noFill/>
        </p:spPr>
        <p:txBody>
          <a:bodyPr wrap="square">
            <a:spAutoFit/>
          </a:bodyPr>
          <a:lstStyle/>
          <a:p>
            <a:pPr marL="342900" indent="-342900">
              <a:buFont typeface="+mj-lt"/>
              <a:buAutoNum type="arabicPeriod"/>
            </a:pPr>
            <a:r>
              <a:rPr lang="en-US" sz="2000"/>
              <a:t>I am part of the Warhammer Club at school. </a:t>
            </a:r>
          </a:p>
          <a:p>
            <a:pPr marL="342900" indent="-342900">
              <a:buFont typeface="+mj-lt"/>
              <a:buAutoNum type="arabicPeriod"/>
            </a:pPr>
            <a:endParaRPr lang="en-US" sz="2000"/>
          </a:p>
          <a:p>
            <a:pPr marL="342900" indent="-342900">
              <a:buFont typeface="+mj-lt"/>
              <a:buAutoNum type="arabicPeriod"/>
            </a:pPr>
            <a:r>
              <a:rPr lang="en-US" sz="2000"/>
              <a:t>I am part of the Warhammer Club at school.  I have been able to win games by using different problem solving techniques.</a:t>
            </a:r>
          </a:p>
          <a:p>
            <a:pPr marL="342900" indent="-342900">
              <a:buFont typeface="+mj-lt"/>
              <a:buAutoNum type="arabicPeriod"/>
            </a:pPr>
            <a:endParaRPr lang="en-US" sz="2000"/>
          </a:p>
          <a:p>
            <a:pPr marL="342900" indent="-342900">
              <a:buFont typeface="+mj-lt"/>
              <a:buAutoNum type="arabicPeriod"/>
            </a:pPr>
            <a:r>
              <a:rPr lang="en-US" sz="2000"/>
              <a:t> I am part of the Warhammer Club at school. Playing Warhammer has taught me transferable skills such as using strategy, tactics and logic.  I have also learned how to problem solve using statistics and </a:t>
            </a:r>
            <a:r>
              <a:rPr lang="en-US" sz="2000" err="1"/>
              <a:t>maths</a:t>
            </a:r>
            <a:r>
              <a:rPr lang="en-US" sz="2000"/>
              <a:t> in order to win games.  I have built relationships with other players and have confidence in my own ability.  I would be able to apply these skills when studying HNC Cyber Security at West Lothian College.</a:t>
            </a:r>
            <a:endParaRPr lang="en-GB" sz="2000"/>
          </a:p>
        </p:txBody>
      </p:sp>
    </p:spTree>
    <p:extLst>
      <p:ext uri="{BB962C8B-B14F-4D97-AF65-F5344CB8AC3E}">
        <p14:creationId xmlns:p14="http://schemas.microsoft.com/office/powerpoint/2010/main" val="39150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8A51A-D480-4C33-B7BE-39CD65D745E6}"/>
              </a:ext>
            </a:extLst>
          </p:cNvPr>
          <p:cNvSpPr>
            <a:spLocks noGrp="1"/>
          </p:cNvSpPr>
          <p:nvPr>
            <p:ph type="title"/>
          </p:nvPr>
        </p:nvSpPr>
        <p:spPr>
          <a:xfrm>
            <a:off x="838200" y="621792"/>
            <a:ext cx="4795157" cy="5413248"/>
          </a:xfrm>
        </p:spPr>
        <p:txBody>
          <a:bodyPr>
            <a:normAutofit/>
          </a:bodyPr>
          <a:lstStyle/>
          <a:p>
            <a:r>
              <a:rPr lang="en-GB" sz="5200" b="1">
                <a:solidFill>
                  <a:schemeClr val="bg1"/>
                </a:solidFill>
                <a:latin typeface="Comic Sans MS" panose="030F0702030302020204" pitchFamily="66" charset="0"/>
              </a:rPr>
              <a:t>3. What relevant experience do you have?</a:t>
            </a:r>
            <a:endParaRPr lang="en-GB" sz="5200">
              <a:solidFill>
                <a:schemeClr val="bg1"/>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D92FB2B7-25C4-42A8-B2CB-96325A9E00BE}"/>
              </a:ext>
            </a:extLst>
          </p:cNvPr>
          <p:cNvSpPr>
            <a:spLocks noGrp="1"/>
          </p:cNvSpPr>
          <p:nvPr>
            <p:ph idx="1"/>
          </p:nvPr>
        </p:nvSpPr>
        <p:spPr>
          <a:xfrm>
            <a:off x="6471557" y="520860"/>
            <a:ext cx="5493072" cy="5995686"/>
          </a:xfrm>
        </p:spPr>
        <p:txBody>
          <a:bodyPr anchor="ctr">
            <a:normAutofit/>
          </a:bodyPr>
          <a:lstStyle/>
          <a:p>
            <a:r>
              <a:rPr lang="en-US" sz="1900" b="1" u="none" strike="noStrike" baseline="0">
                <a:latin typeface="Comic Sans MS" panose="030F0702030302020204" pitchFamily="66" charset="0"/>
              </a:rPr>
              <a:t>Have you studied a school subject(s) that relates to your chosen course?</a:t>
            </a:r>
          </a:p>
          <a:p>
            <a:pPr marL="0" indent="0">
              <a:buNone/>
            </a:pPr>
            <a:r>
              <a:rPr lang="en-US" sz="1400" b="0" u="none" strike="noStrike" baseline="0">
                <a:latin typeface="Comic Sans MS" panose="030F0702030302020204" pitchFamily="66" charset="0"/>
              </a:rPr>
              <a:t> </a:t>
            </a:r>
          </a:p>
          <a:p>
            <a:r>
              <a:rPr lang="en-US" sz="1900" b="1" u="none" strike="noStrike" baseline="0">
                <a:latin typeface="Comic Sans MS" panose="030F0702030302020204" pitchFamily="66" charset="0"/>
              </a:rPr>
              <a:t>Have you taken part in any activities that demonstrate your knowledge/ interest in the course? </a:t>
            </a:r>
          </a:p>
          <a:p>
            <a:endParaRPr lang="en-US" sz="1400" b="0" u="none" strike="noStrike" baseline="0">
              <a:latin typeface="Comic Sans MS" panose="030F0702030302020204" pitchFamily="66" charset="0"/>
            </a:endParaRPr>
          </a:p>
          <a:p>
            <a:pPr marL="0" indent="0">
              <a:buNone/>
            </a:pPr>
            <a:r>
              <a:rPr lang="en-US" sz="1400">
                <a:latin typeface="Comic Sans MS" panose="030F0702030302020204" pitchFamily="66" charset="0"/>
              </a:rPr>
              <a:t>	Work Experience </a:t>
            </a:r>
          </a:p>
          <a:p>
            <a:pPr marL="0" indent="0">
              <a:buNone/>
            </a:pPr>
            <a:r>
              <a:rPr lang="en-US" sz="1400">
                <a:latin typeface="Comic Sans MS" panose="030F0702030302020204" pitchFamily="66" charset="0"/>
              </a:rPr>
              <a:t>	Trips / Visits / locations</a:t>
            </a:r>
          </a:p>
          <a:p>
            <a:pPr marL="0" indent="0">
              <a:buNone/>
            </a:pPr>
            <a:r>
              <a:rPr lang="en-US" sz="1400">
                <a:latin typeface="Comic Sans MS" panose="030F0702030302020204" pitchFamily="66" charset="0"/>
              </a:rPr>
              <a:t>	Projects</a:t>
            </a:r>
          </a:p>
          <a:p>
            <a:pPr marL="0" indent="0">
              <a:buNone/>
            </a:pPr>
            <a:r>
              <a:rPr lang="en-US" sz="1400">
                <a:latin typeface="Comic Sans MS" panose="030F0702030302020204" pitchFamily="66" charset="0"/>
              </a:rPr>
              <a:t>	Virtual Work Experience</a:t>
            </a:r>
          </a:p>
          <a:p>
            <a:pPr marL="0" indent="0">
              <a:buNone/>
            </a:pPr>
            <a:r>
              <a:rPr lang="en-US" sz="1400">
                <a:latin typeface="Comic Sans MS" panose="030F0702030302020204" pitchFamily="66" charset="0"/>
              </a:rPr>
              <a:t>	Talk / Lecture</a:t>
            </a:r>
          </a:p>
          <a:p>
            <a:pPr marL="0" indent="0">
              <a:buNone/>
            </a:pPr>
            <a:r>
              <a:rPr lang="en-US" sz="1400">
                <a:latin typeface="Comic Sans MS" panose="030F0702030302020204" pitchFamily="66" charset="0"/>
              </a:rPr>
              <a:t>	Exhibitions</a:t>
            </a:r>
          </a:p>
          <a:p>
            <a:pPr marL="0" indent="0">
              <a:buNone/>
            </a:pPr>
            <a:r>
              <a:rPr lang="en-US" sz="1400">
                <a:latin typeface="Comic Sans MS" panose="030F0702030302020204" pitchFamily="66" charset="0"/>
              </a:rPr>
              <a:t>	Spoken to someone doing a job related to the course</a:t>
            </a:r>
          </a:p>
          <a:p>
            <a:pPr marL="0" indent="0">
              <a:buNone/>
            </a:pPr>
            <a:r>
              <a:rPr lang="en-US" sz="1400">
                <a:latin typeface="Comic Sans MS" panose="030F0702030302020204" pitchFamily="66" charset="0"/>
              </a:rPr>
              <a:t>	</a:t>
            </a:r>
          </a:p>
          <a:p>
            <a:endParaRPr lang="en-US" sz="1400" b="0" u="none" strike="noStrike" baseline="0">
              <a:latin typeface="Comic Sans MS" panose="030F0702030302020204" pitchFamily="66" charset="0"/>
            </a:endParaRPr>
          </a:p>
          <a:p>
            <a:pPr>
              <a:lnSpc>
                <a:spcPct val="100000"/>
              </a:lnSpc>
            </a:pPr>
            <a:r>
              <a:rPr lang="en-US" sz="1900" b="1">
                <a:latin typeface="Comic Sans MS" panose="030F0702030302020204" pitchFamily="66" charset="0"/>
              </a:rPr>
              <a:t>Do</a:t>
            </a:r>
            <a:r>
              <a:rPr lang="en-US" sz="1900" b="1" u="none" strike="noStrike" baseline="0">
                <a:latin typeface="Comic Sans MS" panose="030F0702030302020204" pitchFamily="66" charset="0"/>
              </a:rPr>
              <a:t> you explore / research </a:t>
            </a:r>
            <a:r>
              <a:rPr lang="en-US" sz="1900" b="1">
                <a:latin typeface="Comic Sans MS" panose="030F0702030302020204" pitchFamily="66" charset="0"/>
              </a:rPr>
              <a:t>the</a:t>
            </a:r>
            <a:r>
              <a:rPr lang="en-US" sz="1900" b="1" u="none" strike="noStrike" baseline="0">
                <a:latin typeface="Comic Sans MS" panose="030F0702030302020204" pitchFamily="66" charset="0"/>
              </a:rPr>
              <a:t> topic in your own time? </a:t>
            </a:r>
            <a:r>
              <a:rPr lang="en-US" sz="1400" u="none" strike="noStrike" baseline="0">
                <a:latin typeface="Comic Sans MS" panose="030F0702030302020204" pitchFamily="66" charset="0"/>
              </a:rPr>
              <a:t>Do you follow any podcasts, blogs, vlogs, twitter accounts related to your interest? </a:t>
            </a:r>
          </a:p>
          <a:p>
            <a:pPr marL="0" indent="0">
              <a:lnSpc>
                <a:spcPct val="100000"/>
              </a:lnSpc>
              <a:buNone/>
            </a:pPr>
            <a:endParaRPr lang="en-US" sz="2000">
              <a:latin typeface="Comic Sans MS" panose="030F0702030302020204" pitchFamily="66" charset="0"/>
            </a:endParaRPr>
          </a:p>
          <a:p>
            <a:endParaRPr lang="en-GB" sz="2000">
              <a:latin typeface="Comic Sans MS" panose="030F0702030302020204" pitchFamily="66" charset="0"/>
            </a:endParaRPr>
          </a:p>
        </p:txBody>
      </p:sp>
    </p:spTree>
    <p:extLst>
      <p:ext uri="{BB962C8B-B14F-4D97-AF65-F5344CB8AC3E}">
        <p14:creationId xmlns:p14="http://schemas.microsoft.com/office/powerpoint/2010/main" val="2070616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8A51A-D480-4C33-B7BE-39CD65D745E6}"/>
              </a:ext>
            </a:extLst>
          </p:cNvPr>
          <p:cNvSpPr>
            <a:spLocks noGrp="1"/>
          </p:cNvSpPr>
          <p:nvPr>
            <p:ph type="title"/>
          </p:nvPr>
        </p:nvSpPr>
        <p:spPr>
          <a:xfrm>
            <a:off x="838200" y="621792"/>
            <a:ext cx="4795157" cy="5413248"/>
          </a:xfrm>
        </p:spPr>
        <p:txBody>
          <a:bodyPr>
            <a:normAutofit/>
          </a:bodyPr>
          <a:lstStyle/>
          <a:p>
            <a:r>
              <a:rPr lang="en-US" sz="5400" b="1" kern="1200">
                <a:solidFill>
                  <a:srgbClr val="FFFFFF"/>
                </a:solidFill>
                <a:latin typeface="Comic Sans MS" panose="030F0702030302020204" pitchFamily="66" charset="0"/>
              </a:rPr>
              <a:t>4. Why do you want study at that College?</a:t>
            </a:r>
            <a:endParaRPr lang="en-GB" sz="5200">
              <a:solidFill>
                <a:schemeClr val="bg1"/>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D92FB2B7-25C4-42A8-B2CB-96325A9E00BE}"/>
              </a:ext>
            </a:extLst>
          </p:cNvPr>
          <p:cNvSpPr>
            <a:spLocks noGrp="1"/>
          </p:cNvSpPr>
          <p:nvPr>
            <p:ph idx="1"/>
          </p:nvPr>
        </p:nvSpPr>
        <p:spPr>
          <a:xfrm>
            <a:off x="6471557" y="207818"/>
            <a:ext cx="5493072" cy="6308728"/>
          </a:xfrm>
        </p:spPr>
        <p:txBody>
          <a:bodyPr anchor="ctr">
            <a:normAutofit lnSpcReduction="10000"/>
          </a:bodyPr>
          <a:lstStyle/>
          <a:p>
            <a:pPr marL="0" indent="0">
              <a:spcBef>
                <a:spcPts val="0"/>
              </a:spcBef>
              <a:spcAft>
                <a:spcPts val="600"/>
              </a:spcAft>
              <a:buNone/>
            </a:pPr>
            <a:r>
              <a:rPr lang="en-US" sz="2000" b="1"/>
              <a:t>Is it because ....</a:t>
            </a:r>
          </a:p>
          <a:p>
            <a:pPr>
              <a:spcBef>
                <a:spcPts val="0"/>
              </a:spcBef>
              <a:spcAft>
                <a:spcPts val="600"/>
              </a:spcAft>
            </a:pPr>
            <a:endParaRPr lang="en-US" sz="2400"/>
          </a:p>
          <a:p>
            <a:pPr marL="571500">
              <a:spcBef>
                <a:spcPts val="0"/>
              </a:spcBef>
              <a:spcAft>
                <a:spcPts val="600"/>
              </a:spcAft>
            </a:pPr>
            <a:r>
              <a:rPr lang="en-US" sz="2400" b="1"/>
              <a:t>Course content </a:t>
            </a:r>
            <a:r>
              <a:rPr lang="en-US" sz="2400"/>
              <a:t>– What are the modules?</a:t>
            </a:r>
          </a:p>
          <a:p>
            <a:pPr marL="571500">
              <a:spcBef>
                <a:spcPts val="0"/>
              </a:spcBef>
              <a:spcAft>
                <a:spcPts val="600"/>
              </a:spcAft>
            </a:pPr>
            <a:endParaRPr lang="en-US" sz="2400"/>
          </a:p>
          <a:p>
            <a:pPr marL="571500">
              <a:spcBef>
                <a:spcPts val="0"/>
              </a:spcBef>
              <a:spcAft>
                <a:spcPts val="600"/>
              </a:spcAft>
            </a:pPr>
            <a:r>
              <a:rPr lang="en-US" sz="2400" b="1"/>
              <a:t>Links with Employers or Industry Professionals?</a:t>
            </a:r>
          </a:p>
          <a:p>
            <a:pPr marL="571500">
              <a:spcBef>
                <a:spcPts val="0"/>
              </a:spcBef>
              <a:spcAft>
                <a:spcPts val="600"/>
              </a:spcAft>
            </a:pPr>
            <a:endParaRPr lang="en-US" sz="2400"/>
          </a:p>
          <a:p>
            <a:pPr marL="571500">
              <a:spcBef>
                <a:spcPts val="0"/>
              </a:spcBef>
              <a:spcAft>
                <a:spcPts val="600"/>
              </a:spcAft>
            </a:pPr>
            <a:r>
              <a:rPr lang="en-US" sz="2400"/>
              <a:t>Opportunity to </a:t>
            </a:r>
            <a:r>
              <a:rPr lang="en-US" sz="2400" b="1"/>
              <a:t>study abroad</a:t>
            </a:r>
            <a:r>
              <a:rPr lang="en-US" sz="2400"/>
              <a:t>, take part in </a:t>
            </a:r>
            <a:r>
              <a:rPr lang="en-US" sz="2400" b="1"/>
              <a:t>competitions</a:t>
            </a:r>
            <a:r>
              <a:rPr lang="en-US" sz="2400"/>
              <a:t>, gain </a:t>
            </a:r>
            <a:r>
              <a:rPr lang="en-US" sz="2400" b="1"/>
              <a:t>work experience</a:t>
            </a:r>
            <a:r>
              <a:rPr lang="en-US" sz="2400"/>
              <a:t>? </a:t>
            </a:r>
          </a:p>
          <a:p>
            <a:pPr marL="571500">
              <a:spcBef>
                <a:spcPts val="0"/>
              </a:spcBef>
              <a:spcAft>
                <a:spcPts val="600"/>
              </a:spcAft>
            </a:pPr>
            <a:endParaRPr lang="en-US" sz="2400"/>
          </a:p>
          <a:p>
            <a:pPr marL="571500">
              <a:spcBef>
                <a:spcPts val="0"/>
              </a:spcBef>
              <a:spcAft>
                <a:spcPts val="600"/>
              </a:spcAft>
            </a:pPr>
            <a:r>
              <a:rPr lang="en-US" sz="2400"/>
              <a:t>Success or Career paths of </a:t>
            </a:r>
            <a:r>
              <a:rPr lang="en-US" sz="2400" b="1"/>
              <a:t>previous students</a:t>
            </a:r>
            <a:r>
              <a:rPr lang="en-US" sz="2400"/>
              <a:t>?</a:t>
            </a:r>
          </a:p>
          <a:p>
            <a:pPr marL="571500">
              <a:spcBef>
                <a:spcPts val="0"/>
              </a:spcBef>
              <a:spcAft>
                <a:spcPts val="600"/>
              </a:spcAft>
            </a:pPr>
            <a:endParaRPr lang="en-US" sz="2400"/>
          </a:p>
          <a:p>
            <a:pPr marL="571500">
              <a:spcBef>
                <a:spcPts val="0"/>
              </a:spcBef>
              <a:spcAft>
                <a:spcPts val="600"/>
              </a:spcAft>
            </a:pPr>
            <a:r>
              <a:rPr lang="en-US" sz="2400" b="1"/>
              <a:t>Additional qualifications </a:t>
            </a:r>
            <a:r>
              <a:rPr lang="en-US" sz="2400"/>
              <a:t>offered by the course accredited by </a:t>
            </a:r>
            <a:r>
              <a:rPr lang="en-US" sz="2400" err="1"/>
              <a:t>recognised</a:t>
            </a:r>
            <a:r>
              <a:rPr lang="en-US" sz="2400"/>
              <a:t> body </a:t>
            </a:r>
          </a:p>
          <a:p>
            <a:pPr>
              <a:spcBef>
                <a:spcPts val="0"/>
              </a:spcBef>
              <a:spcAft>
                <a:spcPts val="600"/>
              </a:spcAft>
            </a:pPr>
            <a:endParaRPr lang="en-US" sz="2000"/>
          </a:p>
          <a:p>
            <a:endParaRPr lang="en-GB" sz="2000">
              <a:latin typeface="Comic Sans MS" panose="030F0702030302020204" pitchFamily="66" charset="0"/>
            </a:endParaRPr>
          </a:p>
        </p:txBody>
      </p:sp>
    </p:spTree>
    <p:extLst>
      <p:ext uri="{BB962C8B-B14F-4D97-AF65-F5344CB8AC3E}">
        <p14:creationId xmlns:p14="http://schemas.microsoft.com/office/powerpoint/2010/main" val="331384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3933-1DFC-458D-91C1-AF0CE2A977B1}"/>
              </a:ext>
            </a:extLst>
          </p:cNvPr>
          <p:cNvSpPr>
            <a:spLocks noGrp="1"/>
          </p:cNvSpPr>
          <p:nvPr>
            <p:ph type="title"/>
          </p:nvPr>
        </p:nvSpPr>
        <p:spPr>
          <a:xfrm>
            <a:off x="694510" y="1487272"/>
            <a:ext cx="2743200" cy="2743200"/>
          </a:xfrm>
          <a:prstGeom prst="ellipse">
            <a:avLst/>
          </a:prstGeom>
          <a:solidFill>
            <a:srgbClr val="9E7FBA"/>
          </a:solidFill>
          <a:ln w="174625" cmpd="thinThick">
            <a:solidFill>
              <a:srgbClr val="262626"/>
            </a:solidFill>
          </a:ln>
        </p:spPr>
        <p:txBody>
          <a:bodyPr vert="horz" lIns="91440" tIns="45720" rIns="91440" bIns="45720" rtlCol="0">
            <a:normAutofit fontScale="90000"/>
          </a:bodyPr>
          <a:lstStyle/>
          <a:p>
            <a:pPr algn="ctr"/>
            <a:br>
              <a:rPr lang="en-US" sz="2600">
                <a:solidFill>
                  <a:srgbClr val="FFFFFF"/>
                </a:solidFill>
              </a:rPr>
            </a:br>
            <a:br>
              <a:rPr lang="en-US" sz="2600">
                <a:solidFill>
                  <a:srgbClr val="FFFFFF"/>
                </a:solidFill>
              </a:rPr>
            </a:br>
            <a:r>
              <a:rPr lang="en-US" sz="4900" b="1">
                <a:solidFill>
                  <a:srgbClr val="FFFFFF"/>
                </a:solidFill>
              </a:rPr>
              <a:t>TOP</a:t>
            </a:r>
            <a:r>
              <a:rPr lang="en-US" sz="2600" b="1">
                <a:solidFill>
                  <a:srgbClr val="FFFFFF"/>
                </a:solidFill>
              </a:rPr>
              <a:t> </a:t>
            </a:r>
            <a:r>
              <a:rPr lang="en-US" sz="4900" b="1">
                <a:solidFill>
                  <a:srgbClr val="FFFFFF"/>
                </a:solidFill>
              </a:rPr>
              <a:t>TIP</a:t>
            </a:r>
            <a:br>
              <a:rPr lang="en-US" sz="4900" b="1">
                <a:solidFill>
                  <a:srgbClr val="FFFFFF"/>
                </a:solidFill>
              </a:rPr>
            </a:br>
            <a:r>
              <a:rPr lang="en-US" sz="4900" b="1">
                <a:solidFill>
                  <a:srgbClr val="FFFFFF"/>
                </a:solidFill>
              </a:rPr>
              <a:t>#4</a:t>
            </a:r>
            <a:br>
              <a:rPr lang="en-US" sz="2600" b="1" kern="1200">
                <a:solidFill>
                  <a:srgbClr val="FFFFFF"/>
                </a:solidFill>
                <a:latin typeface="+mj-lt"/>
                <a:ea typeface="+mj-ea"/>
                <a:cs typeface="+mj-cs"/>
              </a:rPr>
            </a:br>
            <a:br>
              <a:rPr lang="en-US" sz="2600" kern="1200">
                <a:solidFill>
                  <a:srgbClr val="FFFFFF"/>
                </a:solidFill>
                <a:latin typeface="+mj-lt"/>
                <a:ea typeface="+mj-ea"/>
                <a:cs typeface="+mj-cs"/>
              </a:rPr>
            </a:br>
            <a:endParaRPr lang="en-US" sz="2600" kern="1200">
              <a:solidFill>
                <a:srgbClr val="FFFFFF"/>
              </a:solidFill>
              <a:latin typeface="+mj-lt"/>
              <a:ea typeface="+mj-ea"/>
              <a:cs typeface="+mj-cs"/>
            </a:endParaRPr>
          </a:p>
        </p:txBody>
      </p:sp>
      <p:sp>
        <p:nvSpPr>
          <p:cNvPr id="14" name="Content Placeholder 13">
            <a:extLst>
              <a:ext uri="{FF2B5EF4-FFF2-40B4-BE49-F238E27FC236}">
                <a16:creationId xmlns:a16="http://schemas.microsoft.com/office/drawing/2014/main" id="{909A0F8F-3BA0-5461-46DE-8C49BB464B63}"/>
              </a:ext>
            </a:extLst>
          </p:cNvPr>
          <p:cNvSpPr>
            <a:spLocks noGrp="1"/>
          </p:cNvSpPr>
          <p:nvPr>
            <p:ph idx="1"/>
          </p:nvPr>
        </p:nvSpPr>
        <p:spPr>
          <a:xfrm>
            <a:off x="4038600" y="4617720"/>
            <a:ext cx="7188199" cy="1737360"/>
          </a:xfrm>
        </p:spPr>
        <p:txBody>
          <a:bodyPr>
            <a:normAutofit/>
          </a:bodyPr>
          <a:lstStyle/>
          <a:p>
            <a:pPr marL="0" indent="0">
              <a:buNone/>
            </a:pPr>
            <a:r>
              <a:rPr lang="en-US" sz="6200" b="1"/>
              <a:t>Use the website</a:t>
            </a:r>
          </a:p>
          <a:p>
            <a:pPr marL="0" indent="0">
              <a:buNone/>
            </a:pPr>
            <a:r>
              <a:rPr lang="en-US" sz="1400">
                <a:latin typeface="+mj-lt"/>
                <a:ea typeface="+mj-ea"/>
                <a:cs typeface="+mj-cs"/>
              </a:rPr>
              <a:t>Ex.  West Lothian College - L</a:t>
            </a:r>
            <a:r>
              <a:rPr lang="en-US" sz="1400" kern="1200">
                <a:latin typeface="+mj-lt"/>
                <a:ea typeface="+mj-ea"/>
                <a:cs typeface="+mj-cs"/>
              </a:rPr>
              <a:t>6 Professional Cookery</a:t>
            </a:r>
            <a:r>
              <a:rPr lang="en-US" sz="1400">
                <a:latin typeface="+mj-lt"/>
                <a:ea typeface="+mj-ea"/>
                <a:cs typeface="+mj-cs"/>
              </a:rPr>
              <a:t>.</a:t>
            </a:r>
            <a:br>
              <a:rPr lang="en-US" sz="900"/>
            </a:br>
            <a:br>
              <a:rPr lang="en-US" sz="900" kern="1200">
                <a:latin typeface="+mj-lt"/>
                <a:ea typeface="+mj-ea"/>
                <a:cs typeface="+mj-cs"/>
              </a:rPr>
            </a:br>
            <a:endParaRPr lang="en-US" sz="900"/>
          </a:p>
        </p:txBody>
      </p:sp>
      <p:pic>
        <p:nvPicPr>
          <p:cNvPr id="4" name="Picture 3">
            <a:extLst>
              <a:ext uri="{FF2B5EF4-FFF2-40B4-BE49-F238E27FC236}">
                <a16:creationId xmlns:a16="http://schemas.microsoft.com/office/drawing/2014/main" id="{481DA22D-1846-4480-A8C8-8FA9D3D68078}"/>
              </a:ext>
            </a:extLst>
          </p:cNvPr>
          <p:cNvPicPr>
            <a:picLocks noChangeAspect="1"/>
          </p:cNvPicPr>
          <p:nvPr/>
        </p:nvPicPr>
        <p:blipFill>
          <a:blip r:embed="rId3"/>
          <a:stretch>
            <a:fillRect/>
          </a:stretch>
        </p:blipFill>
        <p:spPr>
          <a:xfrm>
            <a:off x="4038600" y="1300315"/>
            <a:ext cx="6184583" cy="3117113"/>
          </a:xfrm>
          <a:prstGeom prst="rect">
            <a:avLst/>
          </a:prstGeom>
        </p:spPr>
      </p:pic>
    </p:spTree>
    <p:extLst>
      <p:ext uri="{BB962C8B-B14F-4D97-AF65-F5344CB8AC3E}">
        <p14:creationId xmlns:p14="http://schemas.microsoft.com/office/powerpoint/2010/main" val="1246203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3933-1DFC-458D-91C1-AF0CE2A977B1}"/>
              </a:ext>
            </a:extLst>
          </p:cNvPr>
          <p:cNvSpPr>
            <a:spLocks noGrp="1"/>
          </p:cNvSpPr>
          <p:nvPr>
            <p:ph type="title"/>
          </p:nvPr>
        </p:nvSpPr>
        <p:spPr>
          <a:xfrm>
            <a:off x="694510" y="1487272"/>
            <a:ext cx="2743200" cy="2743200"/>
          </a:xfrm>
          <a:prstGeom prst="ellipse">
            <a:avLst/>
          </a:prstGeom>
          <a:solidFill>
            <a:srgbClr val="9E7FBA"/>
          </a:solidFill>
          <a:ln w="174625" cmpd="thinThick">
            <a:solidFill>
              <a:srgbClr val="262626"/>
            </a:solidFill>
          </a:ln>
        </p:spPr>
        <p:txBody>
          <a:bodyPr vert="horz" lIns="91440" tIns="45720" rIns="91440" bIns="45720" rtlCol="0">
            <a:normAutofit fontScale="90000"/>
          </a:bodyPr>
          <a:lstStyle/>
          <a:p>
            <a:pPr algn="ctr"/>
            <a:br>
              <a:rPr lang="en-US" sz="1000">
                <a:solidFill>
                  <a:srgbClr val="FFFFFF"/>
                </a:solidFill>
              </a:rPr>
            </a:br>
            <a:br>
              <a:rPr lang="en-US" sz="1000">
                <a:solidFill>
                  <a:srgbClr val="FFFFFF"/>
                </a:solidFill>
              </a:rPr>
            </a:br>
            <a:r>
              <a:rPr lang="en-US" b="1">
                <a:solidFill>
                  <a:srgbClr val="FFFFFF"/>
                </a:solidFill>
              </a:rPr>
              <a:t>TOP TIP</a:t>
            </a:r>
            <a:br>
              <a:rPr lang="en-US" b="1">
                <a:solidFill>
                  <a:srgbClr val="FFFFFF"/>
                </a:solidFill>
              </a:rPr>
            </a:br>
            <a:r>
              <a:rPr lang="en-US" b="1">
                <a:solidFill>
                  <a:srgbClr val="FFFFFF"/>
                </a:solidFill>
              </a:rPr>
              <a:t>#5</a:t>
            </a:r>
            <a:br>
              <a:rPr lang="en-US" b="1" kern="1200">
                <a:solidFill>
                  <a:srgbClr val="FFFFFF"/>
                </a:solidFill>
                <a:latin typeface="+mj-lt"/>
                <a:ea typeface="+mj-ea"/>
                <a:cs typeface="+mj-cs"/>
              </a:rPr>
            </a:br>
            <a:br>
              <a:rPr lang="en-US" sz="1000" kern="1200">
                <a:solidFill>
                  <a:srgbClr val="FFFFFF"/>
                </a:solidFill>
                <a:latin typeface="+mj-lt"/>
                <a:ea typeface="+mj-ea"/>
                <a:cs typeface="+mj-cs"/>
              </a:rPr>
            </a:br>
            <a:endParaRPr lang="en-US" sz="1000" kern="120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4FFEC7C8-124B-4F54-ADD2-66B972F39923}"/>
              </a:ext>
            </a:extLst>
          </p:cNvPr>
          <p:cNvPicPr>
            <a:picLocks noChangeAspect="1"/>
          </p:cNvPicPr>
          <p:nvPr/>
        </p:nvPicPr>
        <p:blipFill>
          <a:blip r:embed="rId3"/>
          <a:stretch>
            <a:fillRect/>
          </a:stretch>
        </p:blipFill>
        <p:spPr>
          <a:xfrm>
            <a:off x="4038600" y="1139326"/>
            <a:ext cx="6090928" cy="3091146"/>
          </a:xfrm>
          <a:prstGeom prst="rect">
            <a:avLst/>
          </a:prstGeom>
        </p:spPr>
      </p:pic>
      <p:sp>
        <p:nvSpPr>
          <p:cNvPr id="14" name="Content Placeholder 13">
            <a:extLst>
              <a:ext uri="{FF2B5EF4-FFF2-40B4-BE49-F238E27FC236}">
                <a16:creationId xmlns:a16="http://schemas.microsoft.com/office/drawing/2014/main" id="{909A0F8F-3BA0-5461-46DE-8C49BB464B63}"/>
              </a:ext>
            </a:extLst>
          </p:cNvPr>
          <p:cNvSpPr>
            <a:spLocks noGrp="1"/>
          </p:cNvSpPr>
          <p:nvPr>
            <p:ph idx="1"/>
          </p:nvPr>
        </p:nvSpPr>
        <p:spPr>
          <a:xfrm>
            <a:off x="3714750" y="4652010"/>
            <a:ext cx="6503670" cy="1874520"/>
          </a:xfrm>
        </p:spPr>
        <p:txBody>
          <a:bodyPr>
            <a:normAutofit fontScale="25000" lnSpcReduction="20000"/>
          </a:bodyPr>
          <a:lstStyle/>
          <a:p>
            <a:pPr marL="0" indent="0">
              <a:buNone/>
            </a:pPr>
            <a:r>
              <a:rPr lang="en-US" sz="19200" b="1"/>
              <a:t>Look for information on </a:t>
            </a:r>
          </a:p>
          <a:p>
            <a:pPr marL="0" indent="0">
              <a:buNone/>
            </a:pPr>
            <a:r>
              <a:rPr lang="en-US" sz="19200" b="1"/>
              <a:t>past Students</a:t>
            </a:r>
            <a:br>
              <a:rPr lang="en-US" sz="900"/>
            </a:br>
            <a:r>
              <a:rPr lang="en-US" sz="900"/>
              <a:t> </a:t>
            </a:r>
          </a:p>
          <a:p>
            <a:pPr marL="0" indent="0">
              <a:buNone/>
            </a:pPr>
            <a:endParaRPr lang="en-US" sz="2100"/>
          </a:p>
          <a:p>
            <a:pPr marL="0" indent="0">
              <a:buNone/>
            </a:pPr>
            <a:r>
              <a:rPr lang="en-US" sz="5600"/>
              <a:t>Ex.  Edinburgh College - </a:t>
            </a:r>
            <a:r>
              <a:rPr lang="en-US" sz="5600" b="1"/>
              <a:t>“ Student Stories” </a:t>
            </a:r>
            <a:br>
              <a:rPr lang="en-US" sz="900"/>
            </a:br>
            <a:br>
              <a:rPr lang="en-US" sz="900"/>
            </a:br>
            <a:br>
              <a:rPr lang="en-US" sz="900"/>
            </a:br>
            <a:br>
              <a:rPr lang="en-US" sz="900"/>
            </a:br>
            <a:br>
              <a:rPr lang="en-US" sz="900" kern="1200">
                <a:latin typeface="+mj-lt"/>
                <a:ea typeface="+mj-ea"/>
                <a:cs typeface="+mj-cs"/>
              </a:rPr>
            </a:br>
            <a:endParaRPr lang="en-US" sz="900"/>
          </a:p>
        </p:txBody>
      </p:sp>
    </p:spTree>
    <p:extLst>
      <p:ext uri="{BB962C8B-B14F-4D97-AF65-F5344CB8AC3E}">
        <p14:creationId xmlns:p14="http://schemas.microsoft.com/office/powerpoint/2010/main" val="2788439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1E05-869E-45A0-B1BD-68ED5934F2E6}"/>
              </a:ext>
            </a:extLst>
          </p:cNvPr>
          <p:cNvSpPr>
            <a:spLocks noGrp="1"/>
          </p:cNvSpPr>
          <p:nvPr>
            <p:ph type="title"/>
          </p:nvPr>
        </p:nvSpPr>
        <p:spPr>
          <a:xfrm>
            <a:off x="694510" y="1487272"/>
            <a:ext cx="2743200" cy="2743200"/>
          </a:xfrm>
          <a:prstGeom prst="ellipse">
            <a:avLst/>
          </a:prstGeom>
          <a:solidFill>
            <a:srgbClr val="9E7FBA"/>
          </a:solidFill>
          <a:ln w="174625" cmpd="thinThick">
            <a:solidFill>
              <a:srgbClr val="262626"/>
            </a:solidFill>
          </a:ln>
        </p:spPr>
        <p:txBody>
          <a:bodyPr vert="horz" lIns="91440" tIns="45720" rIns="91440" bIns="45720" rtlCol="0">
            <a:normAutofit fontScale="90000"/>
          </a:bodyPr>
          <a:lstStyle/>
          <a:p>
            <a:pPr algn="ctr"/>
            <a:br>
              <a:rPr lang="en-US" sz="2600" kern="1200">
                <a:solidFill>
                  <a:srgbClr val="FFFFFF"/>
                </a:solidFill>
                <a:latin typeface="+mj-lt"/>
                <a:ea typeface="+mj-ea"/>
                <a:cs typeface="+mj-cs"/>
              </a:rPr>
            </a:br>
            <a:r>
              <a:rPr lang="en-US" b="1">
                <a:solidFill>
                  <a:srgbClr val="FFFFFF"/>
                </a:solidFill>
              </a:rPr>
              <a:t>TOP TIP</a:t>
            </a:r>
            <a:br>
              <a:rPr lang="en-US" b="1">
                <a:solidFill>
                  <a:srgbClr val="FFFFFF"/>
                </a:solidFill>
              </a:rPr>
            </a:br>
            <a:r>
              <a:rPr lang="en-US" b="1">
                <a:solidFill>
                  <a:srgbClr val="FFFFFF"/>
                </a:solidFill>
              </a:rPr>
              <a:t>#6</a:t>
            </a:r>
            <a:endParaRPr lang="en-US" b="1" kern="1200">
              <a:solidFill>
                <a:srgbClr val="FFFFFF"/>
              </a:solidFill>
              <a:latin typeface="+mj-lt"/>
              <a:ea typeface="+mj-ea"/>
              <a:cs typeface="+mj-cs"/>
            </a:endParaRPr>
          </a:p>
        </p:txBody>
      </p:sp>
      <p:pic>
        <p:nvPicPr>
          <p:cNvPr id="5" name="Content Placeholder 4" descr="Graphical user interface, application&#10;&#10;Description automatically generated">
            <a:extLst>
              <a:ext uri="{FF2B5EF4-FFF2-40B4-BE49-F238E27FC236}">
                <a16:creationId xmlns:a16="http://schemas.microsoft.com/office/drawing/2014/main" id="{D540148E-CBCC-4CEC-8CAA-728154408DDE}"/>
              </a:ext>
            </a:extLst>
          </p:cNvPr>
          <p:cNvPicPr>
            <a:picLocks noChangeAspect="1"/>
          </p:cNvPicPr>
          <p:nvPr/>
        </p:nvPicPr>
        <p:blipFill>
          <a:blip r:embed="rId3"/>
          <a:stretch>
            <a:fillRect/>
          </a:stretch>
        </p:blipFill>
        <p:spPr>
          <a:xfrm>
            <a:off x="4038600" y="1313299"/>
            <a:ext cx="4965696" cy="3091146"/>
          </a:xfrm>
          <a:prstGeom prst="rect">
            <a:avLst/>
          </a:prstGeom>
        </p:spPr>
      </p:pic>
      <p:sp>
        <p:nvSpPr>
          <p:cNvPr id="14" name="Content Placeholder 13">
            <a:extLst>
              <a:ext uri="{FF2B5EF4-FFF2-40B4-BE49-F238E27FC236}">
                <a16:creationId xmlns:a16="http://schemas.microsoft.com/office/drawing/2014/main" id="{4A7C4EEF-B2D8-B067-87E7-4CD7CB226D58}"/>
              </a:ext>
            </a:extLst>
          </p:cNvPr>
          <p:cNvSpPr>
            <a:spLocks noGrp="1"/>
          </p:cNvSpPr>
          <p:nvPr>
            <p:ph idx="1"/>
          </p:nvPr>
        </p:nvSpPr>
        <p:spPr>
          <a:xfrm>
            <a:off x="4038600" y="4884872"/>
            <a:ext cx="7188199" cy="1664517"/>
          </a:xfrm>
        </p:spPr>
        <p:txBody>
          <a:bodyPr>
            <a:normAutofit/>
          </a:bodyPr>
          <a:lstStyle/>
          <a:p>
            <a:pPr marL="0" indent="0">
              <a:buNone/>
            </a:pPr>
            <a:r>
              <a:rPr lang="en-US" sz="5200" b="1" kern="1200">
                <a:latin typeface="+mj-lt"/>
                <a:ea typeface="+mj-ea"/>
                <a:cs typeface="+mj-cs"/>
              </a:rPr>
              <a:t>Ask a current </a:t>
            </a:r>
            <a:r>
              <a:rPr lang="en-US" sz="4800" b="1" kern="1200">
                <a:latin typeface="+mj-lt"/>
                <a:ea typeface="+mj-ea"/>
                <a:cs typeface="+mj-cs"/>
              </a:rPr>
              <a:t>Studen</a:t>
            </a:r>
            <a:r>
              <a:rPr lang="en-US" sz="5200" b="1" kern="1200">
                <a:latin typeface="+mj-lt"/>
                <a:ea typeface="+mj-ea"/>
                <a:cs typeface="+mj-cs"/>
              </a:rPr>
              <a:t>t </a:t>
            </a:r>
            <a:br>
              <a:rPr lang="en-US" sz="4800" kern="1200">
                <a:latin typeface="+mj-lt"/>
                <a:ea typeface="+mj-ea"/>
                <a:cs typeface="+mj-cs"/>
              </a:rPr>
            </a:br>
            <a:br>
              <a:rPr lang="en-US" sz="1000" kern="1200">
                <a:latin typeface="+mj-lt"/>
                <a:ea typeface="+mj-ea"/>
                <a:cs typeface="+mj-cs"/>
              </a:rPr>
            </a:br>
            <a:br>
              <a:rPr lang="en-US" sz="1000" kern="1200">
                <a:latin typeface="+mj-lt"/>
                <a:ea typeface="+mj-ea"/>
                <a:cs typeface="+mj-cs"/>
              </a:rPr>
            </a:br>
            <a:r>
              <a:rPr lang="en-US" sz="1600" kern="1200">
                <a:latin typeface="Comic Sans MS" panose="030F0702030302020204" pitchFamily="66" charset="0"/>
                <a:ea typeface="+mj-ea"/>
                <a:cs typeface="+mj-cs"/>
              </a:rPr>
              <a:t>NCL : Use </a:t>
            </a:r>
            <a:r>
              <a:rPr lang="en-US" sz="1600" kern="1200" err="1">
                <a:latin typeface="Comic Sans MS" panose="030F0702030302020204" pitchFamily="66" charset="0"/>
                <a:ea typeface="+mj-ea"/>
                <a:cs typeface="+mj-cs"/>
              </a:rPr>
              <a:t>Linkedin</a:t>
            </a:r>
            <a:r>
              <a:rPr lang="en-US" sz="1600" kern="1200">
                <a:latin typeface="Comic Sans MS" panose="030F0702030302020204" pitchFamily="66" charset="0"/>
                <a:ea typeface="+mj-ea"/>
                <a:cs typeface="+mj-cs"/>
              </a:rPr>
              <a:t> to </a:t>
            </a:r>
            <a:r>
              <a:rPr lang="en-US" sz="1600">
                <a:latin typeface="Comic Sans MS" panose="030F0702030302020204" pitchFamily="66" charset="0"/>
              </a:rPr>
              <a:t>make connections </a:t>
            </a:r>
          </a:p>
        </p:txBody>
      </p:sp>
    </p:spTree>
    <p:extLst>
      <p:ext uri="{BB962C8B-B14F-4D97-AF65-F5344CB8AC3E}">
        <p14:creationId xmlns:p14="http://schemas.microsoft.com/office/powerpoint/2010/main" val="226829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8A51A-D480-4C33-B7BE-39CD65D745E6}"/>
              </a:ext>
            </a:extLst>
          </p:cNvPr>
          <p:cNvSpPr>
            <a:spLocks noGrp="1"/>
          </p:cNvSpPr>
          <p:nvPr>
            <p:ph type="title"/>
          </p:nvPr>
        </p:nvSpPr>
        <p:spPr>
          <a:xfrm>
            <a:off x="838200" y="621792"/>
            <a:ext cx="4994564" cy="5413248"/>
          </a:xfrm>
        </p:spPr>
        <p:txBody>
          <a:bodyPr>
            <a:normAutofit/>
          </a:bodyPr>
          <a:lstStyle/>
          <a:p>
            <a:r>
              <a:rPr lang="en-US" sz="5400" b="1">
                <a:solidFill>
                  <a:srgbClr val="FFFFFF"/>
                </a:solidFill>
                <a:latin typeface="Comic Sans MS" panose="030F0702030302020204" pitchFamily="66" charset="0"/>
              </a:rPr>
              <a:t>Do you need anything else for entry apart from academic requirements?</a:t>
            </a:r>
            <a:endParaRPr lang="en-GB" sz="5200">
              <a:solidFill>
                <a:schemeClr val="bg1"/>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D92FB2B7-25C4-42A8-B2CB-96325A9E00BE}"/>
              </a:ext>
            </a:extLst>
          </p:cNvPr>
          <p:cNvSpPr>
            <a:spLocks noGrp="1"/>
          </p:cNvSpPr>
          <p:nvPr>
            <p:ph idx="1"/>
          </p:nvPr>
        </p:nvSpPr>
        <p:spPr>
          <a:xfrm>
            <a:off x="6471557" y="0"/>
            <a:ext cx="5493072" cy="6516546"/>
          </a:xfrm>
        </p:spPr>
        <p:txBody>
          <a:bodyPr anchor="ctr">
            <a:normAutofit/>
          </a:bodyPr>
          <a:lstStyle/>
          <a:p>
            <a:pPr marL="0" indent="0">
              <a:buNone/>
            </a:pPr>
            <a:r>
              <a:rPr lang="en-GB" sz="2000">
                <a:latin typeface="Comic Sans MS" panose="030F0702030302020204" pitchFamily="66" charset="0"/>
              </a:rPr>
              <a:t>Examples</a:t>
            </a:r>
            <a:endParaRPr lang="en-GB" sz="2000" b="1">
              <a:latin typeface="Comic Sans MS" panose="030F0702030302020204" pitchFamily="66" charset="0"/>
            </a:endParaRPr>
          </a:p>
          <a:p>
            <a:endParaRPr lang="en-GB" sz="2000">
              <a:latin typeface="Comic Sans MS" panose="030F0702030302020204" pitchFamily="66" charset="0"/>
            </a:endParaRPr>
          </a:p>
          <a:p>
            <a:r>
              <a:rPr lang="en-GB" sz="2000" b="1">
                <a:latin typeface="Comic Sans MS" panose="030F0702030302020204" pitchFamily="66" charset="0"/>
              </a:rPr>
              <a:t>NC Animal Care </a:t>
            </a:r>
            <a:r>
              <a:rPr lang="en-GB" sz="2000">
                <a:latin typeface="Comic Sans MS" panose="030F0702030302020204" pitchFamily="66" charset="0"/>
              </a:rPr>
              <a:t>(</a:t>
            </a:r>
            <a:r>
              <a:rPr lang="en-GB" sz="2000" err="1">
                <a:latin typeface="Comic Sans MS" panose="030F0702030302020204" pitchFamily="66" charset="0"/>
              </a:rPr>
              <a:t>Oatridge</a:t>
            </a:r>
            <a:r>
              <a:rPr lang="en-GB" sz="2000">
                <a:latin typeface="Comic Sans MS" panose="030F0702030302020204" pitchFamily="66" charset="0"/>
              </a:rPr>
              <a:t>, SRUC) –  1 </a:t>
            </a:r>
            <a:r>
              <a:rPr lang="en-GB" sz="2000" err="1">
                <a:latin typeface="Comic Sans MS" panose="030F0702030302020204" pitchFamily="66" charset="0"/>
              </a:rPr>
              <a:t>wk</a:t>
            </a:r>
            <a:r>
              <a:rPr lang="en-GB" sz="2000">
                <a:latin typeface="Comic Sans MS" panose="030F0702030302020204" pitchFamily="66" charset="0"/>
              </a:rPr>
              <a:t> of work experience related to animals</a:t>
            </a:r>
          </a:p>
          <a:p>
            <a:pPr>
              <a:buNone/>
            </a:pPr>
            <a:endParaRPr lang="en-GB" sz="2000">
              <a:latin typeface="Comic Sans MS" panose="030F0702030302020204" pitchFamily="66" charset="0"/>
            </a:endParaRPr>
          </a:p>
          <a:p>
            <a:r>
              <a:rPr lang="en-US" sz="2000" b="1" i="0">
                <a:solidFill>
                  <a:srgbClr val="21333A"/>
                </a:solidFill>
                <a:effectLst/>
                <a:latin typeface="Comic Sans MS" panose="030F0702030302020204" pitchFamily="66" charset="0"/>
              </a:rPr>
              <a:t>NC Architecture &amp; Interior Design </a:t>
            </a:r>
            <a:r>
              <a:rPr lang="en-US" sz="2000" i="0">
                <a:solidFill>
                  <a:srgbClr val="21333A"/>
                </a:solidFill>
                <a:effectLst/>
                <a:latin typeface="Comic Sans MS" panose="030F0702030302020204" pitchFamily="66" charset="0"/>
              </a:rPr>
              <a:t>(Edin) - </a:t>
            </a:r>
            <a:r>
              <a:rPr lang="en-US" sz="2000" b="0" i="0">
                <a:solidFill>
                  <a:srgbClr val="21333A"/>
                </a:solidFill>
                <a:effectLst/>
                <a:latin typeface="Comic Sans MS" panose="030F0702030302020204" pitchFamily="66" charset="0"/>
              </a:rPr>
              <a:t>Portfolio of drawing skills and an understanding of the creative process in sketchbooks and larger-scale imagery</a:t>
            </a:r>
            <a:endParaRPr lang="en-GB" sz="2000">
              <a:latin typeface="Comic Sans MS" panose="030F0702030302020204" pitchFamily="66" charset="0"/>
            </a:endParaRPr>
          </a:p>
          <a:p>
            <a:pPr>
              <a:spcBef>
                <a:spcPts val="0"/>
              </a:spcBef>
              <a:spcAft>
                <a:spcPts val="600"/>
              </a:spcAft>
            </a:pPr>
            <a:endParaRPr lang="en-US" sz="2000"/>
          </a:p>
          <a:p>
            <a:endParaRPr lang="en-GB" sz="2000">
              <a:latin typeface="Comic Sans MS" panose="030F0702030302020204" pitchFamily="66" charset="0"/>
            </a:endParaRPr>
          </a:p>
        </p:txBody>
      </p:sp>
    </p:spTree>
    <p:extLst>
      <p:ext uri="{BB962C8B-B14F-4D97-AF65-F5344CB8AC3E}">
        <p14:creationId xmlns:p14="http://schemas.microsoft.com/office/powerpoint/2010/main" val="296325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07ACB-C75F-2943-82F1-3F3231559A9F}"/>
              </a:ext>
            </a:extLst>
          </p:cNvPr>
          <p:cNvSpPr/>
          <p:nvPr/>
        </p:nvSpPr>
        <p:spPr>
          <a:xfrm>
            <a:off x="0" y="0"/>
            <a:ext cx="12192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3AC6F82-0BD4-6B4B-9EC3-13DEF314244B}"/>
              </a:ext>
            </a:extLst>
          </p:cNvPr>
          <p:cNvSpPr txBox="1"/>
          <p:nvPr/>
        </p:nvSpPr>
        <p:spPr>
          <a:xfrm>
            <a:off x="251520" y="131194"/>
            <a:ext cx="5878532" cy="646331"/>
          </a:xfrm>
          <a:prstGeom prst="rect">
            <a:avLst/>
          </a:prstGeom>
          <a:noFill/>
        </p:spPr>
        <p:txBody>
          <a:bodyPr wrap="none" rtlCol="0">
            <a:spAutoFit/>
          </a:bodyPr>
          <a:lstStyle/>
          <a:p>
            <a:r>
              <a:rPr lang="en-GB" sz="3600">
                <a:solidFill>
                  <a:schemeClr val="bg1"/>
                </a:solidFill>
                <a:latin typeface="Arial" panose="020B0604020202020204" pitchFamily="34" charset="0"/>
                <a:cs typeface="Arial" panose="020B0604020202020204" pitchFamily="34" charset="0"/>
              </a:rPr>
              <a:t>Career Management Skills  </a:t>
            </a:r>
          </a:p>
        </p:txBody>
      </p:sp>
      <p:pic>
        <p:nvPicPr>
          <p:cNvPr id="6" name="Picture 5" descr="Graphical user interface, application&#10;&#10;Description automatically generated">
            <a:extLst>
              <a:ext uri="{FF2B5EF4-FFF2-40B4-BE49-F238E27FC236}">
                <a16:creationId xmlns:a16="http://schemas.microsoft.com/office/drawing/2014/main" id="{ED1B25BE-E2FA-43CF-A959-BC85063D7B19}"/>
              </a:ext>
            </a:extLst>
          </p:cNvPr>
          <p:cNvPicPr>
            <a:picLocks noChangeAspect="1"/>
          </p:cNvPicPr>
          <p:nvPr/>
        </p:nvPicPr>
        <p:blipFill>
          <a:blip r:embed="rId3"/>
          <a:stretch>
            <a:fillRect/>
          </a:stretch>
        </p:blipFill>
        <p:spPr>
          <a:xfrm>
            <a:off x="167834" y="903948"/>
            <a:ext cx="8362708" cy="6275551"/>
          </a:xfrm>
          <a:prstGeom prst="rect">
            <a:avLst/>
          </a:prstGeom>
        </p:spPr>
      </p:pic>
      <p:sp>
        <p:nvSpPr>
          <p:cNvPr id="2" name="TextBox 1">
            <a:extLst>
              <a:ext uri="{FF2B5EF4-FFF2-40B4-BE49-F238E27FC236}">
                <a16:creationId xmlns:a16="http://schemas.microsoft.com/office/drawing/2014/main" id="{F41E2907-78C5-74B7-E032-92BAA843E56E}"/>
              </a:ext>
            </a:extLst>
          </p:cNvPr>
          <p:cNvSpPr txBox="1"/>
          <p:nvPr/>
        </p:nvSpPr>
        <p:spPr>
          <a:xfrm>
            <a:off x="7422776" y="2298804"/>
            <a:ext cx="4267655" cy="3170099"/>
          </a:xfrm>
          <a:prstGeom prst="rect">
            <a:avLst/>
          </a:prstGeom>
          <a:noFill/>
        </p:spPr>
        <p:txBody>
          <a:bodyPr wrap="square" rtlCol="0">
            <a:spAutoFit/>
          </a:bodyPr>
          <a:lstStyle/>
          <a:p>
            <a:pPr algn="ctr"/>
            <a:r>
              <a:rPr lang="en-GB" sz="4000"/>
              <a:t>Using CMS</a:t>
            </a:r>
          </a:p>
          <a:p>
            <a:pPr algn="ctr"/>
            <a:r>
              <a:rPr lang="en-GB" sz="4000"/>
              <a:t> will help you  choose courses &amp; write a  personal statement</a:t>
            </a:r>
          </a:p>
        </p:txBody>
      </p:sp>
    </p:spTree>
    <p:extLst>
      <p:ext uri="{BB962C8B-B14F-4D97-AF65-F5344CB8AC3E}">
        <p14:creationId xmlns:p14="http://schemas.microsoft.com/office/powerpoint/2010/main" val="2468134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1524000" y="1"/>
            <a:ext cx="9144000" cy="769441"/>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9B22842-F101-4CFA-9EA0-8F96CACB64CB}"/>
              </a:ext>
            </a:extLst>
          </p:cNvPr>
          <p:cNvSpPr txBox="1"/>
          <p:nvPr/>
        </p:nvSpPr>
        <p:spPr>
          <a:xfrm>
            <a:off x="4439816" y="2924945"/>
            <a:ext cx="1039580" cy="646331"/>
          </a:xfrm>
          <a:prstGeom prst="rect">
            <a:avLst/>
          </a:prstGeom>
          <a:noFill/>
        </p:spPr>
        <p:txBody>
          <a:bodyPr wrap="square" rtlCol="0">
            <a:spAutoFit/>
          </a:bodyPr>
          <a:lstStyle/>
          <a:p>
            <a:r>
              <a:rPr lang="en-GB" sz="3600">
                <a:solidFill>
                  <a:schemeClr val="bg1"/>
                </a:solidFill>
                <a:latin typeface="FS Lola" panose="02000506050000020004" pitchFamily="50" charset="0"/>
                <a:cs typeface="Arial" panose="020B0604020202020204" pitchFamily="34" charset="0"/>
              </a:rPr>
              <a:t>Title</a:t>
            </a:r>
          </a:p>
        </p:txBody>
      </p:sp>
      <p:sp>
        <p:nvSpPr>
          <p:cNvPr id="12" name="TextBox 11">
            <a:extLst>
              <a:ext uri="{FF2B5EF4-FFF2-40B4-BE49-F238E27FC236}">
                <a16:creationId xmlns:a16="http://schemas.microsoft.com/office/drawing/2014/main" id="{2CF0D4FA-E315-4EE4-9D39-7558B3CE85BB}"/>
              </a:ext>
            </a:extLst>
          </p:cNvPr>
          <p:cNvSpPr txBox="1"/>
          <p:nvPr/>
        </p:nvSpPr>
        <p:spPr>
          <a:xfrm>
            <a:off x="1842902" y="92333"/>
            <a:ext cx="8815481"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College to University Pathways</a:t>
            </a:r>
          </a:p>
        </p:txBody>
      </p:sp>
      <p:sp>
        <p:nvSpPr>
          <p:cNvPr id="2" name="Rectangle 1">
            <a:extLst>
              <a:ext uri="{FF2B5EF4-FFF2-40B4-BE49-F238E27FC236}">
                <a16:creationId xmlns:a16="http://schemas.microsoft.com/office/drawing/2014/main" id="{8DB9A4C0-174A-4278-8D9D-267F8CEDD280}"/>
              </a:ext>
            </a:extLst>
          </p:cNvPr>
          <p:cNvSpPr/>
          <p:nvPr/>
        </p:nvSpPr>
        <p:spPr>
          <a:xfrm>
            <a:off x="1878131" y="828678"/>
            <a:ext cx="8435737" cy="1938992"/>
          </a:xfrm>
          <a:prstGeom prst="rect">
            <a:avLst/>
          </a:prstGeom>
        </p:spPr>
        <p:txBody>
          <a:bodyPr wrap="square" lIns="91440" tIns="45720" rIns="91440" bIns="45720" anchor="t">
            <a:spAutoFit/>
          </a:bodyPr>
          <a:lstStyle/>
          <a:p>
            <a:pPr algn="ctr"/>
            <a:r>
              <a:rPr lang="en-GB" sz="2000" b="1">
                <a:latin typeface="Arial"/>
                <a:cs typeface="Arial"/>
              </a:rPr>
              <a:t>7,665 Students entered a first degree via a HNC/HND</a:t>
            </a:r>
            <a:br>
              <a:rPr lang="en-GB" sz="2000" b="1">
                <a:latin typeface="Arial" panose="020B0604020202020204" pitchFamily="34" charset="0"/>
                <a:cs typeface="Arial" panose="020B0604020202020204" pitchFamily="34" charset="0"/>
              </a:rPr>
            </a:br>
            <a:r>
              <a:rPr lang="en-GB" sz="2000" b="1">
                <a:latin typeface="Arial"/>
                <a:cs typeface="Arial"/>
              </a:rPr>
              <a:t>Over 58% went straight to 2</a:t>
            </a:r>
            <a:r>
              <a:rPr lang="en-GB" sz="2000" b="1" baseline="30000">
                <a:latin typeface="Arial"/>
                <a:cs typeface="Arial"/>
              </a:rPr>
              <a:t>nd</a:t>
            </a:r>
            <a:r>
              <a:rPr lang="en-GB" sz="2000" b="1">
                <a:latin typeface="Arial"/>
                <a:cs typeface="Arial"/>
              </a:rPr>
              <a:t> or 3</a:t>
            </a:r>
            <a:r>
              <a:rPr lang="en-GB" sz="2000" b="1" baseline="30000">
                <a:latin typeface="Arial"/>
                <a:cs typeface="Arial"/>
              </a:rPr>
              <a:t>rd</a:t>
            </a:r>
            <a:r>
              <a:rPr lang="en-GB" sz="2000" b="1">
                <a:latin typeface="Arial"/>
                <a:cs typeface="Arial"/>
              </a:rPr>
              <a:t> year</a:t>
            </a:r>
          </a:p>
          <a:p>
            <a:pPr algn="ctr"/>
            <a:endParaRPr lang="en-GB" sz="2000" b="1">
              <a:latin typeface="Arial" panose="020B0604020202020204" pitchFamily="34" charset="0"/>
              <a:cs typeface="Arial" panose="020B0604020202020204" pitchFamily="34" charset="0"/>
            </a:endParaRPr>
          </a:p>
          <a:p>
            <a:pPr algn="ctr"/>
            <a:r>
              <a:rPr lang="en-GB" sz="2000" b="1">
                <a:latin typeface="Arial"/>
                <a:cs typeface="Arial"/>
                <a:hlinkClick r:id="rId3"/>
              </a:rPr>
              <a:t>https://www.youtube.com/watch?v=n_NZkDc8tzo</a:t>
            </a:r>
            <a:r>
              <a:rPr lang="en-GB" sz="2000" b="1">
                <a:latin typeface="Arial"/>
                <a:cs typeface="Arial"/>
              </a:rPr>
              <a:t> </a:t>
            </a:r>
          </a:p>
          <a:p>
            <a:pPr algn="ctr"/>
            <a:endParaRPr lang="en-GB" sz="2000" b="1">
              <a:latin typeface="Arial" panose="020B0604020202020204" pitchFamily="34" charset="0"/>
              <a:cs typeface="Arial" panose="020B0604020202020204" pitchFamily="34" charset="0"/>
            </a:endParaRPr>
          </a:p>
          <a:p>
            <a:pPr algn="ctr"/>
            <a:r>
              <a:rPr lang="en-GB" sz="2000">
                <a:ea typeface="+mn-lt"/>
                <a:cs typeface="+mn-lt"/>
              </a:rPr>
              <a:t>‪  </a:t>
            </a:r>
          </a:p>
        </p:txBody>
      </p:sp>
      <p:sp>
        <p:nvSpPr>
          <p:cNvPr id="9" name="TextBox 8">
            <a:extLst>
              <a:ext uri="{FF2B5EF4-FFF2-40B4-BE49-F238E27FC236}">
                <a16:creationId xmlns:a16="http://schemas.microsoft.com/office/drawing/2014/main" id="{BCDDB1B7-DA82-48A0-9A5B-2F5CE30330EE}"/>
              </a:ext>
            </a:extLst>
          </p:cNvPr>
          <p:cNvSpPr txBox="1"/>
          <p:nvPr/>
        </p:nvSpPr>
        <p:spPr>
          <a:xfrm>
            <a:off x="5384893" y="6603696"/>
            <a:ext cx="5311302" cy="246221"/>
          </a:xfrm>
          <a:prstGeom prst="rect">
            <a:avLst/>
          </a:prstGeom>
          <a:noFill/>
        </p:spPr>
        <p:txBody>
          <a:bodyPr wrap="square">
            <a:spAutoFit/>
          </a:bodyPr>
          <a:lstStyle/>
          <a:p>
            <a:pPr algn="r"/>
            <a:r>
              <a:rPr lang="en-GB" altLang="en-US" sz="1000" b="1">
                <a:solidFill>
                  <a:srgbClr val="627B92"/>
                </a:solidFill>
                <a:ea typeface="Geneva"/>
              </a:rPr>
              <a:t>SOURCE: </a:t>
            </a:r>
            <a:r>
              <a:rPr lang="en-GB" altLang="en-US" sz="1000">
                <a:solidFill>
                  <a:srgbClr val="627B92"/>
                </a:solidFill>
                <a:ea typeface="Geneva"/>
              </a:rPr>
              <a:t>Scottish Funding Council Report on Widening Access 2020-21, published May 2022 </a:t>
            </a:r>
            <a:endParaRPr lang="en-GB" sz="1000">
              <a:solidFill>
                <a:srgbClr val="627B92"/>
              </a:solidFill>
            </a:endParaRPr>
          </a:p>
        </p:txBody>
      </p:sp>
    </p:spTree>
    <p:extLst>
      <p:ext uri="{BB962C8B-B14F-4D97-AF65-F5344CB8AC3E}">
        <p14:creationId xmlns:p14="http://schemas.microsoft.com/office/powerpoint/2010/main" val="1372455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1524000" y="1"/>
            <a:ext cx="9144000" cy="764704"/>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CF0D4FA-E315-4EE4-9D39-7558B3CE85BB}"/>
              </a:ext>
            </a:extLst>
          </p:cNvPr>
          <p:cNvSpPr txBox="1"/>
          <p:nvPr/>
        </p:nvSpPr>
        <p:spPr>
          <a:xfrm>
            <a:off x="1864581" y="119115"/>
            <a:ext cx="867886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Articulation Pathways Search Tool (East)</a:t>
            </a:r>
          </a:p>
        </p:txBody>
      </p:sp>
      <p:sp>
        <p:nvSpPr>
          <p:cNvPr id="8" name="TextBox 7">
            <a:extLst>
              <a:ext uri="{FF2B5EF4-FFF2-40B4-BE49-F238E27FC236}">
                <a16:creationId xmlns:a16="http://schemas.microsoft.com/office/drawing/2014/main" id="{0AB21570-226C-4212-AA7E-AFA4E8457795}"/>
              </a:ext>
            </a:extLst>
          </p:cNvPr>
          <p:cNvSpPr txBox="1"/>
          <p:nvPr/>
        </p:nvSpPr>
        <p:spPr>
          <a:xfrm>
            <a:off x="2510290" y="926342"/>
            <a:ext cx="7264933" cy="461665"/>
          </a:xfrm>
          <a:prstGeom prst="rect">
            <a:avLst/>
          </a:prstGeom>
          <a:noFill/>
        </p:spPr>
        <p:txBody>
          <a:bodyPr wrap="square" rtlCol="0">
            <a:spAutoFit/>
          </a:bodyPr>
          <a:lstStyle/>
          <a:p>
            <a:pPr algn="ctr"/>
            <a:r>
              <a:rPr lang="en-GB" sz="2400" b="1">
                <a:solidFill>
                  <a:srgbClr val="035F8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www.pathways.ac.uk</a:t>
            </a:r>
            <a:endParaRPr lang="en-GB" sz="2400" b="1">
              <a:solidFill>
                <a:srgbClr val="035F89"/>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A23CBF8-4E58-4EDD-826C-F1880BDB7193}"/>
              </a:ext>
            </a:extLst>
          </p:cNvPr>
          <p:cNvPicPr>
            <a:picLocks noChangeAspect="1"/>
          </p:cNvPicPr>
          <p:nvPr/>
        </p:nvPicPr>
        <p:blipFill rotWithShape="1">
          <a:blip r:embed="rId4"/>
          <a:srcRect l="8263" t="11885" r="64347" b="11565"/>
          <a:stretch/>
        </p:blipFill>
        <p:spPr>
          <a:xfrm>
            <a:off x="1559496" y="1674912"/>
            <a:ext cx="2504262" cy="3936819"/>
          </a:xfrm>
          <a:prstGeom prst="rect">
            <a:avLst/>
          </a:prstGeom>
        </p:spPr>
      </p:pic>
      <p:pic>
        <p:nvPicPr>
          <p:cNvPr id="2" name="Picture 1">
            <a:hlinkClick r:id="rId5"/>
            <a:extLst>
              <a:ext uri="{FF2B5EF4-FFF2-40B4-BE49-F238E27FC236}">
                <a16:creationId xmlns:a16="http://schemas.microsoft.com/office/drawing/2014/main" id="{B41C6458-B417-450D-9461-569A8D059C04}"/>
              </a:ext>
            </a:extLst>
          </p:cNvPr>
          <p:cNvPicPr>
            <a:picLocks noChangeAspect="1"/>
          </p:cNvPicPr>
          <p:nvPr/>
        </p:nvPicPr>
        <p:blipFill rotWithShape="1">
          <a:blip r:embed="rId6"/>
          <a:srcRect l="49881" t="40200" r="23226" b="24464"/>
          <a:stretch/>
        </p:blipFill>
        <p:spPr>
          <a:xfrm>
            <a:off x="3957842" y="1674912"/>
            <a:ext cx="5326833" cy="3936819"/>
          </a:xfrm>
          <a:prstGeom prst="rect">
            <a:avLst/>
          </a:prstGeom>
        </p:spPr>
      </p:pic>
      <p:pic>
        <p:nvPicPr>
          <p:cNvPr id="13" name="Picture 12">
            <a:extLst>
              <a:ext uri="{FF2B5EF4-FFF2-40B4-BE49-F238E27FC236}">
                <a16:creationId xmlns:a16="http://schemas.microsoft.com/office/drawing/2014/main" id="{1459FF94-6685-4FE2-937D-73C3B9ADE545}"/>
              </a:ext>
            </a:extLst>
          </p:cNvPr>
          <p:cNvPicPr>
            <a:picLocks noChangeAspect="1"/>
          </p:cNvPicPr>
          <p:nvPr/>
        </p:nvPicPr>
        <p:blipFill rotWithShape="1">
          <a:blip r:embed="rId7"/>
          <a:srcRect l="25588" t="20602" r="59813" b="18243"/>
          <a:stretch/>
        </p:blipFill>
        <p:spPr>
          <a:xfrm>
            <a:off x="8465584" y="1661168"/>
            <a:ext cx="2094913" cy="4936185"/>
          </a:xfrm>
          <a:prstGeom prst="rect">
            <a:avLst/>
          </a:prstGeom>
        </p:spPr>
      </p:pic>
      <p:pic>
        <p:nvPicPr>
          <p:cNvPr id="14" name="Picture 13">
            <a:hlinkClick r:id="rId5"/>
            <a:extLst>
              <a:ext uri="{FF2B5EF4-FFF2-40B4-BE49-F238E27FC236}">
                <a16:creationId xmlns:a16="http://schemas.microsoft.com/office/drawing/2014/main" id="{2C7D04D5-5AB8-4F9E-B518-90C8D57C4149}"/>
              </a:ext>
            </a:extLst>
          </p:cNvPr>
          <p:cNvPicPr>
            <a:picLocks noChangeAspect="1"/>
          </p:cNvPicPr>
          <p:nvPr/>
        </p:nvPicPr>
        <p:blipFill rotWithShape="1">
          <a:blip r:embed="rId6"/>
          <a:srcRect l="44497" t="60255" r="47869" b="27465"/>
          <a:stretch/>
        </p:blipFill>
        <p:spPr>
          <a:xfrm>
            <a:off x="3957841" y="3820859"/>
            <a:ext cx="1656184" cy="1498452"/>
          </a:xfrm>
          <a:prstGeom prst="rect">
            <a:avLst/>
          </a:prstGeom>
        </p:spPr>
      </p:pic>
    </p:spTree>
    <p:extLst>
      <p:ext uri="{BB962C8B-B14F-4D97-AF65-F5344CB8AC3E}">
        <p14:creationId xmlns:p14="http://schemas.microsoft.com/office/powerpoint/2010/main" val="116820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2A4F-61B2-46DB-B603-0F174C805F11}"/>
              </a:ext>
            </a:extLst>
          </p:cNvPr>
          <p:cNvSpPr>
            <a:spLocks noGrp="1"/>
          </p:cNvSpPr>
          <p:nvPr>
            <p:ph type="title"/>
          </p:nvPr>
        </p:nvSpPr>
        <p:spPr>
          <a:xfrm>
            <a:off x="0" y="203201"/>
            <a:ext cx="12192000" cy="977900"/>
          </a:xfrm>
        </p:spPr>
        <p:txBody>
          <a:bodyPr/>
          <a:lstStyle/>
          <a:p>
            <a:r>
              <a:rPr lang="en-GB"/>
              <a:t>After you apply</a:t>
            </a:r>
          </a:p>
        </p:txBody>
      </p:sp>
      <p:sp>
        <p:nvSpPr>
          <p:cNvPr id="3" name="Content Placeholder 2">
            <a:extLst>
              <a:ext uri="{FF2B5EF4-FFF2-40B4-BE49-F238E27FC236}">
                <a16:creationId xmlns:a16="http://schemas.microsoft.com/office/drawing/2014/main" id="{CD60BC61-6076-4EDF-9C30-8C02E6754115}"/>
              </a:ext>
            </a:extLst>
          </p:cNvPr>
          <p:cNvSpPr>
            <a:spLocks noGrp="1"/>
          </p:cNvSpPr>
          <p:nvPr>
            <p:ph idx="1"/>
          </p:nvPr>
        </p:nvSpPr>
        <p:spPr>
          <a:xfrm>
            <a:off x="838200" y="2163556"/>
            <a:ext cx="10515600" cy="4351338"/>
          </a:xfrm>
        </p:spPr>
        <p:txBody>
          <a:bodyPr>
            <a:normAutofit/>
          </a:bodyPr>
          <a:lstStyle/>
          <a:p>
            <a:r>
              <a:rPr lang="en-GB" sz="3600"/>
              <a:t>Check regularly</a:t>
            </a:r>
          </a:p>
          <a:p>
            <a:pPr marL="0" indent="0">
              <a:buNone/>
            </a:pPr>
            <a:endParaRPr lang="en-GB" sz="3600"/>
          </a:p>
          <a:p>
            <a:r>
              <a:rPr lang="en-GB" sz="3600"/>
              <a:t>Make a back up plan</a:t>
            </a:r>
          </a:p>
          <a:p>
            <a:endParaRPr lang="en-GB" sz="3600"/>
          </a:p>
          <a:p>
            <a:r>
              <a:rPr lang="en-GB" sz="3600"/>
              <a:t>Prepare for interview</a:t>
            </a:r>
          </a:p>
          <a:p>
            <a:endParaRPr lang="en-GB" sz="3600"/>
          </a:p>
        </p:txBody>
      </p:sp>
      <p:pic>
        <p:nvPicPr>
          <p:cNvPr id="4" name="Picture 3">
            <a:extLst>
              <a:ext uri="{FF2B5EF4-FFF2-40B4-BE49-F238E27FC236}">
                <a16:creationId xmlns:a16="http://schemas.microsoft.com/office/drawing/2014/main" id="{5416ACB8-A2B8-4CEF-86A9-3D2563A8AF47}"/>
              </a:ext>
            </a:extLst>
          </p:cNvPr>
          <p:cNvPicPr>
            <a:picLocks noChangeAspect="1"/>
          </p:cNvPicPr>
          <p:nvPr/>
        </p:nvPicPr>
        <p:blipFill>
          <a:blip r:embed="rId5"/>
          <a:stretch>
            <a:fillRect/>
          </a:stretch>
        </p:blipFill>
        <p:spPr>
          <a:xfrm>
            <a:off x="6804837" y="2792977"/>
            <a:ext cx="4082379" cy="2374445"/>
          </a:xfrm>
          <a:prstGeom prst="rect">
            <a:avLst/>
          </a:prstGeom>
        </p:spPr>
      </p:pic>
      <p:pic>
        <p:nvPicPr>
          <p:cNvPr id="6" name="Recorded Sound">
            <a:hlinkClick r:id="" action="ppaction://media"/>
            <a:extLst>
              <a:ext uri="{FF2B5EF4-FFF2-40B4-BE49-F238E27FC236}">
                <a16:creationId xmlns:a16="http://schemas.microsoft.com/office/drawing/2014/main" id="{4EC7F9B6-C2E6-4B80-AB2A-8BAB1F56AC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800" y="1062728"/>
            <a:ext cx="406400" cy="406400"/>
          </a:xfrm>
          <a:prstGeom prst="rect">
            <a:avLst/>
          </a:prstGeom>
        </p:spPr>
      </p:pic>
    </p:spTree>
    <p:extLst>
      <p:ext uri="{BB962C8B-B14F-4D97-AF65-F5344CB8AC3E}">
        <p14:creationId xmlns:p14="http://schemas.microsoft.com/office/powerpoint/2010/main" val="19888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F88CE-22CF-4B1E-AFBA-C9D7C2840C27}"/>
              </a:ext>
            </a:extLst>
          </p:cNvPr>
          <p:cNvSpPr/>
          <p:nvPr/>
        </p:nvSpPr>
        <p:spPr>
          <a:xfrm>
            <a:off x="838200" y="365125"/>
            <a:ext cx="9900920" cy="103695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a:ln w="12700">
                <a:solidFill>
                  <a:srgbClr val="4472C4"/>
                </a:solidFill>
                <a:prstDash val="solid"/>
              </a:ln>
              <a:solidFill>
                <a:prstClr val="black"/>
              </a:solidFill>
              <a:effectLst>
                <a:outerShdw dist="38100" dir="2640000" algn="bl" rotWithShape="0">
                  <a:srgbClr val="4472C4"/>
                </a:outerShdw>
              </a:effectLst>
              <a:uLnTx/>
              <a:uFillTx/>
              <a:latin typeface="Calibri Light" panose="020F0302020204030204"/>
              <a:ea typeface="+mn-ea"/>
              <a:cs typeface="+mn-cs"/>
            </a:endParaRPr>
          </a:p>
        </p:txBody>
      </p:sp>
      <p:sp>
        <p:nvSpPr>
          <p:cNvPr id="7" name="Rectangle 6">
            <a:extLst>
              <a:ext uri="{FF2B5EF4-FFF2-40B4-BE49-F238E27FC236}">
                <a16:creationId xmlns:a16="http://schemas.microsoft.com/office/drawing/2014/main" id="{D8270306-1756-4FEB-B320-EDB17B553D7A}"/>
              </a:ext>
            </a:extLst>
          </p:cNvPr>
          <p:cNvSpPr/>
          <p:nvPr/>
        </p:nvSpPr>
        <p:spPr>
          <a:xfrm>
            <a:off x="298173" y="210122"/>
            <a:ext cx="12192000" cy="71558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500" b="1" i="0" u="none" strike="noStrike" kern="1200" cap="none" spc="0" normalizeH="0" baseline="0" noProof="0">
                <a:ln w="12700">
                  <a:solidFill>
                    <a:srgbClr val="4472C4"/>
                  </a:solidFill>
                  <a:prstDash val="solid"/>
                </a:ln>
                <a:solidFill>
                  <a:prstClr val="black"/>
                </a:solidFill>
                <a:effectLst>
                  <a:outerShdw dist="38100" dir="2640000" algn="bl" rotWithShape="0">
                    <a:srgbClr val="4472C4"/>
                  </a:outerShdw>
                </a:effectLst>
                <a:uLnTx/>
                <a:uFillTx/>
                <a:latin typeface="Calibri" panose="020F0502020204030204"/>
                <a:ea typeface="+mn-ea"/>
                <a:cs typeface="+mn-cs"/>
              </a:rPr>
              <a:t>                 My World of Work – College Interviews</a:t>
            </a:r>
          </a:p>
        </p:txBody>
      </p:sp>
      <p:pic>
        <p:nvPicPr>
          <p:cNvPr id="3" name="Picture 2">
            <a:extLst>
              <a:ext uri="{FF2B5EF4-FFF2-40B4-BE49-F238E27FC236}">
                <a16:creationId xmlns:a16="http://schemas.microsoft.com/office/drawing/2014/main" id="{A46E1CAE-95A4-4263-AC4E-1A6B86454D70}"/>
              </a:ext>
            </a:extLst>
          </p:cNvPr>
          <p:cNvPicPr>
            <a:picLocks noChangeAspect="1"/>
          </p:cNvPicPr>
          <p:nvPr/>
        </p:nvPicPr>
        <p:blipFill rotWithShape="1">
          <a:blip r:embed="rId6"/>
          <a:srcRect b="3559"/>
          <a:stretch/>
        </p:blipFill>
        <p:spPr>
          <a:xfrm>
            <a:off x="298173" y="954849"/>
            <a:ext cx="9042965" cy="5693029"/>
          </a:xfrm>
          <a:prstGeom prst="rect">
            <a:avLst/>
          </a:prstGeom>
        </p:spPr>
      </p:pic>
      <p:pic>
        <p:nvPicPr>
          <p:cNvPr id="4" name="Recorded Sound">
            <a:hlinkClick r:id="" action="ppaction://media"/>
            <a:extLst>
              <a:ext uri="{FF2B5EF4-FFF2-40B4-BE49-F238E27FC236}">
                <a16:creationId xmlns:a16="http://schemas.microsoft.com/office/drawing/2014/main" id="{0A832303-D647-476D-86D7-95343C58485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64987" y="364712"/>
            <a:ext cx="406400" cy="406400"/>
          </a:xfrm>
          <a:prstGeom prst="rect">
            <a:avLst/>
          </a:prstGeom>
        </p:spPr>
      </p:pic>
    </p:spTree>
    <p:custDataLst>
      <p:tags r:id="rId1"/>
    </p:custDataLst>
    <p:extLst>
      <p:ext uri="{BB962C8B-B14F-4D97-AF65-F5344CB8AC3E}">
        <p14:creationId xmlns:p14="http://schemas.microsoft.com/office/powerpoint/2010/main" val="135031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C43-2FD4-4C15-8F98-5F216EE9AC82}"/>
              </a:ext>
            </a:extLst>
          </p:cNvPr>
          <p:cNvSpPr>
            <a:spLocks noGrp="1"/>
          </p:cNvSpPr>
          <p:nvPr>
            <p:ph type="title"/>
          </p:nvPr>
        </p:nvSpPr>
        <p:spPr>
          <a:xfrm>
            <a:off x="0" y="203201"/>
            <a:ext cx="12192000" cy="977900"/>
          </a:xfrm>
        </p:spPr>
        <p:txBody>
          <a:bodyPr>
            <a:normAutofit fontScale="90000"/>
          </a:bodyPr>
          <a:lstStyle/>
          <a:p>
            <a:r>
              <a:rPr lang="en-GB"/>
              <a:t>Before you apply </a:t>
            </a:r>
            <a:br>
              <a:rPr lang="en-GB"/>
            </a:br>
            <a:r>
              <a:rPr lang="en-GB"/>
              <a:t>– Choose at least one College &amp;  Course</a:t>
            </a:r>
          </a:p>
        </p:txBody>
      </p:sp>
      <p:sp>
        <p:nvSpPr>
          <p:cNvPr id="3" name="Content Placeholder 2">
            <a:extLst>
              <a:ext uri="{FF2B5EF4-FFF2-40B4-BE49-F238E27FC236}">
                <a16:creationId xmlns:a16="http://schemas.microsoft.com/office/drawing/2014/main" id="{DD5F3B03-CBD9-4D02-BD6C-207F6D3DDD92}"/>
              </a:ext>
            </a:extLst>
          </p:cNvPr>
          <p:cNvSpPr>
            <a:spLocks noGrp="1"/>
          </p:cNvSpPr>
          <p:nvPr>
            <p:ph idx="1"/>
          </p:nvPr>
        </p:nvSpPr>
        <p:spPr>
          <a:xfrm>
            <a:off x="838200" y="1944895"/>
            <a:ext cx="6178826" cy="4416149"/>
          </a:xfrm>
        </p:spPr>
        <p:txBody>
          <a:bodyPr>
            <a:normAutofit/>
          </a:bodyPr>
          <a:lstStyle/>
          <a:p>
            <a:r>
              <a:rPr lang="en-GB" sz="3200"/>
              <a:t>What do you enjoy doing?</a:t>
            </a:r>
          </a:p>
          <a:p>
            <a:endParaRPr lang="en-GB" sz="3200"/>
          </a:p>
          <a:p>
            <a:r>
              <a:rPr lang="en-GB" sz="3200"/>
              <a:t>What are you interests?</a:t>
            </a:r>
          </a:p>
          <a:p>
            <a:endParaRPr lang="en-GB" sz="3200"/>
          </a:p>
          <a:p>
            <a:r>
              <a:rPr lang="en-GB" sz="3200"/>
              <a:t>What are you good at?</a:t>
            </a:r>
          </a:p>
          <a:p>
            <a:endParaRPr lang="en-GB" sz="3200"/>
          </a:p>
          <a:p>
            <a:r>
              <a:rPr lang="en-GB" sz="3200"/>
              <a:t>Will this course help your career?</a:t>
            </a:r>
          </a:p>
          <a:p>
            <a:endParaRPr lang="en-GB" sz="3200"/>
          </a:p>
          <a:p>
            <a:endParaRPr lang="en-GB" sz="3200"/>
          </a:p>
        </p:txBody>
      </p:sp>
      <p:pic>
        <p:nvPicPr>
          <p:cNvPr id="6" name="Picture 5" descr="CIAG Jigsaw Self title only RGB.jpg">
            <a:extLst>
              <a:ext uri="{FF2B5EF4-FFF2-40B4-BE49-F238E27FC236}">
                <a16:creationId xmlns:a16="http://schemas.microsoft.com/office/drawing/2014/main" id="{08EBAA2B-52A0-4714-AA6E-32E3A8E15AF2}"/>
              </a:ext>
            </a:extLst>
          </p:cNvPr>
          <p:cNvPicPr>
            <a:picLocks noChangeAspect="1"/>
          </p:cNvPicPr>
          <p:nvPr/>
        </p:nvPicPr>
        <p:blipFill>
          <a:blip r:embed="rId5" cstate="print"/>
          <a:stretch>
            <a:fillRect/>
          </a:stretch>
        </p:blipFill>
        <p:spPr>
          <a:xfrm rot="20493144">
            <a:off x="6935747" y="2012769"/>
            <a:ext cx="1889760" cy="1889760"/>
          </a:xfrm>
          <a:prstGeom prst="rect">
            <a:avLst/>
          </a:prstGeom>
        </p:spPr>
      </p:pic>
      <p:pic>
        <p:nvPicPr>
          <p:cNvPr id="7" name="Picture 6" descr="CIAG Jigsaw Strength title only RGB.jpg">
            <a:extLst>
              <a:ext uri="{FF2B5EF4-FFF2-40B4-BE49-F238E27FC236}">
                <a16:creationId xmlns:a16="http://schemas.microsoft.com/office/drawing/2014/main" id="{301A78ED-017F-4B66-B64F-0E5AB35F2B39}"/>
              </a:ext>
            </a:extLst>
          </p:cNvPr>
          <p:cNvPicPr>
            <a:picLocks noChangeAspect="1"/>
          </p:cNvPicPr>
          <p:nvPr/>
        </p:nvPicPr>
        <p:blipFill>
          <a:blip r:embed="rId6" cstate="print"/>
          <a:stretch>
            <a:fillRect/>
          </a:stretch>
        </p:blipFill>
        <p:spPr>
          <a:xfrm rot="1216572">
            <a:off x="9026486" y="3622013"/>
            <a:ext cx="1889760" cy="1889760"/>
          </a:xfrm>
          <a:prstGeom prst="rect">
            <a:avLst/>
          </a:prstGeom>
        </p:spPr>
      </p:pic>
      <p:pic>
        <p:nvPicPr>
          <p:cNvPr id="5" name="Recorded Sound">
            <a:hlinkClick r:id="" action="ppaction://media"/>
            <a:extLst>
              <a:ext uri="{FF2B5EF4-FFF2-40B4-BE49-F238E27FC236}">
                <a16:creationId xmlns:a16="http://schemas.microsoft.com/office/drawing/2014/main" id="{DBCCCB5C-4A14-4BFC-B60F-3A72317C13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5539" y="692151"/>
            <a:ext cx="406400" cy="406400"/>
          </a:xfrm>
          <a:prstGeom prst="rect">
            <a:avLst/>
          </a:prstGeom>
        </p:spPr>
      </p:pic>
    </p:spTree>
    <p:extLst>
      <p:ext uri="{BB962C8B-B14F-4D97-AF65-F5344CB8AC3E}">
        <p14:creationId xmlns:p14="http://schemas.microsoft.com/office/powerpoint/2010/main" val="195613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C43-2FD4-4C15-8F98-5F216EE9AC82}"/>
              </a:ext>
            </a:extLst>
          </p:cNvPr>
          <p:cNvSpPr>
            <a:spLocks noGrp="1"/>
          </p:cNvSpPr>
          <p:nvPr>
            <p:ph type="title"/>
          </p:nvPr>
        </p:nvSpPr>
        <p:spPr>
          <a:xfrm>
            <a:off x="0" y="203201"/>
            <a:ext cx="12192000" cy="977900"/>
          </a:xfrm>
        </p:spPr>
        <p:txBody>
          <a:bodyPr/>
          <a:lstStyle/>
          <a:p>
            <a:r>
              <a:rPr lang="en-GB"/>
              <a:t>Before you apply – Choosing Colleges</a:t>
            </a:r>
          </a:p>
        </p:txBody>
      </p:sp>
      <p:sp>
        <p:nvSpPr>
          <p:cNvPr id="3" name="Content Placeholder 2">
            <a:extLst>
              <a:ext uri="{FF2B5EF4-FFF2-40B4-BE49-F238E27FC236}">
                <a16:creationId xmlns:a16="http://schemas.microsoft.com/office/drawing/2014/main" id="{DD5F3B03-CBD9-4D02-BD6C-207F6D3DDD92}"/>
              </a:ext>
            </a:extLst>
          </p:cNvPr>
          <p:cNvSpPr>
            <a:spLocks noGrp="1"/>
          </p:cNvSpPr>
          <p:nvPr>
            <p:ph idx="1"/>
          </p:nvPr>
        </p:nvSpPr>
        <p:spPr>
          <a:xfrm>
            <a:off x="818321" y="1925016"/>
            <a:ext cx="3912704" cy="4416149"/>
          </a:xfrm>
        </p:spPr>
        <p:txBody>
          <a:bodyPr>
            <a:normAutofit/>
          </a:bodyPr>
          <a:lstStyle/>
          <a:p>
            <a:r>
              <a:rPr lang="en-GB" sz="3200"/>
              <a:t>Does the college offer the right courses?</a:t>
            </a:r>
          </a:p>
          <a:p>
            <a:endParaRPr lang="en-GB" sz="3200"/>
          </a:p>
          <a:p>
            <a:r>
              <a:rPr lang="en-GB" sz="3200"/>
              <a:t>How easy will it be to travel?</a:t>
            </a:r>
          </a:p>
          <a:p>
            <a:endParaRPr lang="en-GB" sz="3200"/>
          </a:p>
          <a:p>
            <a:r>
              <a:rPr lang="en-GB" sz="3200"/>
              <a:t>Facilities </a:t>
            </a:r>
          </a:p>
          <a:p>
            <a:endParaRPr lang="en-GB" sz="3200"/>
          </a:p>
        </p:txBody>
      </p:sp>
      <p:pic>
        <p:nvPicPr>
          <p:cNvPr id="4" name="Picture 3">
            <a:extLst>
              <a:ext uri="{FF2B5EF4-FFF2-40B4-BE49-F238E27FC236}">
                <a16:creationId xmlns:a16="http://schemas.microsoft.com/office/drawing/2014/main" id="{63E9A967-209A-495A-BBA8-0F67CD778015}"/>
              </a:ext>
            </a:extLst>
          </p:cNvPr>
          <p:cNvPicPr>
            <a:picLocks noChangeAspect="1"/>
          </p:cNvPicPr>
          <p:nvPr/>
        </p:nvPicPr>
        <p:blipFill>
          <a:blip r:embed="rId5"/>
          <a:stretch>
            <a:fillRect/>
          </a:stretch>
        </p:blipFill>
        <p:spPr>
          <a:xfrm>
            <a:off x="6254170" y="2382393"/>
            <a:ext cx="1528762" cy="1528762"/>
          </a:xfrm>
          <a:prstGeom prst="rect">
            <a:avLst/>
          </a:prstGeom>
        </p:spPr>
      </p:pic>
      <p:pic>
        <p:nvPicPr>
          <p:cNvPr id="2050" name="Picture 2" descr="SRUC Oatridge Campus - Home | Facebook">
            <a:extLst>
              <a:ext uri="{FF2B5EF4-FFF2-40B4-BE49-F238E27FC236}">
                <a16:creationId xmlns:a16="http://schemas.microsoft.com/office/drawing/2014/main" id="{09D213DB-744F-4A29-80E8-795697DEC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3587" y="1357731"/>
            <a:ext cx="1797030" cy="17890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10BDC2-32C7-4FE3-8477-89F8B3957CA8}"/>
              </a:ext>
            </a:extLst>
          </p:cNvPr>
          <p:cNvPicPr>
            <a:picLocks noChangeAspect="1"/>
          </p:cNvPicPr>
          <p:nvPr/>
        </p:nvPicPr>
        <p:blipFill>
          <a:blip r:embed="rId7"/>
          <a:stretch>
            <a:fillRect/>
          </a:stretch>
        </p:blipFill>
        <p:spPr>
          <a:xfrm>
            <a:off x="9230554" y="4846656"/>
            <a:ext cx="1797031" cy="1797031"/>
          </a:xfrm>
          <a:prstGeom prst="rect">
            <a:avLst/>
          </a:prstGeom>
        </p:spPr>
      </p:pic>
      <p:pic>
        <p:nvPicPr>
          <p:cNvPr id="6" name="Picture 5">
            <a:extLst>
              <a:ext uri="{FF2B5EF4-FFF2-40B4-BE49-F238E27FC236}">
                <a16:creationId xmlns:a16="http://schemas.microsoft.com/office/drawing/2014/main" id="{BB1D86FF-BF41-44BF-966E-5DAC4F1AC2DB}"/>
              </a:ext>
            </a:extLst>
          </p:cNvPr>
          <p:cNvPicPr>
            <a:picLocks noChangeAspect="1"/>
          </p:cNvPicPr>
          <p:nvPr/>
        </p:nvPicPr>
        <p:blipFill>
          <a:blip r:embed="rId8"/>
          <a:stretch>
            <a:fillRect/>
          </a:stretch>
        </p:blipFill>
        <p:spPr>
          <a:xfrm>
            <a:off x="5312361" y="5112448"/>
            <a:ext cx="2669485" cy="655559"/>
          </a:xfrm>
          <a:prstGeom prst="rect">
            <a:avLst/>
          </a:prstGeom>
        </p:spPr>
      </p:pic>
      <p:pic>
        <p:nvPicPr>
          <p:cNvPr id="2052" name="Picture 4" descr="New College Lanarkshire Case Study | Case Studies | Recite Me">
            <a:extLst>
              <a:ext uri="{FF2B5EF4-FFF2-40B4-BE49-F238E27FC236}">
                <a16:creationId xmlns:a16="http://schemas.microsoft.com/office/drawing/2014/main" id="{57630460-D7FF-434A-9B15-D7748153AB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9817" y="3340798"/>
            <a:ext cx="2590800" cy="1771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E4B016-4556-4ADD-A1BE-9B743C7875E5}"/>
              </a:ext>
            </a:extLst>
          </p:cNvPr>
          <p:cNvSpPr txBox="1"/>
          <p:nvPr/>
        </p:nvSpPr>
        <p:spPr>
          <a:xfrm>
            <a:off x="8973588" y="2822713"/>
            <a:ext cx="1797030" cy="461665"/>
          </a:xfrm>
          <a:prstGeom prst="rect">
            <a:avLst/>
          </a:prstGeom>
          <a:noFill/>
        </p:spPr>
        <p:txBody>
          <a:bodyPr wrap="square" rtlCol="0">
            <a:spAutoFit/>
          </a:bodyPr>
          <a:lstStyle/>
          <a:p>
            <a:pPr algn="ctr"/>
            <a:r>
              <a:rPr lang="en-GB" sz="2400">
                <a:solidFill>
                  <a:schemeClr val="accent6">
                    <a:lumMod val="50000"/>
                  </a:schemeClr>
                </a:solidFill>
                <a:latin typeface="Times New Roman" panose="02020603050405020304" pitchFamily="18" charset="0"/>
                <a:cs typeface="Times New Roman" panose="02020603050405020304" pitchFamily="18" charset="0"/>
              </a:rPr>
              <a:t>Oatridge</a:t>
            </a:r>
            <a:endParaRPr lang="en-GB">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8" name="Recorded Sound">
            <a:hlinkClick r:id="" action="ppaction://media"/>
            <a:extLst>
              <a:ext uri="{FF2B5EF4-FFF2-40B4-BE49-F238E27FC236}">
                <a16:creationId xmlns:a16="http://schemas.microsoft.com/office/drawing/2014/main" id="{9713136F-F442-407B-A062-20F2F17103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65538" y="488951"/>
            <a:ext cx="406400" cy="406400"/>
          </a:xfrm>
          <a:prstGeom prst="rect">
            <a:avLst/>
          </a:prstGeom>
        </p:spPr>
      </p:pic>
    </p:spTree>
    <p:extLst>
      <p:ext uri="{BB962C8B-B14F-4D97-AF65-F5344CB8AC3E}">
        <p14:creationId xmlns:p14="http://schemas.microsoft.com/office/powerpoint/2010/main" val="133410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C43-2FD4-4C15-8F98-5F216EE9AC82}"/>
              </a:ext>
            </a:extLst>
          </p:cNvPr>
          <p:cNvSpPr>
            <a:spLocks noGrp="1"/>
          </p:cNvSpPr>
          <p:nvPr>
            <p:ph type="title"/>
          </p:nvPr>
        </p:nvSpPr>
        <p:spPr>
          <a:xfrm>
            <a:off x="0" y="203201"/>
            <a:ext cx="12192000" cy="977900"/>
          </a:xfrm>
        </p:spPr>
        <p:txBody>
          <a:bodyPr/>
          <a:lstStyle/>
          <a:p>
            <a:r>
              <a:rPr lang="en-GB"/>
              <a:t>Before you apply – Register Online</a:t>
            </a:r>
          </a:p>
        </p:txBody>
      </p:sp>
      <p:sp>
        <p:nvSpPr>
          <p:cNvPr id="3" name="Content Placeholder 2">
            <a:extLst>
              <a:ext uri="{FF2B5EF4-FFF2-40B4-BE49-F238E27FC236}">
                <a16:creationId xmlns:a16="http://schemas.microsoft.com/office/drawing/2014/main" id="{DD5F3B03-CBD9-4D02-BD6C-207F6D3DDD92}"/>
              </a:ext>
            </a:extLst>
          </p:cNvPr>
          <p:cNvSpPr>
            <a:spLocks noGrp="1"/>
          </p:cNvSpPr>
          <p:nvPr>
            <p:ph idx="1"/>
          </p:nvPr>
        </p:nvSpPr>
        <p:spPr>
          <a:xfrm>
            <a:off x="838200" y="2441851"/>
            <a:ext cx="3912704" cy="4416149"/>
          </a:xfrm>
        </p:spPr>
        <p:txBody>
          <a:bodyPr>
            <a:normAutofit/>
          </a:bodyPr>
          <a:lstStyle/>
          <a:p>
            <a:r>
              <a:rPr lang="en-GB" sz="3200"/>
              <a:t> Select “Apply” on the course page</a:t>
            </a:r>
          </a:p>
          <a:p>
            <a:endParaRPr lang="en-GB" sz="3200"/>
          </a:p>
          <a:p>
            <a:r>
              <a:rPr lang="en-GB" sz="3200"/>
              <a:t>Register with email (not Glow email), password, basic personal information.</a:t>
            </a:r>
          </a:p>
        </p:txBody>
      </p:sp>
      <p:pic>
        <p:nvPicPr>
          <p:cNvPr id="4" name="Picture 3">
            <a:extLst>
              <a:ext uri="{FF2B5EF4-FFF2-40B4-BE49-F238E27FC236}">
                <a16:creationId xmlns:a16="http://schemas.microsoft.com/office/drawing/2014/main" id="{2CE5A446-DA03-47DE-BD2F-79A274117275}"/>
              </a:ext>
            </a:extLst>
          </p:cNvPr>
          <p:cNvPicPr>
            <a:picLocks noChangeAspect="1"/>
          </p:cNvPicPr>
          <p:nvPr/>
        </p:nvPicPr>
        <p:blipFill>
          <a:blip r:embed="rId5"/>
          <a:stretch>
            <a:fillRect/>
          </a:stretch>
        </p:blipFill>
        <p:spPr>
          <a:xfrm>
            <a:off x="6876955" y="2805952"/>
            <a:ext cx="4140991" cy="1364336"/>
          </a:xfrm>
          <a:prstGeom prst="rect">
            <a:avLst/>
          </a:prstGeom>
        </p:spPr>
      </p:pic>
      <p:pic>
        <p:nvPicPr>
          <p:cNvPr id="5" name="Recorded Sound">
            <a:hlinkClick r:id="" action="ppaction://media"/>
            <a:extLst>
              <a:ext uri="{FF2B5EF4-FFF2-40B4-BE49-F238E27FC236}">
                <a16:creationId xmlns:a16="http://schemas.microsoft.com/office/drawing/2014/main" id="{579F4803-651B-4BF5-900E-AD1995C325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5000" y="488951"/>
            <a:ext cx="406400" cy="406400"/>
          </a:xfrm>
          <a:prstGeom prst="rect">
            <a:avLst/>
          </a:prstGeom>
        </p:spPr>
      </p:pic>
    </p:spTree>
    <p:extLst>
      <p:ext uri="{BB962C8B-B14F-4D97-AF65-F5344CB8AC3E}">
        <p14:creationId xmlns:p14="http://schemas.microsoft.com/office/powerpoint/2010/main" val="5196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601A-19AE-4443-843B-6E626DC257E8}"/>
              </a:ext>
            </a:extLst>
          </p:cNvPr>
          <p:cNvSpPr>
            <a:spLocks noGrp="1"/>
          </p:cNvSpPr>
          <p:nvPr>
            <p:ph type="title"/>
          </p:nvPr>
        </p:nvSpPr>
        <p:spPr>
          <a:xfrm>
            <a:off x="52552" y="216339"/>
            <a:ext cx="12192000" cy="977900"/>
          </a:xfrm>
        </p:spPr>
        <p:txBody>
          <a:bodyPr/>
          <a:lstStyle/>
          <a:p>
            <a:r>
              <a:rPr lang="en-GB"/>
              <a:t>Personal Details</a:t>
            </a:r>
          </a:p>
        </p:txBody>
      </p:sp>
      <p:sp>
        <p:nvSpPr>
          <p:cNvPr id="3" name="Content Placeholder 2">
            <a:extLst>
              <a:ext uri="{FF2B5EF4-FFF2-40B4-BE49-F238E27FC236}">
                <a16:creationId xmlns:a16="http://schemas.microsoft.com/office/drawing/2014/main" id="{59074DE8-52D1-471C-80B1-8D2E2F328853}"/>
              </a:ext>
            </a:extLst>
          </p:cNvPr>
          <p:cNvSpPr>
            <a:spLocks noGrp="1"/>
          </p:cNvSpPr>
          <p:nvPr>
            <p:ph idx="1"/>
          </p:nvPr>
        </p:nvSpPr>
        <p:spPr/>
        <p:txBody>
          <a:bodyPr>
            <a:normAutofit lnSpcReduction="10000"/>
          </a:bodyPr>
          <a:lstStyle/>
          <a:p>
            <a:r>
              <a:rPr lang="en-GB"/>
              <a:t>Basic information will copy over directly from your registration page.</a:t>
            </a:r>
          </a:p>
          <a:p>
            <a:pPr marL="0" indent="0">
              <a:buNone/>
            </a:pPr>
            <a:endParaRPr lang="en-GB"/>
          </a:p>
          <a:p>
            <a:r>
              <a:rPr lang="en-GB"/>
              <a:t>West Lothian College asks for a photo to be uploaded – be ready with this on your phone or in your email.</a:t>
            </a:r>
          </a:p>
          <a:p>
            <a:endParaRPr lang="en-GB"/>
          </a:p>
          <a:p>
            <a:r>
              <a:rPr lang="en-GB"/>
              <a:t>There will be questions designed to find out whether you will need extra support while at college or during your application. </a:t>
            </a:r>
          </a:p>
          <a:p>
            <a:pPr lvl="1"/>
            <a:endParaRPr lang="en-GB"/>
          </a:p>
          <a:p>
            <a:r>
              <a:rPr lang="en-GB"/>
              <a:t>There will also be equality and diversity-related questions that can seem very personal. </a:t>
            </a:r>
          </a:p>
        </p:txBody>
      </p:sp>
      <p:pic>
        <p:nvPicPr>
          <p:cNvPr id="4" name="Recorded Sound">
            <a:hlinkClick r:id="" action="ppaction://media"/>
            <a:extLst>
              <a:ext uri="{FF2B5EF4-FFF2-40B4-BE49-F238E27FC236}">
                <a16:creationId xmlns:a16="http://schemas.microsoft.com/office/drawing/2014/main" id="{5E9C377F-A953-42A8-BDAE-ED80BDDAEB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800" y="642455"/>
            <a:ext cx="406400" cy="406400"/>
          </a:xfrm>
          <a:prstGeom prst="rect">
            <a:avLst/>
          </a:prstGeom>
        </p:spPr>
      </p:pic>
    </p:spTree>
    <p:extLst>
      <p:ext uri="{BB962C8B-B14F-4D97-AF65-F5344CB8AC3E}">
        <p14:creationId xmlns:p14="http://schemas.microsoft.com/office/powerpoint/2010/main" val="396861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2C9A-546E-4C71-9634-A4024C4D4849}"/>
              </a:ext>
            </a:extLst>
          </p:cNvPr>
          <p:cNvSpPr>
            <a:spLocks noGrp="1"/>
          </p:cNvSpPr>
          <p:nvPr>
            <p:ph type="title"/>
          </p:nvPr>
        </p:nvSpPr>
        <p:spPr>
          <a:xfrm>
            <a:off x="0" y="203201"/>
            <a:ext cx="12192000" cy="977900"/>
          </a:xfrm>
        </p:spPr>
        <p:txBody>
          <a:bodyPr/>
          <a:lstStyle/>
          <a:p>
            <a:r>
              <a:rPr lang="en-GB"/>
              <a:t>Qualifications</a:t>
            </a:r>
          </a:p>
        </p:txBody>
      </p:sp>
      <p:sp>
        <p:nvSpPr>
          <p:cNvPr id="3" name="Content Placeholder 2">
            <a:extLst>
              <a:ext uri="{FF2B5EF4-FFF2-40B4-BE49-F238E27FC236}">
                <a16:creationId xmlns:a16="http://schemas.microsoft.com/office/drawing/2014/main" id="{A94A2F7D-A090-400C-857B-9070BB4994F4}"/>
              </a:ext>
            </a:extLst>
          </p:cNvPr>
          <p:cNvSpPr>
            <a:spLocks noGrp="1"/>
          </p:cNvSpPr>
          <p:nvPr>
            <p:ph idx="1"/>
          </p:nvPr>
        </p:nvSpPr>
        <p:spPr>
          <a:xfrm>
            <a:off x="838200" y="2141537"/>
            <a:ext cx="5801139" cy="4351338"/>
          </a:xfrm>
        </p:spPr>
        <p:txBody>
          <a:bodyPr/>
          <a:lstStyle/>
          <a:p>
            <a:r>
              <a:rPr lang="en-GB"/>
              <a:t>Next you will be asked to list your qualifications.</a:t>
            </a:r>
          </a:p>
          <a:p>
            <a:endParaRPr lang="en-GB"/>
          </a:p>
          <a:p>
            <a:r>
              <a:rPr lang="en-GB"/>
              <a:t>Include qualifications achieved (with grades) and currently being studied.</a:t>
            </a:r>
          </a:p>
          <a:p>
            <a:endParaRPr lang="en-GB"/>
          </a:p>
          <a:p>
            <a:r>
              <a:rPr lang="en-GB"/>
              <a:t>Make it clear which is which!</a:t>
            </a:r>
          </a:p>
          <a:p>
            <a:pPr lvl="1"/>
            <a:endParaRPr lang="en-GB"/>
          </a:p>
          <a:p>
            <a:endParaRPr lang="en-GB"/>
          </a:p>
        </p:txBody>
      </p:sp>
      <p:pic>
        <p:nvPicPr>
          <p:cNvPr id="4" name="Picture 3">
            <a:extLst>
              <a:ext uri="{FF2B5EF4-FFF2-40B4-BE49-F238E27FC236}">
                <a16:creationId xmlns:a16="http://schemas.microsoft.com/office/drawing/2014/main" id="{E1EC04AD-BCBE-4C7A-AA6F-181DB8AB9160}"/>
              </a:ext>
            </a:extLst>
          </p:cNvPr>
          <p:cNvPicPr>
            <a:picLocks noChangeAspect="1"/>
          </p:cNvPicPr>
          <p:nvPr/>
        </p:nvPicPr>
        <p:blipFill rotWithShape="1">
          <a:blip r:embed="rId5"/>
          <a:srcRect l="28044" r="26582"/>
          <a:stretch/>
        </p:blipFill>
        <p:spPr>
          <a:xfrm>
            <a:off x="7613373" y="2375038"/>
            <a:ext cx="3339549" cy="2952336"/>
          </a:xfrm>
          <a:prstGeom prst="rect">
            <a:avLst/>
          </a:prstGeom>
        </p:spPr>
      </p:pic>
      <p:pic>
        <p:nvPicPr>
          <p:cNvPr id="5" name="Recorded Sound">
            <a:hlinkClick r:id="" action="ppaction://media"/>
            <a:extLst>
              <a:ext uri="{FF2B5EF4-FFF2-40B4-BE49-F238E27FC236}">
                <a16:creationId xmlns:a16="http://schemas.microsoft.com/office/drawing/2014/main" id="{3A6DC92A-A123-4F70-AC66-D9AE1F7558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800" y="488951"/>
            <a:ext cx="406400" cy="406400"/>
          </a:xfrm>
          <a:prstGeom prst="rect">
            <a:avLst/>
          </a:prstGeom>
        </p:spPr>
      </p:pic>
    </p:spTree>
    <p:extLst>
      <p:ext uri="{BB962C8B-B14F-4D97-AF65-F5344CB8AC3E}">
        <p14:creationId xmlns:p14="http://schemas.microsoft.com/office/powerpoint/2010/main" val="379277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697A-8012-4102-AD74-52D47340C350}"/>
              </a:ext>
            </a:extLst>
          </p:cNvPr>
          <p:cNvSpPr>
            <a:spLocks noGrp="1"/>
          </p:cNvSpPr>
          <p:nvPr>
            <p:ph type="title"/>
          </p:nvPr>
        </p:nvSpPr>
        <p:spPr/>
        <p:txBody>
          <a:bodyPr>
            <a:normAutofit fontScale="90000"/>
          </a:bodyPr>
          <a:lstStyle/>
          <a:p>
            <a:r>
              <a:rPr lang="en-GB" b="1">
                <a:solidFill>
                  <a:srgbClr val="0070C0"/>
                </a:solidFill>
              </a:rPr>
              <a:t>Writing your Personal Statement </a:t>
            </a:r>
            <a:br>
              <a:rPr lang="en-GB" b="1">
                <a:solidFill>
                  <a:srgbClr val="0070C0"/>
                </a:solidFill>
              </a:rPr>
            </a:br>
            <a:r>
              <a:rPr lang="en-GB" b="1">
                <a:solidFill>
                  <a:srgbClr val="0070C0"/>
                </a:solidFill>
              </a:rPr>
              <a:t>= the most important part of your application</a:t>
            </a:r>
          </a:p>
        </p:txBody>
      </p:sp>
      <p:sp>
        <p:nvSpPr>
          <p:cNvPr id="3" name="Content Placeholder 2">
            <a:extLst>
              <a:ext uri="{FF2B5EF4-FFF2-40B4-BE49-F238E27FC236}">
                <a16:creationId xmlns:a16="http://schemas.microsoft.com/office/drawing/2014/main" id="{E5F78031-F370-489D-8633-FE624F5F2CFC}"/>
              </a:ext>
            </a:extLst>
          </p:cNvPr>
          <p:cNvSpPr>
            <a:spLocks noGrp="1"/>
          </p:cNvSpPr>
          <p:nvPr>
            <p:ph idx="1"/>
          </p:nvPr>
        </p:nvSpPr>
        <p:spPr>
          <a:xfrm>
            <a:off x="838200" y="2141537"/>
            <a:ext cx="10820400" cy="4351338"/>
          </a:xfrm>
        </p:spPr>
        <p:txBody>
          <a:bodyPr/>
          <a:lstStyle/>
          <a:p>
            <a:pPr marL="514350" indent="-514350">
              <a:lnSpc>
                <a:spcPct val="150000"/>
              </a:lnSpc>
              <a:buAutoNum type="arabicPeriod"/>
            </a:pPr>
            <a:r>
              <a:rPr lang="en-GB"/>
              <a:t>Why have you chosen the course?					35%	</a:t>
            </a:r>
          </a:p>
          <a:p>
            <a:pPr marL="514350" indent="-514350">
              <a:lnSpc>
                <a:spcPct val="150000"/>
              </a:lnSpc>
              <a:buFont typeface="+mj-lt"/>
              <a:buAutoNum type="arabicPeriod"/>
            </a:pPr>
            <a:r>
              <a:rPr lang="en-GB"/>
              <a:t>What makes you suitable for the course?				35%</a:t>
            </a:r>
          </a:p>
          <a:p>
            <a:pPr marL="514350" indent="-514350">
              <a:lnSpc>
                <a:spcPct val="150000"/>
              </a:lnSpc>
              <a:buFont typeface="+mj-lt"/>
              <a:buAutoNum type="arabicPeriod"/>
            </a:pPr>
            <a:r>
              <a:rPr lang="en-GB"/>
              <a:t>What relevant experience do you have?				20%</a:t>
            </a:r>
          </a:p>
          <a:p>
            <a:pPr marL="514350" indent="-514350">
              <a:lnSpc>
                <a:spcPct val="150000"/>
              </a:lnSpc>
              <a:buFont typeface="+mj-lt"/>
              <a:buAutoNum type="arabicPeriod"/>
            </a:pPr>
            <a:r>
              <a:rPr lang="en-GB"/>
              <a:t>Why do you want to study at that particular College?		10%</a:t>
            </a:r>
          </a:p>
          <a:p>
            <a:pPr marL="0" indent="0">
              <a:buNone/>
            </a:pPr>
            <a:endParaRPr lang="en-GB"/>
          </a:p>
        </p:txBody>
      </p:sp>
    </p:spTree>
    <p:extLst>
      <p:ext uri="{BB962C8B-B14F-4D97-AF65-F5344CB8AC3E}">
        <p14:creationId xmlns:p14="http://schemas.microsoft.com/office/powerpoint/2010/main" val="133149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41F7-87E6-4175-93FC-5A8E9233DB0B}"/>
              </a:ext>
            </a:extLst>
          </p:cNvPr>
          <p:cNvSpPr>
            <a:spLocks noGrp="1"/>
          </p:cNvSpPr>
          <p:nvPr>
            <p:ph type="title"/>
          </p:nvPr>
        </p:nvSpPr>
        <p:spPr>
          <a:xfrm>
            <a:off x="838200" y="621792"/>
            <a:ext cx="4795157" cy="5413248"/>
          </a:xfrm>
        </p:spPr>
        <p:txBody>
          <a:bodyPr>
            <a:normAutofit/>
          </a:bodyPr>
          <a:lstStyle/>
          <a:p>
            <a:r>
              <a:rPr lang="en-GB" sz="5200" b="1">
                <a:solidFill>
                  <a:schemeClr val="bg1"/>
                </a:solidFill>
                <a:latin typeface="Comic Sans MS" panose="030F0702030302020204" pitchFamily="66" charset="0"/>
                <a:cs typeface="Arial" panose="020B0604020202020204" pitchFamily="34" charset="0"/>
              </a:rPr>
              <a:t>1. Why have you chosen the course?</a:t>
            </a:r>
            <a:endParaRPr lang="en-GB" sz="5200">
              <a:solidFill>
                <a:schemeClr val="bg1"/>
              </a:solidFill>
              <a:latin typeface="Comic Sans MS" panose="030F0702030302020204" pitchFamily="66" charset="0"/>
              <a:cs typeface="Arial" panose="020B0604020202020204" pitchFamily="34" charset="0"/>
            </a:endParaRPr>
          </a:p>
        </p:txBody>
      </p:sp>
      <p:sp>
        <p:nvSpPr>
          <p:cNvPr id="3" name="Content Placeholder 2">
            <a:extLst>
              <a:ext uri="{FF2B5EF4-FFF2-40B4-BE49-F238E27FC236}">
                <a16:creationId xmlns:a16="http://schemas.microsoft.com/office/drawing/2014/main" id="{CADF302E-581A-4A73-A695-829C524F2CA5}"/>
              </a:ext>
            </a:extLst>
          </p:cNvPr>
          <p:cNvSpPr>
            <a:spLocks noGrp="1"/>
          </p:cNvSpPr>
          <p:nvPr>
            <p:ph idx="1"/>
          </p:nvPr>
        </p:nvSpPr>
        <p:spPr>
          <a:xfrm>
            <a:off x="6521450" y="621792"/>
            <a:ext cx="5481497" cy="5413248"/>
          </a:xfrm>
        </p:spPr>
        <p:txBody>
          <a:bodyPr anchor="ctr">
            <a:normAutofit lnSpcReduction="10000"/>
          </a:bodyPr>
          <a:lstStyle/>
          <a:p>
            <a:pPr>
              <a:lnSpc>
                <a:spcPct val="100000"/>
              </a:lnSpc>
            </a:pPr>
            <a:r>
              <a:rPr lang="en-US" b="1" u="none" strike="noStrike" baseline="0">
                <a:latin typeface="Comic Sans MS" panose="030F0702030302020204" pitchFamily="66" charset="0"/>
              </a:rPr>
              <a:t>What sparked the interest?</a:t>
            </a:r>
            <a:r>
              <a:rPr lang="en-US" b="0" u="none" strike="noStrike" baseline="0">
                <a:latin typeface="Comic Sans MS" panose="030F0702030302020204" pitchFamily="66" charset="0"/>
              </a:rPr>
              <a:t> </a:t>
            </a:r>
            <a:r>
              <a:rPr lang="en-US" sz="1800" b="0" u="none" strike="noStrike" baseline="0">
                <a:latin typeface="Comic Sans MS" panose="030F0702030302020204" pitchFamily="66" charset="0"/>
              </a:rPr>
              <a:t>Was it a family trip, a teacher, work experience, a subject you have studied?</a:t>
            </a:r>
          </a:p>
          <a:p>
            <a:pPr marL="0" indent="0">
              <a:buNone/>
            </a:pPr>
            <a:endParaRPr lang="en-US" sz="1800" b="0" u="none" strike="noStrike" baseline="0">
              <a:latin typeface="Comic Sans MS" panose="030F0702030302020204" pitchFamily="66" charset="0"/>
            </a:endParaRPr>
          </a:p>
          <a:p>
            <a:pPr marL="0" indent="0">
              <a:buNone/>
            </a:pPr>
            <a:endParaRPr lang="en-US" sz="1800" b="0" u="none" strike="noStrike" baseline="0">
              <a:latin typeface="Comic Sans MS" panose="030F0702030302020204" pitchFamily="66" charset="0"/>
            </a:endParaRPr>
          </a:p>
          <a:p>
            <a:pPr>
              <a:lnSpc>
                <a:spcPct val="100000"/>
              </a:lnSpc>
            </a:pPr>
            <a:r>
              <a:rPr lang="en-US" b="1" u="none" strike="noStrike" baseline="0">
                <a:latin typeface="Comic Sans MS" panose="030F0702030302020204" pitchFamily="66" charset="0"/>
              </a:rPr>
              <a:t>Why does it interest you</a:t>
            </a:r>
            <a:r>
              <a:rPr lang="en-US" b="0" u="none" strike="noStrike" baseline="0">
                <a:latin typeface="Comic Sans MS" panose="030F0702030302020204" pitchFamily="66" charset="0"/>
              </a:rPr>
              <a:t>? </a:t>
            </a:r>
            <a:r>
              <a:rPr lang="en-US" sz="1800" b="0" u="none" strike="noStrike" baseline="0">
                <a:latin typeface="Comic Sans MS" panose="030F0702030302020204" pitchFamily="66" charset="0"/>
              </a:rPr>
              <a:t>Show you have a good understanding of what the </a:t>
            </a:r>
            <a:r>
              <a:rPr lang="en-GB" sz="1800" b="0" u="none" strike="noStrike" baseline="0">
                <a:latin typeface="Comic Sans MS" panose="030F0702030302020204" pitchFamily="66" charset="0"/>
              </a:rPr>
              <a:t>subject is about.</a:t>
            </a:r>
          </a:p>
          <a:p>
            <a:pPr marL="0" indent="0">
              <a:buNone/>
            </a:pPr>
            <a:endParaRPr lang="en-GB" sz="1800" b="0" u="none" strike="noStrike" baseline="0">
              <a:latin typeface="Comic Sans MS" panose="030F0702030302020204" pitchFamily="66" charset="0"/>
            </a:endParaRPr>
          </a:p>
          <a:p>
            <a:pPr marL="0" indent="0">
              <a:buNone/>
            </a:pPr>
            <a:endParaRPr lang="en-GB" sz="1800" b="0" u="none" strike="noStrike" baseline="0">
              <a:latin typeface="Comic Sans MS" panose="030F0702030302020204" pitchFamily="66" charset="0"/>
            </a:endParaRPr>
          </a:p>
          <a:p>
            <a:pPr>
              <a:lnSpc>
                <a:spcPct val="110000"/>
              </a:lnSpc>
            </a:pPr>
            <a:r>
              <a:rPr lang="en-US" b="1" u="none" strike="noStrike" baseline="0">
                <a:latin typeface="Comic Sans MS" panose="030F0702030302020204" pitchFamily="66" charset="0"/>
              </a:rPr>
              <a:t>How does it link to your future?                     </a:t>
            </a:r>
            <a:r>
              <a:rPr lang="en-US" sz="1800">
                <a:latin typeface="Comic Sans MS" panose="030F0702030302020204" pitchFamily="66" charset="0"/>
              </a:rPr>
              <a:t>Don’t need to h</a:t>
            </a:r>
            <a:r>
              <a:rPr lang="en-US" sz="1800" b="0" u="none" strike="noStrike" baseline="0">
                <a:latin typeface="Comic Sans MS" panose="030F0702030302020204" pitchFamily="66" charset="0"/>
              </a:rPr>
              <a:t>ave an exact career in mind but show that you have considered what you could do</a:t>
            </a:r>
            <a:r>
              <a:rPr lang="en-US" sz="2400" b="0" u="none" strike="noStrike" baseline="0">
                <a:latin typeface="Arial-ItalicMT"/>
              </a:rPr>
              <a:t>.</a:t>
            </a:r>
            <a:endParaRPr lang="en-GB" sz="2400"/>
          </a:p>
        </p:txBody>
      </p:sp>
    </p:spTree>
    <p:extLst>
      <p:ext uri="{BB962C8B-B14F-4D97-AF65-F5344CB8AC3E}">
        <p14:creationId xmlns:p14="http://schemas.microsoft.com/office/powerpoint/2010/main" val="40510581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0C492880B27A4C9830E24FC3D8018B" ma:contentTypeVersion="8" ma:contentTypeDescription="Create a new document." ma:contentTypeScope="" ma:versionID="60c56155933101471ee230a4582c510d">
  <xsd:schema xmlns:xsd="http://www.w3.org/2001/XMLSchema" xmlns:xs="http://www.w3.org/2001/XMLSchema" xmlns:p="http://schemas.microsoft.com/office/2006/metadata/properties" xmlns:ns2="55f16e7b-435e-45b4-bdf4-c10274b8742d" targetNamespace="http://schemas.microsoft.com/office/2006/metadata/properties" ma:root="true" ma:fieldsID="26fc2bd8cc447ee5ac06a6139b94fead" ns2:_="">
    <xsd:import namespace="55f16e7b-435e-45b4-bdf4-c10274b8742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f16e7b-435e-45b4-bdf4-c10274b874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86D3DC-F83C-40A7-925A-2735E9E4E88C}">
  <ds:schemaRefs>
    <ds:schemaRef ds:uri="55f16e7b-435e-45b4-bdf4-c10274b874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5C3F186-8843-4351-A5FE-2E6901C94D12}">
  <ds:schemaRefs>
    <ds:schemaRef ds:uri="http://schemas.microsoft.com/sharepoint/v3/contenttype/forms"/>
  </ds:schemaRefs>
</ds:datastoreItem>
</file>

<file path=customXml/itemProps3.xml><?xml version="1.0" encoding="utf-8"?>
<ds:datastoreItem xmlns:ds="http://schemas.openxmlformats.org/officeDocument/2006/customXml" ds:itemID="{2CE86CF5-D33A-4B40-8422-05D9AA09727E}">
  <ds:schemaRefs>
    <ds:schemaRef ds:uri="55f16e7b-435e-45b4-bdf4-c10274b874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Before you apply  – Choose at least one College &amp;  Course</vt:lpstr>
      <vt:lpstr>Before you apply – Choosing Colleges</vt:lpstr>
      <vt:lpstr>Before you apply – Register Online</vt:lpstr>
      <vt:lpstr>Personal Details</vt:lpstr>
      <vt:lpstr>Qualifications</vt:lpstr>
      <vt:lpstr>Writing your Personal Statement  = the most important part of your application</vt:lpstr>
      <vt:lpstr>1. Why have you chosen the course?</vt:lpstr>
      <vt:lpstr>2. What makes you suitable for the course?</vt:lpstr>
      <vt:lpstr>TOP TIP #1</vt:lpstr>
      <vt:lpstr>TOP TIP #2</vt:lpstr>
      <vt:lpstr>TOP TIP #3</vt:lpstr>
      <vt:lpstr>3. What relevant experience do you have?</vt:lpstr>
      <vt:lpstr>4. Why do you want study at that College?</vt:lpstr>
      <vt:lpstr>  TOP TIP #4  </vt:lpstr>
      <vt:lpstr>  TOP TIP #5  </vt:lpstr>
      <vt:lpstr> TOP TIP #6</vt:lpstr>
      <vt:lpstr>Do you need anything else for entry apart from academic requirements?</vt:lpstr>
      <vt:lpstr>PowerPoint Presentation</vt:lpstr>
      <vt:lpstr>PowerPoint Presentation</vt:lpstr>
      <vt:lpstr>After you apply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College</dc:title>
  <dc:creator>David James</dc:creator>
  <cp:revision>1</cp:revision>
  <dcterms:created xsi:type="dcterms:W3CDTF">2020-04-22T11:22:28Z</dcterms:created>
  <dcterms:modified xsi:type="dcterms:W3CDTF">2023-01-30T12:12:01Z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0x010100990C492880B27A4C9830E24FC3D8018B</vt:lpwstr>
  </property>
</Properties>
</file>