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 id="2147483660" r:id="rId5"/>
  </p:sldMasterIdLst>
  <p:notesMasterIdLst>
    <p:notesMasterId r:id="rId21"/>
  </p:notesMasterIdLst>
  <p:sldIdLst>
    <p:sldId id="330" r:id="rId6"/>
    <p:sldId id="311" r:id="rId7"/>
    <p:sldId id="296" r:id="rId8"/>
    <p:sldId id="306" r:id="rId9"/>
    <p:sldId id="310" r:id="rId10"/>
    <p:sldId id="315" r:id="rId11"/>
    <p:sldId id="339" r:id="rId12"/>
    <p:sldId id="340" r:id="rId13"/>
    <p:sldId id="324" r:id="rId14"/>
    <p:sldId id="341" r:id="rId15"/>
    <p:sldId id="342" r:id="rId16"/>
    <p:sldId id="343" r:id="rId17"/>
    <p:sldId id="344" r:id="rId18"/>
    <p:sldId id="338" r:id="rId19"/>
    <p:sldId id="30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5D5D"/>
    <a:srgbClr val="FF9966"/>
    <a:srgbClr val="FF6699"/>
    <a:srgbClr val="FF99FF"/>
    <a:srgbClr val="CC99FF"/>
    <a:srgbClr val="FFFF66"/>
    <a:srgbClr val="FD7FE5"/>
    <a:srgbClr val="009999"/>
    <a:srgbClr val="DFA9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D0916C-D00D-C34C-F520-B14550211E73}" v="168" dt="2020-06-27T10:14:23.820"/>
    <p1510:client id="{0369B6A1-B122-2CC9-B72E-87163B55C77F}" v="61" dt="2021-02-12T11:18:54.084"/>
    <p1510:client id="{05806E50-CCEA-459B-D5BB-F3A4B774D3EA}" v="1129" dt="2021-03-29T08:32:23.081"/>
    <p1510:client id="{0E0BA0CC-711C-0F6E-43E2-53688CE3A220}" v="510" dt="2020-01-06T15:47:47.215"/>
    <p1510:client id="{11DE5CF4-0E47-4862-6370-E725310FA4BF}" v="10" dt="2020-08-05T13:03:20.987"/>
    <p1510:client id="{199B10EC-2EC9-4616-2EF6-23A65D8B6186}" v="70" dt="2020-01-20T08:29:32.671"/>
    <p1510:client id="{1BF5A508-EAF4-B895-C8F8-49ED8BA420B9}" v="2791" dt="2021-01-26T14:51:32.134"/>
    <p1510:client id="{1C3F6DC1-4516-3571-4C1A-EE141EB33B35}" v="893" dt="2021-01-07T16:21:59.652"/>
    <p1510:client id="{1CF2D818-ABF7-C0F2-7036-64BD9B8F368A}" v="231" dt="2021-03-18T13:20:41.021"/>
    <p1510:client id="{1DD5B747-B010-271B-36EB-310D9AAC405D}" v="164" dt="2020-11-15T13:10:47.772"/>
    <p1510:client id="{1E6735DC-D0EF-74F2-C37E-E876B2CC8469}" v="1692" dt="2021-01-28T11:09:18.159"/>
    <p1510:client id="{21FDFC81-ECAD-CD47-D72D-ECD60EB7A6DC}" v="2208" dt="2021-01-06T10:44:56.632"/>
    <p1510:client id="{2842CC2B-A1E3-B0C9-F161-6A94903FED13}" v="532" dt="2020-01-03T23:33:39.770"/>
    <p1510:client id="{28FBF93F-8400-185D-7807-3939A1B41793}" v="329" dt="2021-01-26T13:45:02.240"/>
    <p1510:client id="{2EC5618D-FC3F-13D7-B4A6-91ABFECED32A}" v="640" dt="2021-02-18T15:06:43.933"/>
    <p1510:client id="{31802A12-6095-5A27-AE3E-9AB1B949D93D}" v="19" dt="2020-01-03T23:34:25.499"/>
    <p1510:client id="{3533B39F-6038-B000-D7DB-7BD687A30F7B}" v="401" dt="2021-03-11T11:51:08.502"/>
    <p1510:client id="{35B7AE07-459A-2211-5BFC-9A402F4450EC}" v="859" dt="2021-01-06T14:05:50.041"/>
    <p1510:client id="{366E20A4-394D-B987-3D98-567680C4775B}" v="2436" dt="2021-01-06T12:18:23.942"/>
    <p1510:client id="{3A189186-D5DF-4D54-795B-969E873DAD05}" v="1062" dt="2020-02-05T20:28:40.887"/>
    <p1510:client id="{404868AF-0A18-0F94-F73E-5CBD80A19E73}" v="111" dt="2020-11-06T08:45:55.249"/>
    <p1510:client id="{43BFFCFC-8ABE-D787-77D7-837AA30BCA83}" v="11" dt="2020-01-03T23:13:27.913"/>
    <p1510:client id="{444C6EC3-E6B7-4601-3FB3-FB3505527EA1}" v="6" dt="2020-01-13T11:16:31.724"/>
    <p1510:client id="{44E70E18-074F-4CF3-9D8A-DBC6B7CB75B6}" v="145" dt="2020-01-03T23:06:23.504"/>
    <p1510:client id="{493D9FFA-95E4-791F-E0B9-354BF2102DD0}" v="3390" dt="2021-01-08T10:12:21.780"/>
    <p1510:client id="{5039FA82-D79C-2709-D427-BC16646BBA32}" v="723" dt="2021-03-18T13:37:26.042"/>
    <p1510:client id="{54122F63-A8C9-FE75-E199-FD797F473B89}" v="117" dt="2020-11-29T16:17:08.107"/>
    <p1510:client id="{57724AC4-C74B-1A69-ABCE-55BAB89A51A1}" v="785" dt="2021-03-08T10:29:40.390"/>
    <p1510:client id="{5898BD03-1B18-6195-31C4-A8EA856DE91F}" v="446" dt="2020-11-01T23:23:47.782"/>
    <p1510:client id="{59C3E0FE-E10A-82DE-C79E-87334441E29D}" v="2723" dt="2020-11-06T16:10:20.301"/>
    <p1510:client id="{5F467E8E-3886-F2FE-A48A-43BA7A47D609}" v="1" dt="2020-03-18T08:46:49.347"/>
    <p1510:client id="{6752E66C-9F55-E625-F8C1-67BF34D229D1}" v="53" dt="2021-03-22T09:48:19.826"/>
    <p1510:client id="{6C8FE234-7BD2-6061-F9EF-07CB2531406C}" v="933" dt="2021-02-11T14:31:05.834"/>
    <p1510:client id="{6D8BC199-673A-1F92-749E-9FFC558392C3}" v="1342" dt="2021-03-09T10:01:14.898"/>
    <p1510:client id="{6E36B038-CCE9-6AE5-9AC2-451AD4CA3648}" v="18" dt="2020-11-11T08:51:37.787"/>
    <p1510:client id="{6EC89F86-D574-6642-8A29-BB23A13F6641}" v="190" dt="2020-01-07T08:25:19.001"/>
    <p1510:client id="{71C1A5F4-E0F2-00E1-58B4-A3D17799823D}" v="602" dt="2021-01-07T15:51:05.261"/>
    <p1510:client id="{7221A2E8-681A-D5B0-8FD3-CCD33A578931}" v="538" dt="2021-03-25T13:35:37.486"/>
    <p1510:client id="{7B35B29F-7080-B000-D7D3-0B59F99D26B7}" v="4" dt="2021-03-08T09:30:17.452"/>
    <p1510:client id="{7F1D7457-CE93-DC64-223C-B063F4007F66}" v="47" dt="2020-02-24T10:26:58.519"/>
    <p1510:client id="{81E094CC-33AE-DFD5-FB7A-B53CC9E0C707}" v="750" dt="2021-02-18T11:19:01.221"/>
    <p1510:client id="{84E6A50F-A251-3691-EF5E-33A20CC6FEE2}" v="52" dt="2020-01-16T14:23:18.633"/>
    <p1510:client id="{8A794502-78A7-5F35-D290-DA1101378CF3}" v="406" dt="2021-01-28T10:53:14.031"/>
    <p1510:client id="{8AFA18BD-EA3D-9C17-7085-1D2CCA7949F8}" v="1847" dt="2020-11-06T15:59:36.680"/>
    <p1510:client id="{8FE3669D-7AA8-D56C-1132-AAEC0D15BB58}" v="249" dt="2020-03-06T13:33:24.055"/>
    <p1510:client id="{925AB6BB-0968-9A3F-B211-B88557F7DDC2}" v="664" dt="2021-01-21T15:23:39.453"/>
    <p1510:client id="{9264E470-CB80-E65C-3F50-31680DE326C0}" v="404" dt="2021-03-15T10:47:49.640"/>
    <p1510:client id="{94DF11ED-EDCE-BE47-8558-F91F7798DDBC}" v="54" dt="2020-02-07T12:46:37.982"/>
    <p1510:client id="{951B8172-DB0B-5B8A-355F-CF37C9832792}" v="156" dt="2020-01-04T01:02:10.763"/>
    <p1510:client id="{98510A5E-F541-F91D-3136-B467B5E09652}" v="1807" dt="2021-01-13T13:57:41.775"/>
    <p1510:client id="{9875EA85-AE91-5469-C09D-625A085236F0}" v="2" dt="2020-10-05T20:01:24.162"/>
    <p1510:client id="{989731C3-0BF6-F25F-0E71-DEFA6A09D70A}" v="587" dt="2020-11-30T14:33:56.710"/>
    <p1510:client id="{9B2F12F5-16F4-235E-ED60-F787CA6948C1}" v="10" dt="2021-01-18T14:51:16.775"/>
    <p1510:client id="{9E24A319-DE29-DAD2-DDE6-C316055AB34A}" v="14" dt="2021-01-28T10:47:42.191"/>
    <p1510:client id="{9E44EC82-9C9A-1F04-F0A9-B6B02BF4AE10}" v="49" dt="2021-03-02T20:48:33.357"/>
    <p1510:client id="{9EF0F618-43B4-0623-58F8-74C3C50EC3E8}" v="443" dt="2021-03-22T10:16:47.101"/>
    <p1510:client id="{9F52E2EB-D742-FD2D-4333-6C83E8479203}" v="210" dt="2021-01-26T11:09:30.333"/>
    <p1510:client id="{9F76E754-44E9-9EF8-9D80-FF61D2F4EE89}" v="69" dt="2020-01-27T15:54:02.645"/>
    <p1510:client id="{9FDC868D-60F4-3458-B074-693C2951C9A4}" v="96" dt="2020-02-21T23:31:35.393"/>
    <p1510:client id="{A43175EA-6A63-4A98-4912-91DB82EE639D}" v="12" dt="2020-11-09T12:28:10.308"/>
    <p1510:client id="{AA6B3005-73FA-C40B-737B-3E7742814283}" v="194" dt="2020-03-17T09:20:38.738"/>
    <p1510:client id="{AB5FBC32-36AA-2088-E225-86DE07C67462}" v="170" dt="2020-01-13T16:17:12.259"/>
    <p1510:client id="{B0060533-9E2F-6BA1-3C5E-847DCA5E497B}" v="389" dt="2020-11-29T15:52:47.878"/>
    <p1510:client id="{BAFADBB6-F5A9-CF3C-274F-04E96D7FC2F1}" v="46" dt="2020-10-30T14:25:15.179"/>
    <p1510:client id="{BD802993-8397-3AB6-793A-B24079A82904}" v="119" dt="2020-03-16T10:02:34.153"/>
    <p1510:client id="{C238D9E8-3EA8-B3C7-5657-56418BFD204F}" v="5" dt="2020-03-06T08:07:51.831"/>
    <p1510:client id="{C2E0D9AE-C4FD-497C-D4FB-C1CAAE755A92}" v="3782" dt="2020-11-06T16:36:42.200"/>
    <p1510:client id="{CBAC0DF3-70F3-34F2-1F64-B6972C1DB5F9}" v="51" dt="2021-03-01T10:03:57.392"/>
    <p1510:client id="{CDA8CEE8-FC42-DC27-BE1A-FAEC943C3174}" v="20" dt="2020-02-04T10:10:48.285"/>
    <p1510:client id="{D4E9D36B-AECD-FEC5-912E-2DF2BE4BE62A}" v="354" dt="2020-01-31T12:51:17.587"/>
    <p1510:client id="{DF111E88-C24F-A2E6-34DE-F32CC7F1A81B}" v="21" dt="2020-01-05T00:12:29.195"/>
    <p1510:client id="{DFDEAB73-0ACF-2B42-0FBA-80C247AA42B0}" v="141" dt="2021-01-06T14:44:12.069"/>
    <p1510:client id="{E17B93F1-5578-27B9-8191-F2B7A90C1564}" v="1006" dt="2021-02-10T11:22:53.300"/>
    <p1510:client id="{E234B39F-C096-B000-929C-7C19CA8AF254}" v="229" dt="2021-03-11T12:05:47.156"/>
    <p1510:client id="{E64AB2F4-B9A7-B465-AFB8-0A68E0D9C39D}" v="18" dt="2021-01-27T11:53:50.513"/>
    <p1510:client id="{E7D96371-3FE0-A8D2-3C83-754B3A1EF919}" v="534" dt="2020-01-09T16:53:52.994"/>
    <p1510:client id="{E7F19333-A538-173E-2D42-C700EE2D6C16}" v="757" dt="2020-11-20T10:07:04.830"/>
    <p1510:client id="{EBB85A4E-5486-8C91-A144-03BF43C00548}" v="30" dt="2021-03-15T09:01:38.450"/>
    <p1510:client id="{EDC10C0B-A790-C19F-3029-35FD329479A7}" v="169" dt="2021-03-03T12:33:02.558"/>
    <p1510:client id="{EDF92350-6211-AEC7-BA54-50A286E59823}" v="32" dt="2020-01-04T17:18:20.840"/>
    <p1510:client id="{F4257530-C405-710F-C5B6-43A03F3CD4B4}" v="10" dt="2020-11-06T18:18:27.387"/>
    <p1510:client id="{F483E949-36E5-34D7-D7DF-1909CE7FC96E}" v="62" dt="2020-01-10T08:30:43.089"/>
    <p1510:client id="{F607E07C-5611-4017-3C22-0D6B999A2F19}" v="321" dt="2020-01-12T17:44:00.573"/>
    <p1510:client id="{F8A5A742-8D43-24B6-F232-B62260CC54B3}" v="888" dt="2021-01-26T17:02:33.791"/>
    <p1510:client id="{FACEDFEE-9DCC-0320-D7FA-C18B95750FD9}" v="48" dt="2021-01-25T15:16:29.2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9" d="100"/>
          <a:sy n="69" d="100"/>
        </p:scale>
        <p:origin x="141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6T10:37:15.556"/>
    </inkml:context>
    <inkml:brush xml:id="br0">
      <inkml:brushProperty name="width" value="0.1" units="cm"/>
      <inkml:brushProperty name="height" value="0.1" units="cm"/>
      <inkml:brushProperty name="color" value="#FFFFFF"/>
    </inkml:brush>
  </inkml:definitions>
  <inkml:trace contextRef="#ctx0" brushRef="#br0">390463488 1197998080 16383 0 0,'0'0'-16383'0'0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6T10:37:15.565"/>
    </inkml:context>
    <inkml:brush xml:id="br0">
      <inkml:brushProperty name="width" value="0.1" units="cm"/>
      <inkml:brushProperty name="height" value="0.1" units="cm"/>
      <inkml:brushProperty name="color" value="#FFFFFF"/>
    </inkml:brush>
  </inkml:definitions>
  <inkml:trace contextRef="#ctx0" brushRef="#br0">541720576-238813184 16383 0 0,'0'0'-16383'0'0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6T10:37:15.566"/>
    </inkml:context>
    <inkml:brush xml:id="br0">
      <inkml:brushProperty name="width" value="0.1" units="cm"/>
      <inkml:brushProperty name="height" value="0.1" units="cm"/>
      <inkml:brushProperty name="color" value="#FFFFFF"/>
    </inkml:brush>
  </inkml:definitions>
  <inkml:trace contextRef="#ctx0" brushRef="#br0">541720576-238813184 16383 0 0,'0'0'-16383'0'0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6T10:37:15.557"/>
    </inkml:context>
    <inkml:brush xml:id="br0">
      <inkml:brushProperty name="width" value="0.1" units="cm"/>
      <inkml:brushProperty name="height" value="0.1" units="cm"/>
      <inkml:brushProperty name="color" value="#FFFFFF"/>
    </inkml:brush>
  </inkml:definitions>
  <inkml:trace contextRef="#ctx0" brushRef="#br0">82968576-488243200 16383 0 0,'0'0'-16383'0'0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6T10:37:15.558"/>
    </inkml:context>
    <inkml:brush xml:id="br0">
      <inkml:brushProperty name="width" value="0.1" units="cm"/>
      <inkml:brushProperty name="height" value="0.1" units="cm"/>
      <inkml:brushProperty name="color" value="#FFFFFF"/>
    </inkml:brush>
  </inkml:definitions>
  <inkml:trace contextRef="#ctx0" brushRef="#br0">82968576-488243200 16383 0 0,'0'0'-16383'0'0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6T10:37:15.559"/>
    </inkml:context>
    <inkml:brush xml:id="br0">
      <inkml:brushProperty name="width" value="0.1" units="cm"/>
      <inkml:brushProperty name="height" value="0.1" units="cm"/>
      <inkml:brushProperty name="color" value="#FFFFFF"/>
    </inkml:brush>
  </inkml:definitions>
  <inkml:trace contextRef="#ctx0" brushRef="#br0">877789184 632684544 16383 0 0,'0'0'-16383'0'0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6T10:37:15.560"/>
    </inkml:context>
    <inkml:brush xml:id="br0">
      <inkml:brushProperty name="width" value="0.1" units="cm"/>
      <inkml:brushProperty name="height" value="0.1" units="cm"/>
      <inkml:brushProperty name="color" value="#FFFFFF"/>
    </inkml:brush>
  </inkml:definitions>
  <inkml:trace contextRef="#ctx0" brushRef="#br0">292290560 278003712 16383 0 0,'0'0'-16383'0'0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6T10:37:15.561"/>
    </inkml:context>
    <inkml:brush xml:id="br0">
      <inkml:brushProperty name="width" value="0.1" units="cm"/>
      <inkml:brushProperty name="height" value="0.1" units="cm"/>
      <inkml:brushProperty name="color" value="#FFFFFF"/>
    </inkml:brush>
  </inkml:definitions>
  <inkml:trace contextRef="#ctx0" brushRef="#br0">24903680 892993536 16383 0 0,'0'0'-16383'0'0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6T10:37:15.562"/>
    </inkml:context>
    <inkml:brush xml:id="br0">
      <inkml:brushProperty name="width" value="0.1" units="cm"/>
      <inkml:brushProperty name="height" value="0.1" units="cm"/>
      <inkml:brushProperty name="color" value="#FFFFFF"/>
    </inkml:brush>
  </inkml:definitions>
  <inkml:trace contextRef="#ctx0" brushRef="#br0">24903680 892993536 16383 0 0,'0'0'-16383'0'0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6T10:37:15.563"/>
    </inkml:context>
    <inkml:brush xml:id="br0">
      <inkml:brushProperty name="width" value="0.1" units="cm"/>
      <inkml:brushProperty name="height" value="0.1" units="cm"/>
      <inkml:brushProperty name="color" value="#FFFFFF"/>
    </inkml:brush>
  </inkml:definitions>
  <inkml:trace contextRef="#ctx0" brushRef="#br0">1585971200 376176640 16383 0 0,'0'0'-16383'0'0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6T10:37:15.564"/>
    </inkml:context>
    <inkml:brush xml:id="br0">
      <inkml:brushProperty name="width" value="0.1" units="cm"/>
      <inkml:brushProperty name="height" value="0.1" units="cm"/>
      <inkml:brushProperty name="color" value="#FFFFFF"/>
    </inkml:brush>
  </inkml:definitions>
  <inkml:trace contextRef="#ctx0" brushRef="#br0">541720576-238813184 16383 0 0,'0'0'-16383'0'0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D82696-1913-4623-A662-D0F7AA34A9AD}" type="datetimeFigureOut">
              <a:rPr lang="en-GB" smtClean="0"/>
              <a:t>31/08/2021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3DF755-6440-4544-8F29-AF3917252DAC}" type="slidenum">
              <a:rPr lang="en-GB" smtClean="0"/>
              <a:t>‹#›</a:t>
            </a:fld>
            <a:endParaRPr lang="en-GB"/>
          </a:p>
        </p:txBody>
      </p:sp>
    </p:spTree>
    <p:extLst>
      <p:ext uri="{BB962C8B-B14F-4D97-AF65-F5344CB8AC3E}">
        <p14:creationId xmlns:p14="http://schemas.microsoft.com/office/powerpoint/2010/main" val="1067803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92C851E-8CB1-4D12-8CB9-B68D7D8FC736}" type="slidenum">
              <a:rPr lang="en-GB" smtClean="0"/>
              <a:t>14</a:t>
            </a:fld>
            <a:endParaRPr lang="en-GB"/>
          </a:p>
        </p:txBody>
      </p:sp>
    </p:spTree>
    <p:extLst>
      <p:ext uri="{BB962C8B-B14F-4D97-AF65-F5344CB8AC3E}">
        <p14:creationId xmlns:p14="http://schemas.microsoft.com/office/powerpoint/2010/main" val="3465478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286A0EA-1951-466F-AED4-72AF6EC34387}" type="datetimeFigureOut">
              <a:rPr lang="en-GB" smtClean="0"/>
              <a:t>31/08/2021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1515258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86A0EA-1951-466F-AED4-72AF6EC34387}" type="datetimeFigureOut">
              <a:rPr lang="en-GB" smtClean="0"/>
              <a:t>31/08/2021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3546858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86A0EA-1951-466F-AED4-72AF6EC34387}" type="datetimeFigureOut">
              <a:rPr lang="en-GB" smtClean="0"/>
              <a:t>31/08/2021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1701355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286A0EA-1951-466F-AED4-72AF6EC34387}" type="datetimeFigureOut">
              <a:rPr lang="en-GB" smtClean="0"/>
              <a:t>31/08/2021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1515258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86A0EA-1951-466F-AED4-72AF6EC34387}" type="datetimeFigureOut">
              <a:rPr lang="en-GB" smtClean="0"/>
              <a:t>31/08/2021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2911706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86A0EA-1951-466F-AED4-72AF6EC34387}" type="datetimeFigureOut">
              <a:rPr lang="en-GB" smtClean="0"/>
              <a:t>31/08/2021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2694802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286A0EA-1951-466F-AED4-72AF6EC34387}" type="datetimeFigureOut">
              <a:rPr lang="en-GB" smtClean="0"/>
              <a:t>31/08/2021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264201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286A0EA-1951-466F-AED4-72AF6EC34387}" type="datetimeFigureOut">
              <a:rPr lang="en-GB" smtClean="0"/>
              <a:t>31/08/2021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3945531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286A0EA-1951-466F-AED4-72AF6EC34387}" type="datetimeFigureOut">
              <a:rPr lang="en-GB" smtClean="0"/>
              <a:t>31/08/2021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534326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86A0EA-1951-466F-AED4-72AF6EC34387}" type="datetimeFigureOut">
              <a:rPr lang="en-GB" smtClean="0"/>
              <a:t>31/08/2021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113114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86A0EA-1951-466F-AED4-72AF6EC34387}" type="datetimeFigureOut">
              <a:rPr lang="en-GB" smtClean="0"/>
              <a:t>31/08/2021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1095023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86A0EA-1951-466F-AED4-72AF6EC34387}" type="datetimeFigureOut">
              <a:rPr lang="en-GB" smtClean="0"/>
              <a:t>31/08/2021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29117063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86A0EA-1951-466F-AED4-72AF6EC34387}" type="datetimeFigureOut">
              <a:rPr lang="en-GB" smtClean="0"/>
              <a:t>31/08/2021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15906803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86A0EA-1951-466F-AED4-72AF6EC34387}" type="datetimeFigureOut">
              <a:rPr lang="en-GB" smtClean="0"/>
              <a:t>31/08/2021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3546858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86A0EA-1951-466F-AED4-72AF6EC34387}" type="datetimeFigureOut">
              <a:rPr lang="en-GB" smtClean="0"/>
              <a:t>31/08/2021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1701355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86A0EA-1951-466F-AED4-72AF6EC34387}" type="datetimeFigureOut">
              <a:rPr lang="en-GB" smtClean="0"/>
              <a:t>31/08/2021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2694802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286A0EA-1951-466F-AED4-72AF6EC34387}" type="datetimeFigureOut">
              <a:rPr lang="en-GB" smtClean="0"/>
              <a:t>31/08/2021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264201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286A0EA-1951-466F-AED4-72AF6EC34387}" type="datetimeFigureOut">
              <a:rPr lang="en-GB" smtClean="0"/>
              <a:t>31/08/2021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3945531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286A0EA-1951-466F-AED4-72AF6EC34387}" type="datetimeFigureOut">
              <a:rPr lang="en-GB" smtClean="0"/>
              <a:t>31/08/2021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53432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86A0EA-1951-466F-AED4-72AF6EC34387}" type="datetimeFigureOut">
              <a:rPr lang="en-GB" smtClean="0"/>
              <a:t>31/08/2021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113114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86A0EA-1951-466F-AED4-72AF6EC34387}" type="datetimeFigureOut">
              <a:rPr lang="en-GB" smtClean="0"/>
              <a:t>31/08/2021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1095023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86A0EA-1951-466F-AED4-72AF6EC34387}" type="datetimeFigureOut">
              <a:rPr lang="en-GB" smtClean="0"/>
              <a:t>31/08/2021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1590680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86A0EA-1951-466F-AED4-72AF6EC34387}" type="datetimeFigureOut">
              <a:rPr lang="en-GB" smtClean="0"/>
              <a:t>31/08/2021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A80FF3-1961-40FC-8C64-C03C851558DC}" type="slidenum">
              <a:rPr lang="en-GB" smtClean="0"/>
              <a:t>‹#›</a:t>
            </a:fld>
            <a:endParaRPr lang="en-GB"/>
          </a:p>
        </p:txBody>
      </p:sp>
    </p:spTree>
    <p:extLst>
      <p:ext uri="{BB962C8B-B14F-4D97-AF65-F5344CB8AC3E}">
        <p14:creationId xmlns:p14="http://schemas.microsoft.com/office/powerpoint/2010/main" val="3447386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86A0EA-1951-466F-AED4-72AF6EC34387}" type="datetimeFigureOut">
              <a:rPr lang="en-GB" smtClean="0"/>
              <a:t>31/08/2021</a:t>
            </a:fld>
            <a:endParaRPr lang="en-GB"/>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A80FF3-1961-40FC-8C64-C03C851558DC}" type="slidenum">
              <a:rPr lang="en-GB" smtClean="0"/>
              <a:t>‹#›</a:t>
            </a:fld>
            <a:endParaRPr lang="en-GB"/>
          </a:p>
        </p:txBody>
      </p:sp>
    </p:spTree>
    <p:extLst>
      <p:ext uri="{BB962C8B-B14F-4D97-AF65-F5344CB8AC3E}">
        <p14:creationId xmlns:p14="http://schemas.microsoft.com/office/powerpoint/2010/main" val="34473867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jpe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0.jpeg"/><Relationship Id="rId2" Type="http://schemas.openxmlformats.org/officeDocument/2006/relationships/hyperlink" Target="https://www.youtube.com/watch?v=tkjlYxUf4-M" TargetMode="Externa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9.jpeg"/></Relationships>
</file>

<file path=ppt/slides/_rels/slide1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jpeg"/></Relationships>
</file>

<file path=ppt/slides/_rels/slide1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jpe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www.charangascotland.co.uk/c/1342303-adapted-for-covid-scheme/1342304-primary-1/1342307-everyone/lessons/394042-step-6" TargetMode="External"/><Relationship Id="rId7"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customXml" Target="../ink/ink8.xml"/><Relationship Id="rId3" Type="http://schemas.openxmlformats.org/officeDocument/2006/relationships/image" Target="../media/image5.png"/><Relationship Id="rId7" Type="http://schemas.openxmlformats.org/officeDocument/2006/relationships/customXml" Target="../ink/ink2.xml"/><Relationship Id="rId12" Type="http://schemas.openxmlformats.org/officeDocument/2006/relationships/customXml" Target="../ink/ink7.xml"/><Relationship Id="rId2" Type="http://schemas.openxmlformats.org/officeDocument/2006/relationships/image" Target="../media/image4.png"/><Relationship Id="rId16" Type="http://schemas.openxmlformats.org/officeDocument/2006/relationships/customXml" Target="../ink/ink11.xml"/><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customXml" Target="../ink/ink6.xml"/><Relationship Id="rId15" Type="http://schemas.openxmlformats.org/officeDocument/2006/relationships/customXml" Target="../ink/ink10.xml"/><Relationship Id="rId10" Type="http://schemas.openxmlformats.org/officeDocument/2006/relationships/customXml" Target="../ink/ink5.xml"/><Relationship Id="rId4" Type="http://schemas.openxmlformats.org/officeDocument/2006/relationships/customXml" Target="../ink/ink1.xml"/><Relationship Id="rId9" Type="http://schemas.openxmlformats.org/officeDocument/2006/relationships/customXml" Target="../ink/ink4.xml"/><Relationship Id="rId14" Type="http://schemas.openxmlformats.org/officeDocument/2006/relationships/customXml" Target="../ink/ink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11.jpeg"/><Relationship Id="rId2" Type="http://schemas.openxmlformats.org/officeDocument/2006/relationships/hyperlink" Target="https://www.youtube.com/watch?v=anYJvL9kZoU" TargetMode="Externa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5.png"/><Relationship Id="rId4" Type="http://schemas.openxmlformats.org/officeDocument/2006/relationships/image" Target="../media/image5.png"/><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11.jpeg"/><Relationship Id="rId2" Type="http://schemas.openxmlformats.org/officeDocument/2006/relationships/hyperlink" Target="https://www.youtube.com/watch?v=PfEqSjgW4tk" TargetMode="Externa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5.png"/><Relationship Id="rId4" Type="http://schemas.openxmlformats.org/officeDocument/2006/relationships/image" Target="../media/image5.png"/><Relationship Id="rId9"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11.jpeg"/><Relationship Id="rId2" Type="http://schemas.openxmlformats.org/officeDocument/2006/relationships/hyperlink" Target="https://www.youtube.com/watch?v=kdzD8Z2Ip6A" TargetMode="Externa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5.png"/><Relationship Id="rId4" Type="http://schemas.openxmlformats.org/officeDocument/2006/relationships/image" Target="../media/image5.png"/><Relationship Id="rId9" Type="http://schemas.openxmlformats.org/officeDocument/2006/relationships/image" Target="../media/image10.jpe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0.jpeg"/><Relationship Id="rId2" Type="http://schemas.openxmlformats.org/officeDocument/2006/relationships/hyperlink" Target="https://www.topmarks.co.uk/ordering-and-sequencing/shape-patterns" TargetMode="Externa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indyknowelogo-01 (2)"/>
          <p:cNvPicPr>
            <a:picLocks noChangeAspect="1" noChangeArrowheads="1"/>
          </p:cNvPicPr>
          <p:nvPr/>
        </p:nvPicPr>
        <p:blipFill>
          <a:blip r:embed="rId2" cstate="print">
            <a:extLst>
              <a:ext uri="{28A0092B-C50C-407E-A947-70E740481C1C}">
                <a14:useLocalDpi xmlns:a14="http://schemas.microsoft.com/office/drawing/2010/main" val="0"/>
              </a:ext>
            </a:extLst>
          </a:blip>
          <a:srcRect l="22406" r="9451"/>
          <a:stretch>
            <a:fillRect/>
          </a:stretch>
        </p:blipFill>
        <p:spPr bwMode="auto">
          <a:xfrm>
            <a:off x="507228" y="402256"/>
            <a:ext cx="694861" cy="963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340394" y="446266"/>
            <a:ext cx="7046350" cy="923330"/>
          </a:xfrm>
          <a:prstGeom prst="rect">
            <a:avLst/>
          </a:prstGeom>
          <a:noFill/>
        </p:spPr>
        <p:txBody>
          <a:bodyPr wrap="square" lIns="91440" tIns="45720" rIns="91440" bIns="45720" rtlCol="0" anchor="t">
            <a:spAutoFit/>
          </a:bodyPr>
          <a:lstStyle/>
          <a:p>
            <a:r>
              <a:rPr lang="en-GB" dirty="0"/>
              <a:t>                              </a:t>
            </a:r>
            <a:r>
              <a:rPr lang="en-GB" b="1" u="sng" dirty="0"/>
              <a:t>LEARNING FROM HOME  </a:t>
            </a:r>
            <a:endParaRPr lang="en-GB" b="1" u="sng" dirty="0">
              <a:cs typeface="Calibri"/>
            </a:endParaRPr>
          </a:p>
          <a:p>
            <a:r>
              <a:rPr lang="en-GB" b="1" dirty="0">
                <a:highlight>
                  <a:srgbClr val="FFFF00"/>
                </a:highlight>
                <a:cs typeface="Calibri"/>
              </a:rPr>
              <a:t>Please scroll through the slides to see all of this week's lesson plans.</a:t>
            </a:r>
          </a:p>
          <a:p>
            <a:r>
              <a:rPr lang="en-GB" dirty="0">
                <a:cs typeface="Calibri"/>
              </a:rPr>
              <a:t>                                  Week beginning Monday </a:t>
            </a:r>
            <a:r>
              <a:rPr lang="en-GB" dirty="0" smtClean="0">
                <a:cs typeface="Calibri"/>
              </a:rPr>
              <a:t>30</a:t>
            </a:r>
            <a:r>
              <a:rPr lang="en-GB" baseline="30000" dirty="0" smtClean="0">
                <a:cs typeface="Calibri"/>
              </a:rPr>
              <a:t>th</a:t>
            </a:r>
            <a:r>
              <a:rPr lang="en-GB" dirty="0" smtClean="0">
                <a:cs typeface="Calibri"/>
              </a:rPr>
              <a:t> August </a:t>
            </a:r>
            <a:r>
              <a:rPr lang="en-GB" dirty="0">
                <a:cs typeface="Calibri"/>
              </a:rPr>
              <a:t>2021</a:t>
            </a:r>
            <a:endParaRPr lang="en-GB" u="sng" dirty="0">
              <a:cs typeface="Calibri"/>
            </a:endParaRPr>
          </a:p>
        </p:txBody>
      </p:sp>
      <p:sp>
        <p:nvSpPr>
          <p:cNvPr id="9" name="Rounded Rectangle 8"/>
          <p:cNvSpPr/>
          <p:nvPr/>
        </p:nvSpPr>
        <p:spPr>
          <a:xfrm>
            <a:off x="269823" y="344774"/>
            <a:ext cx="8604354" cy="6175947"/>
          </a:xfrm>
          <a:prstGeom prst="roundRect">
            <a:avLst>
              <a:gd name="adj" fmla="val 6473"/>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3" descr="Letter&#10;&#10;Description automatically generated">
            <a:extLst>
              <a:ext uri="{FF2B5EF4-FFF2-40B4-BE49-F238E27FC236}">
                <a16:creationId xmlns:a16="http://schemas.microsoft.com/office/drawing/2014/main" id="{6DB10A5B-410A-4DB8-9A6A-70EA1402D7F6}"/>
              </a:ext>
            </a:extLst>
          </p:cNvPr>
          <p:cNvPicPr>
            <a:picLocks noChangeAspect="1"/>
          </p:cNvPicPr>
          <p:nvPr/>
        </p:nvPicPr>
        <p:blipFill>
          <a:blip r:embed="rId3"/>
          <a:stretch>
            <a:fillRect/>
          </a:stretch>
        </p:blipFill>
        <p:spPr>
          <a:xfrm rot="5400000">
            <a:off x="2488721" y="728203"/>
            <a:ext cx="4410974" cy="6034197"/>
          </a:xfrm>
          <a:prstGeom prst="rect">
            <a:avLst/>
          </a:prstGeom>
        </p:spPr>
      </p:pic>
    </p:spTree>
    <p:extLst>
      <p:ext uri="{BB962C8B-B14F-4D97-AF65-F5344CB8AC3E}">
        <p14:creationId xmlns:p14="http://schemas.microsoft.com/office/powerpoint/2010/main" val="2821085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5E946B36-2B27-44C2-B572-09BC0B6AB84D}"/>
              </a:ext>
            </a:extLst>
          </p:cNvPr>
          <p:cNvGraphicFramePr>
            <a:graphicFrameLocks noGrp="1"/>
          </p:cNvGraphicFramePr>
          <p:nvPr>
            <p:extLst>
              <p:ext uri="{D42A27DB-BD31-4B8C-83A1-F6EECF244321}">
                <p14:modId xmlns:p14="http://schemas.microsoft.com/office/powerpoint/2010/main" val="832428705"/>
              </p:ext>
            </p:extLst>
          </p:nvPr>
        </p:nvGraphicFramePr>
        <p:xfrm>
          <a:off x="0" y="1"/>
          <a:ext cx="9144000" cy="6880882"/>
        </p:xfrm>
        <a:graphic>
          <a:graphicData uri="http://schemas.openxmlformats.org/drawingml/2006/table">
            <a:tbl>
              <a:tblPr firstRow="1" bandRow="1"/>
              <a:tblGrid>
                <a:gridCol w="1343176">
                  <a:extLst>
                    <a:ext uri="{9D8B030D-6E8A-4147-A177-3AD203B41FA5}">
                      <a16:colId xmlns:a16="http://schemas.microsoft.com/office/drawing/2014/main" val="945312149"/>
                    </a:ext>
                  </a:extLst>
                </a:gridCol>
                <a:gridCol w="7800824">
                  <a:extLst>
                    <a:ext uri="{9D8B030D-6E8A-4147-A177-3AD203B41FA5}">
                      <a16:colId xmlns:a16="http://schemas.microsoft.com/office/drawing/2014/main" val="1774600538"/>
                    </a:ext>
                  </a:extLst>
                </a:gridCol>
              </a:tblGrid>
              <a:tr h="1165837">
                <a:tc>
                  <a:txBody>
                    <a:bodyPr/>
                    <a:lstStyle/>
                    <a:p>
                      <a:pPr lvl="0" algn="l">
                        <a:lnSpc>
                          <a:spcPct val="100000"/>
                        </a:lnSpc>
                        <a:spcBef>
                          <a:spcPts val="0"/>
                        </a:spcBef>
                        <a:spcAft>
                          <a:spcPts val="0"/>
                        </a:spcAft>
                        <a:buNone/>
                      </a:pPr>
                      <a:r>
                        <a:rPr lang="en-GB" sz="1600" b="0" i="0" u="none" strike="noStrike" noProof="0" dirty="0">
                          <a:latin typeface="Calibri"/>
                        </a:rPr>
                        <a:t>What are we learning?</a:t>
                      </a:r>
                    </a:p>
                    <a:p>
                      <a:pPr lvl="0" algn="l">
                        <a:lnSpc>
                          <a:spcPct val="100000"/>
                        </a:lnSpc>
                        <a:spcBef>
                          <a:spcPts val="0"/>
                        </a:spcBef>
                        <a:spcAft>
                          <a:spcPts val="0"/>
                        </a:spcAft>
                        <a:buNone/>
                      </a:pPr>
                      <a:r>
                        <a:rPr lang="en-GB" sz="1600" b="1" i="0" u="sng" strike="noStrike" noProof="0" dirty="0" smtClean="0">
                          <a:latin typeface="Calibri"/>
                        </a:rPr>
                        <a:t>STEM</a:t>
                      </a:r>
                      <a:endParaRPr lang="en-GB" sz="1600" b="1" i="0" u="sng" strike="noStrike" noProof="0" dirty="0">
                        <a:latin typeface="Calibri"/>
                      </a:endParaRPr>
                    </a:p>
                  </a:txBody>
                  <a:tcPr/>
                </a:tc>
                <a:tc>
                  <a:txBody>
                    <a:bodyPr/>
                    <a:lstStyle/>
                    <a:p>
                      <a:pPr marL="0" marR="0" lvl="0" indent="0" algn="ctr">
                        <a:lnSpc>
                          <a:spcPct val="100000"/>
                        </a:lnSpc>
                        <a:spcBef>
                          <a:spcPts val="0"/>
                        </a:spcBef>
                        <a:spcAft>
                          <a:spcPts val="0"/>
                        </a:spcAft>
                        <a:buClrTx/>
                        <a:buSzTx/>
                        <a:buFontTx/>
                        <a:buNone/>
                      </a:pPr>
                      <a:r>
                        <a:rPr lang="en-GB" sz="1800" u="sng" kern="1200" dirty="0" smtClean="0">
                          <a:solidFill>
                            <a:schemeClr val="tx1"/>
                          </a:solidFill>
                          <a:effectLst/>
                          <a:highlight>
                            <a:srgbClr val="FFFF00"/>
                          </a:highlight>
                          <a:latin typeface="+mn-lt"/>
                          <a:ea typeface="+mn-ea"/>
                          <a:cs typeface="+mn-cs"/>
                        </a:rPr>
                        <a:t>FRIDAY</a:t>
                      </a:r>
                      <a:endParaRPr lang="en-GB" sz="1800" u="sng" kern="1200" dirty="0">
                        <a:solidFill>
                          <a:schemeClr val="tx1"/>
                        </a:solidFill>
                        <a:effectLst/>
                        <a:highlight>
                          <a:srgbClr val="FFFF00"/>
                        </a:highligh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1" u="sng"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L.I to work collaboratively on a STEM project</a:t>
                      </a:r>
                      <a:endParaRPr lang="en-GB"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gn="ctr">
                        <a:buNone/>
                      </a:pPr>
                      <a:endParaRPr lang="en-US" sz="1800" b="0" i="0" u="sng" strike="noStrike" noProof="0" dirty="0"/>
                    </a:p>
                  </a:txBody>
                  <a:tcPr/>
                </a:tc>
                <a:extLst>
                  <a:ext uri="{0D108BD9-81ED-4DB2-BD59-A6C34878D82A}">
                    <a16:rowId xmlns:a16="http://schemas.microsoft.com/office/drawing/2014/main" val="4081420209"/>
                  </a:ext>
                </a:extLst>
              </a:tr>
              <a:tr h="3790372">
                <a:tc>
                  <a:txBody>
                    <a:bodyPr/>
                    <a:lstStyle/>
                    <a:p>
                      <a:r>
                        <a:rPr lang="en-GB" sz="1600" dirty="0"/>
                        <a:t>How are we learning?</a:t>
                      </a:r>
                    </a:p>
                    <a:p>
                      <a:pPr lvl="0">
                        <a:buNone/>
                      </a:pPr>
                      <a:endParaRPr lang="en-GB" sz="1600" dirty="0"/>
                    </a:p>
                    <a:p>
                      <a:pPr lvl="0">
                        <a:buNone/>
                      </a:pPr>
                      <a:endParaRPr lang="en-GB" dirty="0"/>
                    </a:p>
                  </a:txBody>
                  <a:tcPr/>
                </a:tc>
                <a:tc>
                  <a:txBody>
                    <a:bodyPr/>
                    <a:lstStyle/>
                    <a:p>
                      <a:pPr algn="l">
                        <a:lnSpc>
                          <a:spcPct val="107000"/>
                        </a:lnSpc>
                        <a:spcAft>
                          <a:spcPts val="800"/>
                        </a:spcAft>
                      </a:pPr>
                      <a:r>
                        <a:rPr lang="en-GB" sz="18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Teacher </a:t>
                      </a:r>
                      <a:r>
                        <a:rPr lang="en-GB"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input – </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Discuss the shapes of different buildings and have small pictures e.g. Eiffel tower, pyramids, big ben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Task -  </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put out a variety of building materials e.g</a:t>
                      </a:r>
                      <a:r>
                        <a:rPr lang="en-GB" sz="180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dirty="0" err="1" smtClean="0">
                          <a:effectLst/>
                          <a:latin typeface="Calibri" panose="020F0502020204030204" pitchFamily="34" charset="0"/>
                          <a:ea typeface="Times New Roman" panose="02020603050405020304" pitchFamily="18" charset="0"/>
                          <a:cs typeface="Times New Roman" panose="02020603050405020304" pitchFamily="18" charset="0"/>
                        </a:rPr>
                        <a:t>duplo</a:t>
                      </a:r>
                      <a:r>
                        <a:rPr lang="en-GB" sz="1800" dirty="0" smtClean="0">
                          <a:effectLst/>
                          <a:latin typeface="Calibri" panose="020F0502020204030204" pitchFamily="34" charset="0"/>
                          <a:ea typeface="Times New Roman" panose="02020603050405020304" pitchFamily="18" charset="0"/>
                          <a:cs typeface="Times New Roman" panose="02020603050405020304" pitchFamily="18" charset="0"/>
                        </a:rPr>
                        <a:t>,</a:t>
                      </a:r>
                      <a:r>
                        <a:rPr lang="en-GB" sz="1800" baseline="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baseline="0" dirty="0" err="1" smtClean="0">
                          <a:effectLst/>
                          <a:latin typeface="Calibri" panose="020F0502020204030204" pitchFamily="34" charset="0"/>
                          <a:ea typeface="Times New Roman" panose="02020603050405020304" pitchFamily="18" charset="0"/>
                          <a:cs typeface="Times New Roman" panose="02020603050405020304" pitchFamily="18" charset="0"/>
                        </a:rPr>
                        <a:t>lego</a:t>
                      </a:r>
                      <a:r>
                        <a:rPr lang="en-GB" sz="1800" baseline="0" dirty="0" smtClean="0">
                          <a:effectLst/>
                          <a:latin typeface="Calibri" panose="020F0502020204030204" pitchFamily="34" charset="0"/>
                          <a:ea typeface="Times New Roman" panose="02020603050405020304" pitchFamily="18" charset="0"/>
                          <a:cs typeface="Times New Roman" panose="02020603050405020304" pitchFamily="18" charset="0"/>
                        </a:rPr>
                        <a:t>, natural resources, art straws.</a:t>
                      </a:r>
                      <a:r>
                        <a:rPr lang="en-GB" sz="1800" dirty="0" smtClean="0">
                          <a:effectLst/>
                          <a:latin typeface="Calibri" panose="020F0502020204030204" pitchFamily="34" charset="0"/>
                          <a:ea typeface="Times New Roman" panose="02020603050405020304" pitchFamily="18" charset="0"/>
                          <a:cs typeface="Times New Roman" panose="02020603050405020304" pitchFamily="18" charset="0"/>
                        </a:rPr>
                        <a:t>  Children </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try to </a:t>
                      </a:r>
                      <a:r>
                        <a:rPr lang="en-GB" sz="1800" dirty="0" smtClean="0">
                          <a:effectLst/>
                          <a:latin typeface="Calibri" panose="020F0502020204030204" pitchFamily="34" charset="0"/>
                          <a:ea typeface="Times New Roman" panose="02020603050405020304" pitchFamily="18" charset="0"/>
                          <a:cs typeface="Times New Roman" panose="02020603050405020304" pitchFamily="18" charset="0"/>
                        </a:rPr>
                        <a:t>replicate </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their </a:t>
                      </a:r>
                      <a:r>
                        <a:rPr lang="en-GB" sz="1800" dirty="0" smtClean="0">
                          <a:effectLst/>
                          <a:latin typeface="Calibri" panose="020F0502020204030204" pitchFamily="34" charset="0"/>
                          <a:ea typeface="Times New Roman" panose="02020603050405020304" pitchFamily="18" charset="0"/>
                          <a:cs typeface="Times New Roman" panose="02020603050405020304" pitchFamily="18" charset="0"/>
                        </a:rPr>
                        <a:t>building using the picture </a:t>
                      </a:r>
                      <a:r>
                        <a:rPr lang="en-GB" sz="1800" dirty="0" err="1" smtClean="0">
                          <a:effectLst/>
                          <a:latin typeface="Calibri" panose="020F0502020204030204" pitchFamily="34" charset="0"/>
                          <a:ea typeface="Times New Roman" panose="02020603050405020304" pitchFamily="18" charset="0"/>
                          <a:cs typeface="Times New Roman" panose="02020603050405020304" pitchFamily="18" charset="0"/>
                        </a:rPr>
                        <a:t>stimulous</a:t>
                      </a:r>
                      <a:r>
                        <a:rPr lang="en-GB" sz="1800" dirty="0" smtClean="0">
                          <a:effectLst/>
                          <a:latin typeface="Calibri" panose="020F0502020204030204" pitchFamily="34" charset="0"/>
                          <a:ea typeface="Times New Roman" panose="02020603050405020304" pitchFamily="18" charset="0"/>
                          <a:cs typeface="Times New Roman" panose="02020603050405020304" pitchFamily="18" charset="0"/>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Plenary -</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share buildings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2487816163"/>
                  </a:ext>
                </a:extLst>
              </a:tr>
              <a:tr h="660344">
                <a:tc>
                  <a:txBody>
                    <a:bodyPr/>
                    <a:lstStyle/>
                    <a:p>
                      <a:r>
                        <a:rPr lang="en-GB" sz="1600" dirty="0"/>
                        <a:t>Why are we learning this?</a:t>
                      </a:r>
                    </a:p>
                  </a:txBody>
                  <a:tcPr/>
                </a:tc>
                <a:tc>
                  <a:txBody>
                    <a:bodyPr/>
                    <a:lstStyle/>
                    <a:p>
                      <a:pPr lvl="0">
                        <a:buNone/>
                      </a:pPr>
                      <a:r>
                        <a:rPr lang="en-GB" sz="1800" b="0" i="0" u="none" strike="noStrike" noProof="0" dirty="0">
                          <a:latin typeface="Calibri"/>
                        </a:rPr>
                        <a:t>               </a:t>
                      </a:r>
                      <a:r>
                        <a:rPr lang="en-GB" sz="1400" b="0" i="0" u="none" strike="noStrike" noProof="0" dirty="0">
                          <a:latin typeface="Comic Sans MS"/>
                        </a:rPr>
                        <a:t>Consider how we might use this skill in real life.</a:t>
                      </a:r>
                      <a:endParaRPr lang="en-US" sz="1400" dirty="0">
                        <a:latin typeface="Comic Sans MS"/>
                      </a:endParaRPr>
                    </a:p>
                  </a:txBody>
                  <a:tcPr/>
                </a:tc>
                <a:extLst>
                  <a:ext uri="{0D108BD9-81ED-4DB2-BD59-A6C34878D82A}">
                    <a16:rowId xmlns:a16="http://schemas.microsoft.com/office/drawing/2014/main" val="748032128"/>
                  </a:ext>
                </a:extLst>
              </a:tr>
              <a:tr h="1241446">
                <a:tc>
                  <a:txBody>
                    <a:bodyPr/>
                    <a:lstStyle/>
                    <a:p>
                      <a:r>
                        <a:rPr lang="en-GB" sz="1600" dirty="0"/>
                        <a:t>How do we know we have been successful?</a:t>
                      </a:r>
                    </a:p>
                  </a:txBody>
                  <a:tcPr/>
                </a:tc>
                <a:tc>
                  <a:txBody>
                    <a:bodyPr/>
                    <a:lstStyle/>
                    <a:p>
                      <a:pPr lvl="0">
                        <a:buNone/>
                      </a:pPr>
                      <a:r>
                        <a:rPr lang="en-GB" sz="1400" dirty="0">
                          <a:latin typeface="Comic Sans MS"/>
                        </a:rPr>
                        <a:t>I can </a:t>
                      </a:r>
                      <a:r>
                        <a:rPr lang="en-GB" sz="1400" dirty="0" smtClean="0">
                          <a:latin typeface="Comic Sans MS"/>
                        </a:rPr>
                        <a:t>work with a partner.  I can use</a:t>
                      </a:r>
                      <a:r>
                        <a:rPr lang="en-GB" sz="1400" baseline="0" dirty="0" smtClean="0">
                          <a:latin typeface="Comic Sans MS"/>
                        </a:rPr>
                        <a:t> problem solving skills.</a:t>
                      </a:r>
                      <a:endParaRPr lang="en-US" dirty="0"/>
                    </a:p>
                  </a:txBody>
                  <a:tcPr/>
                </a:tc>
                <a:extLst>
                  <a:ext uri="{0D108BD9-81ED-4DB2-BD59-A6C34878D82A}">
                    <a16:rowId xmlns:a16="http://schemas.microsoft.com/office/drawing/2014/main" val="1330993388"/>
                  </a:ext>
                </a:extLst>
              </a:tr>
            </a:tbl>
          </a:graphicData>
        </a:graphic>
      </p:graphicFrame>
      <p:pic>
        <p:nvPicPr>
          <p:cNvPr id="3" name="Picture 3" descr="A picture containing drawing&#10;&#10;Description automatically generated">
            <a:extLst>
              <a:ext uri="{FF2B5EF4-FFF2-40B4-BE49-F238E27FC236}">
                <a16:creationId xmlns:a16="http://schemas.microsoft.com/office/drawing/2014/main" id="{69A912B4-2AC4-4FE8-AB84-020E00FE27AB}"/>
              </a:ext>
            </a:extLst>
          </p:cNvPr>
          <p:cNvPicPr>
            <a:picLocks noChangeAspect="1"/>
          </p:cNvPicPr>
          <p:nvPr/>
        </p:nvPicPr>
        <p:blipFill>
          <a:blip r:embed="rId2"/>
          <a:stretch>
            <a:fillRect/>
          </a:stretch>
        </p:blipFill>
        <p:spPr>
          <a:xfrm>
            <a:off x="1088940" y="433420"/>
            <a:ext cx="348089" cy="508690"/>
          </a:xfrm>
          <a:prstGeom prst="rect">
            <a:avLst/>
          </a:prstGeom>
        </p:spPr>
      </p:pic>
      <p:pic>
        <p:nvPicPr>
          <p:cNvPr id="4" name="Picture 4" descr="A picture containing drawing&#10;&#10;Description automatically generated">
            <a:extLst>
              <a:ext uri="{FF2B5EF4-FFF2-40B4-BE49-F238E27FC236}">
                <a16:creationId xmlns:a16="http://schemas.microsoft.com/office/drawing/2014/main" id="{3F6D9C5E-11E9-4F32-858C-D2D3C959CC54}"/>
              </a:ext>
            </a:extLst>
          </p:cNvPr>
          <p:cNvPicPr>
            <a:picLocks noChangeAspect="1"/>
          </p:cNvPicPr>
          <p:nvPr/>
        </p:nvPicPr>
        <p:blipFill>
          <a:blip r:embed="rId3"/>
          <a:stretch>
            <a:fillRect/>
          </a:stretch>
        </p:blipFill>
        <p:spPr>
          <a:xfrm>
            <a:off x="172977" y="1748917"/>
            <a:ext cx="808188" cy="821847"/>
          </a:xfrm>
          <a:prstGeom prst="rect">
            <a:avLst/>
          </a:prstGeom>
        </p:spPr>
      </p:pic>
      <p:pic>
        <p:nvPicPr>
          <p:cNvPr id="8" name="Picture 8" descr="A drawing of a cartoon character&#10;&#10;Description automatically generated">
            <a:extLst>
              <a:ext uri="{FF2B5EF4-FFF2-40B4-BE49-F238E27FC236}">
                <a16:creationId xmlns:a16="http://schemas.microsoft.com/office/drawing/2014/main" id="{7AF50220-0EC5-408C-9CBF-390B3E0DB967}"/>
              </a:ext>
            </a:extLst>
          </p:cNvPr>
          <p:cNvPicPr>
            <a:picLocks noChangeAspect="1"/>
          </p:cNvPicPr>
          <p:nvPr/>
        </p:nvPicPr>
        <p:blipFill>
          <a:blip r:embed="rId4"/>
          <a:stretch>
            <a:fillRect/>
          </a:stretch>
        </p:blipFill>
        <p:spPr>
          <a:xfrm>
            <a:off x="1262984" y="5021265"/>
            <a:ext cx="493685" cy="521105"/>
          </a:xfrm>
          <a:prstGeom prst="rect">
            <a:avLst/>
          </a:prstGeom>
        </p:spPr>
      </p:pic>
      <p:pic>
        <p:nvPicPr>
          <p:cNvPr id="9" name="Picture 9" descr="A picture containing drawing&#10;&#10;Description automatically generated">
            <a:extLst>
              <a:ext uri="{FF2B5EF4-FFF2-40B4-BE49-F238E27FC236}">
                <a16:creationId xmlns:a16="http://schemas.microsoft.com/office/drawing/2014/main" id="{23A8CCE8-58D5-4E22-AB2C-D4DF3FF24BED}"/>
              </a:ext>
            </a:extLst>
          </p:cNvPr>
          <p:cNvPicPr>
            <a:picLocks noChangeAspect="1"/>
          </p:cNvPicPr>
          <p:nvPr/>
        </p:nvPicPr>
        <p:blipFill>
          <a:blip r:embed="rId5"/>
          <a:stretch>
            <a:fillRect/>
          </a:stretch>
        </p:blipFill>
        <p:spPr>
          <a:xfrm>
            <a:off x="1446453" y="6293085"/>
            <a:ext cx="508656" cy="324791"/>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0CD0C2D2-C0C3-4A4C-85C8-20E35FD5176C}"/>
              </a:ext>
            </a:extLst>
          </p:cNvPr>
          <p:cNvPicPr>
            <a:picLocks noChangeAspect="1"/>
          </p:cNvPicPr>
          <p:nvPr/>
        </p:nvPicPr>
        <p:blipFill>
          <a:blip r:embed="rId6"/>
          <a:stretch>
            <a:fillRect/>
          </a:stretch>
        </p:blipFill>
        <p:spPr>
          <a:xfrm>
            <a:off x="5076584" y="6127312"/>
            <a:ext cx="890819" cy="596447"/>
          </a:xfrm>
          <a:prstGeom prst="rect">
            <a:avLst/>
          </a:prstGeom>
        </p:spPr>
      </p:pic>
      <p:pic>
        <p:nvPicPr>
          <p:cNvPr id="6" name="Picture 12" descr="Shape, circle&#10;&#10;Description automatically generated">
            <a:extLst>
              <a:ext uri="{FF2B5EF4-FFF2-40B4-BE49-F238E27FC236}">
                <a16:creationId xmlns:a16="http://schemas.microsoft.com/office/drawing/2014/main" id="{EF3921A5-9A26-4E57-BCBE-ADE02213C747}"/>
              </a:ext>
            </a:extLst>
          </p:cNvPr>
          <p:cNvPicPr>
            <a:picLocks noChangeAspect="1"/>
          </p:cNvPicPr>
          <p:nvPr/>
        </p:nvPicPr>
        <p:blipFill>
          <a:blip r:embed="rId7"/>
          <a:stretch>
            <a:fillRect/>
          </a:stretch>
        </p:blipFill>
        <p:spPr>
          <a:xfrm>
            <a:off x="6817667" y="6272836"/>
            <a:ext cx="428051" cy="345040"/>
          </a:xfrm>
          <a:prstGeom prst="rect">
            <a:avLst/>
          </a:prstGeom>
        </p:spPr>
      </p:pic>
      <p:pic>
        <p:nvPicPr>
          <p:cNvPr id="10" name="Picture 9" descr="A picture containing implement&#10;&#10;Description automatically generated">
            <a:extLst>
              <a:ext uri="{FF2B5EF4-FFF2-40B4-BE49-F238E27FC236}">
                <a16:creationId xmlns:a16="http://schemas.microsoft.com/office/drawing/2014/main" id="{CB6DEBEB-A009-4E3D-AB62-5E26D4252D4E}"/>
              </a:ext>
            </a:extLst>
          </p:cNvPr>
          <p:cNvPicPr>
            <a:picLocks noChangeAspect="1"/>
          </p:cNvPicPr>
          <p:nvPr/>
        </p:nvPicPr>
        <p:blipFill>
          <a:blip r:embed="rId8"/>
          <a:stretch>
            <a:fillRect/>
          </a:stretch>
        </p:blipFill>
        <p:spPr>
          <a:xfrm>
            <a:off x="3866554" y="6175830"/>
            <a:ext cx="479689" cy="499413"/>
          </a:xfrm>
          <a:prstGeom prst="rect">
            <a:avLst/>
          </a:prstGeom>
        </p:spPr>
      </p:pic>
      <p:pic>
        <p:nvPicPr>
          <p:cNvPr id="11" name="Picture 14" descr="A picture containing drawing&#10;&#10;Description automatically generated">
            <a:extLst>
              <a:ext uri="{FF2B5EF4-FFF2-40B4-BE49-F238E27FC236}">
                <a16:creationId xmlns:a16="http://schemas.microsoft.com/office/drawing/2014/main" id="{02E1BD9F-4B46-4602-98E0-0B8E517D356B}"/>
              </a:ext>
            </a:extLst>
          </p:cNvPr>
          <p:cNvPicPr>
            <a:picLocks noChangeAspect="1"/>
          </p:cNvPicPr>
          <p:nvPr/>
        </p:nvPicPr>
        <p:blipFill>
          <a:blip r:embed="rId9"/>
          <a:stretch>
            <a:fillRect/>
          </a:stretch>
        </p:blipFill>
        <p:spPr>
          <a:xfrm>
            <a:off x="2548060" y="6175830"/>
            <a:ext cx="575055" cy="559300"/>
          </a:xfrm>
          <a:prstGeom prst="rect">
            <a:avLst/>
          </a:prstGeom>
        </p:spPr>
      </p:pic>
    </p:spTree>
    <p:extLst>
      <p:ext uri="{BB962C8B-B14F-4D97-AF65-F5344CB8AC3E}">
        <p14:creationId xmlns:p14="http://schemas.microsoft.com/office/powerpoint/2010/main" val="2099517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5E946B36-2B27-44C2-B572-09BC0B6AB84D}"/>
              </a:ext>
            </a:extLst>
          </p:cNvPr>
          <p:cNvGraphicFramePr>
            <a:graphicFrameLocks noGrp="1"/>
          </p:cNvGraphicFramePr>
          <p:nvPr>
            <p:extLst>
              <p:ext uri="{D42A27DB-BD31-4B8C-83A1-F6EECF244321}">
                <p14:modId xmlns:p14="http://schemas.microsoft.com/office/powerpoint/2010/main" val="2966666427"/>
              </p:ext>
            </p:extLst>
          </p:nvPr>
        </p:nvGraphicFramePr>
        <p:xfrm>
          <a:off x="0" y="1"/>
          <a:ext cx="9144000" cy="6900059"/>
        </p:xfrm>
        <a:graphic>
          <a:graphicData uri="http://schemas.openxmlformats.org/drawingml/2006/table">
            <a:tbl>
              <a:tblPr firstRow="1" bandRow="1"/>
              <a:tblGrid>
                <a:gridCol w="1343176">
                  <a:extLst>
                    <a:ext uri="{9D8B030D-6E8A-4147-A177-3AD203B41FA5}">
                      <a16:colId xmlns:a16="http://schemas.microsoft.com/office/drawing/2014/main" val="945312149"/>
                    </a:ext>
                  </a:extLst>
                </a:gridCol>
                <a:gridCol w="7800824">
                  <a:extLst>
                    <a:ext uri="{9D8B030D-6E8A-4147-A177-3AD203B41FA5}">
                      <a16:colId xmlns:a16="http://schemas.microsoft.com/office/drawing/2014/main" val="1774600538"/>
                    </a:ext>
                  </a:extLst>
                </a:gridCol>
              </a:tblGrid>
              <a:tr h="1165837">
                <a:tc>
                  <a:txBody>
                    <a:bodyPr/>
                    <a:lstStyle/>
                    <a:p>
                      <a:pPr lvl="0" algn="l">
                        <a:lnSpc>
                          <a:spcPct val="100000"/>
                        </a:lnSpc>
                        <a:spcBef>
                          <a:spcPts val="0"/>
                        </a:spcBef>
                        <a:spcAft>
                          <a:spcPts val="0"/>
                        </a:spcAft>
                        <a:buNone/>
                      </a:pPr>
                      <a:r>
                        <a:rPr lang="en-GB" sz="1600" b="0" i="0" u="none" strike="noStrike" noProof="0" dirty="0">
                          <a:latin typeface="Calibri"/>
                        </a:rPr>
                        <a:t>What are we learning?</a:t>
                      </a:r>
                    </a:p>
                    <a:p>
                      <a:pPr lvl="0" algn="l">
                        <a:lnSpc>
                          <a:spcPct val="100000"/>
                        </a:lnSpc>
                        <a:spcBef>
                          <a:spcPts val="0"/>
                        </a:spcBef>
                        <a:spcAft>
                          <a:spcPts val="0"/>
                        </a:spcAft>
                        <a:buNone/>
                      </a:pPr>
                      <a:r>
                        <a:rPr lang="en-GB" sz="1600" b="1" i="0" u="sng" strike="noStrike" noProof="0" dirty="0" smtClean="0">
                          <a:latin typeface="Calibri"/>
                        </a:rPr>
                        <a:t>French</a:t>
                      </a:r>
                      <a:endParaRPr lang="en-GB" sz="1600" b="1" i="0" u="sng" strike="noStrike" noProof="0" dirty="0">
                        <a:latin typeface="Calibri"/>
                      </a:endParaRPr>
                    </a:p>
                  </a:txBody>
                  <a:tcPr/>
                </a:tc>
                <a:tc>
                  <a:txBody>
                    <a:bodyPr/>
                    <a:lstStyle/>
                    <a:p>
                      <a:pPr marL="0" marR="0" lvl="0" indent="0" algn="ctr">
                        <a:lnSpc>
                          <a:spcPct val="100000"/>
                        </a:lnSpc>
                        <a:spcBef>
                          <a:spcPts val="0"/>
                        </a:spcBef>
                        <a:spcAft>
                          <a:spcPts val="0"/>
                        </a:spcAft>
                        <a:buClrTx/>
                        <a:buSzTx/>
                        <a:buFontTx/>
                        <a:buNone/>
                      </a:pPr>
                      <a:r>
                        <a:rPr lang="en-GB" sz="1800" u="sng" kern="1200" dirty="0" smtClean="0">
                          <a:solidFill>
                            <a:schemeClr val="tx1"/>
                          </a:solidFill>
                          <a:effectLst/>
                          <a:highlight>
                            <a:srgbClr val="FFFF00"/>
                          </a:highlight>
                          <a:latin typeface="+mn-lt"/>
                          <a:ea typeface="+mn-ea"/>
                          <a:cs typeface="+mn-cs"/>
                        </a:rPr>
                        <a:t>FRIDAY</a:t>
                      </a:r>
                      <a:endParaRPr lang="en-GB" sz="1800" u="sng" kern="1200" dirty="0">
                        <a:solidFill>
                          <a:schemeClr val="tx1"/>
                        </a:solidFill>
                        <a:effectLst/>
                        <a:highlight>
                          <a:srgbClr val="FFFF00"/>
                        </a:highligh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1" u="sng"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en-GB" sz="18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L.I to use French greetings</a:t>
                      </a:r>
                      <a:endParaRPr lang="en-GB"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gn="ctr">
                        <a:buNone/>
                      </a:pPr>
                      <a:endParaRPr lang="en-US" sz="1800" b="0" i="0" u="sng" strike="noStrike" noProof="0" dirty="0"/>
                    </a:p>
                  </a:txBody>
                  <a:tcPr/>
                </a:tc>
                <a:extLst>
                  <a:ext uri="{0D108BD9-81ED-4DB2-BD59-A6C34878D82A}">
                    <a16:rowId xmlns:a16="http://schemas.microsoft.com/office/drawing/2014/main" val="4081420209"/>
                  </a:ext>
                </a:extLst>
              </a:tr>
              <a:tr h="3790372">
                <a:tc>
                  <a:txBody>
                    <a:bodyPr/>
                    <a:lstStyle/>
                    <a:p>
                      <a:r>
                        <a:rPr lang="en-GB" sz="1600" dirty="0"/>
                        <a:t>How are we learning?</a:t>
                      </a:r>
                    </a:p>
                    <a:p>
                      <a:pPr lvl="0">
                        <a:buNone/>
                      </a:pPr>
                      <a:endParaRPr lang="en-GB" sz="1600" dirty="0"/>
                    </a:p>
                    <a:p>
                      <a:pPr lvl="0">
                        <a:buNone/>
                      </a:pPr>
                      <a:endParaRPr lang="en-GB" dirty="0"/>
                    </a:p>
                  </a:txBody>
                  <a:tcPr/>
                </a:tc>
                <a:tc>
                  <a:txBody>
                    <a:bodyPr/>
                    <a:lstStyle/>
                    <a:p>
                      <a:pPr algn="l">
                        <a:lnSpc>
                          <a:spcPct val="107000"/>
                        </a:lnSpc>
                        <a:spcAft>
                          <a:spcPts val="0"/>
                        </a:spcAft>
                      </a:pPr>
                      <a:r>
                        <a:rPr lang="en-GB" sz="16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6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Class </a:t>
                      </a:r>
                      <a:r>
                        <a:rPr lang="en-GB"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input</a:t>
                      </a:r>
                      <a:r>
                        <a:rPr lang="en-GB"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Revise Bonjour and </a:t>
                      </a:r>
                      <a:r>
                        <a:rPr lang="en-GB" sz="1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Au’revoi</a:t>
                      </a:r>
                      <a:r>
                        <a:rPr lang="en-GB"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Introduce Ca </a:t>
                      </a:r>
                      <a:r>
                        <a:rPr lang="en-GB" sz="1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GB"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 </a:t>
                      </a:r>
                      <a:r>
                        <a:rPr lang="en-GB" sz="1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GB"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bien</a:t>
                      </a:r>
                      <a:r>
                        <a:rPr lang="en-GB"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 </a:t>
                      </a:r>
                      <a:r>
                        <a:rPr lang="en-GB" sz="1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GB"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mal and </a:t>
                      </a:r>
                      <a:r>
                        <a:rPr lang="en-GB" sz="1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comme</a:t>
                      </a:r>
                      <a:r>
                        <a:rPr lang="en-GB"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ci </a:t>
                      </a:r>
                      <a:r>
                        <a:rPr lang="en-GB" sz="1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comme</a:t>
                      </a:r>
                      <a:r>
                        <a:rPr lang="en-GB"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  Children wander to the music </a:t>
                      </a:r>
                      <a:r>
                        <a:rPr lang="en-GB" sz="16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https://www.youtube.com/watch?v=tkjlYxUf4-M</a:t>
                      </a:r>
                      <a:r>
                        <a:rPr lang="en-GB" sz="1600" dirty="0">
                          <a:effectLst/>
                          <a:latin typeface="Calibri" panose="020F0502020204030204" pitchFamily="34" charset="0"/>
                          <a:ea typeface="Calibri" panose="020F0502020204030204" pitchFamily="34" charset="0"/>
                          <a:cs typeface="Calibri" panose="020F0502020204030204" pitchFamily="34" charset="0"/>
                        </a:rPr>
                        <a:t> and when the music stops they say hello and ask how someone is in French and wave.  Then introduce hello and goodbye in French. </a:t>
                      </a:r>
                      <a:endParaRPr lang="en-GB" sz="1600" dirty="0" smtClean="0">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Play activities</a:t>
                      </a:r>
                      <a:r>
                        <a:rPr lang="en-GB"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Colour in French </a:t>
                      </a:r>
                      <a:r>
                        <a:rPr lang="en-GB" sz="16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Flag</a:t>
                      </a:r>
                    </a:p>
                    <a:p>
                      <a:pPr algn="l">
                        <a:lnSpc>
                          <a:spcPct val="107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Free play activities </a:t>
                      </a:r>
                      <a:r>
                        <a:rPr lang="en-GB"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Sand play, constructions, loose parts art, jigsaws, mark making corner, small world, pencil control nexus boards, reading corner.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Plenary </a:t>
                      </a:r>
                      <a:r>
                        <a:rPr lang="en-GB"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can you say hello and goodbye </a:t>
                      </a:r>
                      <a:r>
                        <a:rPr lang="en-GB" sz="16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in French to </a:t>
                      </a:r>
                      <a:r>
                        <a:rPr lang="en-GB"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a:t>
                      </a:r>
                      <a:r>
                        <a:rPr lang="en-GB" sz="16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puppet?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2487816163"/>
                  </a:ext>
                </a:extLst>
              </a:tr>
              <a:tr h="660344">
                <a:tc>
                  <a:txBody>
                    <a:bodyPr/>
                    <a:lstStyle/>
                    <a:p>
                      <a:r>
                        <a:rPr lang="en-GB" sz="1600" dirty="0"/>
                        <a:t>Why are we learning this?</a:t>
                      </a:r>
                    </a:p>
                  </a:txBody>
                  <a:tcPr/>
                </a:tc>
                <a:tc>
                  <a:txBody>
                    <a:bodyPr/>
                    <a:lstStyle/>
                    <a:p>
                      <a:pPr lvl="0">
                        <a:buNone/>
                      </a:pPr>
                      <a:r>
                        <a:rPr lang="en-GB" sz="1800" b="0" i="0" u="none" strike="noStrike" noProof="0" dirty="0">
                          <a:latin typeface="Calibri"/>
                        </a:rPr>
                        <a:t>               </a:t>
                      </a:r>
                      <a:r>
                        <a:rPr lang="en-GB" sz="1400" b="0" i="0" u="none" strike="noStrike" noProof="0" dirty="0" smtClean="0">
                          <a:latin typeface="Comic Sans MS"/>
                        </a:rPr>
                        <a:t>Learning</a:t>
                      </a:r>
                      <a:r>
                        <a:rPr lang="en-GB" sz="1400" b="0" i="0" u="none" strike="noStrike" baseline="0" noProof="0" dirty="0" smtClean="0">
                          <a:latin typeface="Comic Sans MS"/>
                        </a:rPr>
                        <a:t> about other cultures.  If we ever visited France. </a:t>
                      </a:r>
                      <a:endParaRPr lang="en-US" sz="1400" dirty="0">
                        <a:latin typeface="Comic Sans MS"/>
                      </a:endParaRPr>
                    </a:p>
                  </a:txBody>
                  <a:tcPr/>
                </a:tc>
                <a:extLst>
                  <a:ext uri="{0D108BD9-81ED-4DB2-BD59-A6C34878D82A}">
                    <a16:rowId xmlns:a16="http://schemas.microsoft.com/office/drawing/2014/main" val="748032128"/>
                  </a:ext>
                </a:extLst>
              </a:tr>
              <a:tr h="1241446">
                <a:tc>
                  <a:txBody>
                    <a:bodyPr/>
                    <a:lstStyle/>
                    <a:p>
                      <a:r>
                        <a:rPr lang="en-GB" sz="1600" dirty="0"/>
                        <a:t>How do we know we have been successful?</a:t>
                      </a:r>
                    </a:p>
                  </a:txBody>
                  <a:tcPr/>
                </a:tc>
                <a:tc>
                  <a:txBody>
                    <a:bodyPr/>
                    <a:lstStyle/>
                    <a:p>
                      <a:pPr lvl="0">
                        <a:buNone/>
                      </a:pPr>
                      <a:r>
                        <a:rPr lang="en-GB" sz="1400" dirty="0">
                          <a:latin typeface="Comic Sans MS"/>
                        </a:rPr>
                        <a:t>I can </a:t>
                      </a:r>
                      <a:r>
                        <a:rPr lang="en-GB" sz="1400" dirty="0" smtClean="0">
                          <a:latin typeface="Comic Sans MS"/>
                        </a:rPr>
                        <a:t>recognise and respond</a:t>
                      </a:r>
                      <a:r>
                        <a:rPr lang="en-GB" sz="1400" baseline="0" dirty="0" smtClean="0">
                          <a:latin typeface="Comic Sans MS"/>
                        </a:rPr>
                        <a:t> to French words. </a:t>
                      </a:r>
                      <a:endParaRPr lang="en-US" dirty="0"/>
                    </a:p>
                  </a:txBody>
                  <a:tcPr/>
                </a:tc>
                <a:extLst>
                  <a:ext uri="{0D108BD9-81ED-4DB2-BD59-A6C34878D82A}">
                    <a16:rowId xmlns:a16="http://schemas.microsoft.com/office/drawing/2014/main" val="1330993388"/>
                  </a:ext>
                </a:extLst>
              </a:tr>
            </a:tbl>
          </a:graphicData>
        </a:graphic>
      </p:graphicFrame>
      <p:pic>
        <p:nvPicPr>
          <p:cNvPr id="3" name="Picture 3" descr="A picture containing drawing&#10;&#10;Description automatically generated">
            <a:extLst>
              <a:ext uri="{FF2B5EF4-FFF2-40B4-BE49-F238E27FC236}">
                <a16:creationId xmlns:a16="http://schemas.microsoft.com/office/drawing/2014/main" id="{69A912B4-2AC4-4FE8-AB84-020E00FE27AB}"/>
              </a:ext>
            </a:extLst>
          </p:cNvPr>
          <p:cNvPicPr>
            <a:picLocks noChangeAspect="1"/>
          </p:cNvPicPr>
          <p:nvPr/>
        </p:nvPicPr>
        <p:blipFill>
          <a:blip r:embed="rId3"/>
          <a:stretch>
            <a:fillRect/>
          </a:stretch>
        </p:blipFill>
        <p:spPr>
          <a:xfrm>
            <a:off x="1088940" y="433420"/>
            <a:ext cx="348089" cy="508690"/>
          </a:xfrm>
          <a:prstGeom prst="rect">
            <a:avLst/>
          </a:prstGeom>
        </p:spPr>
      </p:pic>
      <p:pic>
        <p:nvPicPr>
          <p:cNvPr id="4" name="Picture 4" descr="A picture containing drawing&#10;&#10;Description automatically generated">
            <a:extLst>
              <a:ext uri="{FF2B5EF4-FFF2-40B4-BE49-F238E27FC236}">
                <a16:creationId xmlns:a16="http://schemas.microsoft.com/office/drawing/2014/main" id="{3F6D9C5E-11E9-4F32-858C-D2D3C959CC54}"/>
              </a:ext>
            </a:extLst>
          </p:cNvPr>
          <p:cNvPicPr>
            <a:picLocks noChangeAspect="1"/>
          </p:cNvPicPr>
          <p:nvPr/>
        </p:nvPicPr>
        <p:blipFill>
          <a:blip r:embed="rId4"/>
          <a:stretch>
            <a:fillRect/>
          </a:stretch>
        </p:blipFill>
        <p:spPr>
          <a:xfrm>
            <a:off x="172977" y="1748917"/>
            <a:ext cx="808188" cy="821847"/>
          </a:xfrm>
          <a:prstGeom prst="rect">
            <a:avLst/>
          </a:prstGeom>
        </p:spPr>
      </p:pic>
      <p:pic>
        <p:nvPicPr>
          <p:cNvPr id="8" name="Picture 8" descr="A drawing of a cartoon character&#10;&#10;Description automatically generated">
            <a:extLst>
              <a:ext uri="{FF2B5EF4-FFF2-40B4-BE49-F238E27FC236}">
                <a16:creationId xmlns:a16="http://schemas.microsoft.com/office/drawing/2014/main" id="{7AF50220-0EC5-408C-9CBF-390B3E0DB967}"/>
              </a:ext>
            </a:extLst>
          </p:cNvPr>
          <p:cNvPicPr>
            <a:picLocks noChangeAspect="1"/>
          </p:cNvPicPr>
          <p:nvPr/>
        </p:nvPicPr>
        <p:blipFill>
          <a:blip r:embed="rId5"/>
          <a:stretch>
            <a:fillRect/>
          </a:stretch>
        </p:blipFill>
        <p:spPr>
          <a:xfrm>
            <a:off x="1262984" y="5021265"/>
            <a:ext cx="493685" cy="521105"/>
          </a:xfrm>
          <a:prstGeom prst="rect">
            <a:avLst/>
          </a:prstGeom>
        </p:spPr>
      </p:pic>
      <p:pic>
        <p:nvPicPr>
          <p:cNvPr id="9" name="Picture 9" descr="A picture containing drawing&#10;&#10;Description automatically generated">
            <a:extLst>
              <a:ext uri="{FF2B5EF4-FFF2-40B4-BE49-F238E27FC236}">
                <a16:creationId xmlns:a16="http://schemas.microsoft.com/office/drawing/2014/main" id="{23A8CCE8-58D5-4E22-AB2C-D4DF3FF24BED}"/>
              </a:ext>
            </a:extLst>
          </p:cNvPr>
          <p:cNvPicPr>
            <a:picLocks noChangeAspect="1"/>
          </p:cNvPicPr>
          <p:nvPr/>
        </p:nvPicPr>
        <p:blipFill>
          <a:blip r:embed="rId6"/>
          <a:stretch>
            <a:fillRect/>
          </a:stretch>
        </p:blipFill>
        <p:spPr>
          <a:xfrm>
            <a:off x="1446453" y="6293085"/>
            <a:ext cx="508656" cy="324791"/>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0CD0C2D2-C0C3-4A4C-85C8-20E35FD5176C}"/>
              </a:ext>
            </a:extLst>
          </p:cNvPr>
          <p:cNvPicPr>
            <a:picLocks noChangeAspect="1"/>
          </p:cNvPicPr>
          <p:nvPr/>
        </p:nvPicPr>
        <p:blipFill>
          <a:blip r:embed="rId7"/>
          <a:stretch>
            <a:fillRect/>
          </a:stretch>
        </p:blipFill>
        <p:spPr>
          <a:xfrm>
            <a:off x="5076584" y="6127312"/>
            <a:ext cx="890819" cy="596447"/>
          </a:xfrm>
          <a:prstGeom prst="rect">
            <a:avLst/>
          </a:prstGeom>
        </p:spPr>
      </p:pic>
      <p:pic>
        <p:nvPicPr>
          <p:cNvPr id="6" name="Picture 12" descr="Shape, circle&#10;&#10;Description automatically generated">
            <a:extLst>
              <a:ext uri="{FF2B5EF4-FFF2-40B4-BE49-F238E27FC236}">
                <a16:creationId xmlns:a16="http://schemas.microsoft.com/office/drawing/2014/main" id="{EF3921A5-9A26-4E57-BCBE-ADE02213C747}"/>
              </a:ext>
            </a:extLst>
          </p:cNvPr>
          <p:cNvPicPr>
            <a:picLocks noChangeAspect="1"/>
          </p:cNvPicPr>
          <p:nvPr/>
        </p:nvPicPr>
        <p:blipFill>
          <a:blip r:embed="rId8"/>
          <a:stretch>
            <a:fillRect/>
          </a:stretch>
        </p:blipFill>
        <p:spPr>
          <a:xfrm>
            <a:off x="6817667" y="6272836"/>
            <a:ext cx="428051" cy="345040"/>
          </a:xfrm>
          <a:prstGeom prst="rect">
            <a:avLst/>
          </a:prstGeom>
        </p:spPr>
      </p:pic>
      <p:pic>
        <p:nvPicPr>
          <p:cNvPr id="10" name="Picture 9" descr="A picture containing implement&#10;&#10;Description automatically generated">
            <a:extLst>
              <a:ext uri="{FF2B5EF4-FFF2-40B4-BE49-F238E27FC236}">
                <a16:creationId xmlns:a16="http://schemas.microsoft.com/office/drawing/2014/main" id="{CB6DEBEB-A009-4E3D-AB62-5E26D4252D4E}"/>
              </a:ext>
            </a:extLst>
          </p:cNvPr>
          <p:cNvPicPr>
            <a:picLocks noChangeAspect="1"/>
          </p:cNvPicPr>
          <p:nvPr/>
        </p:nvPicPr>
        <p:blipFill>
          <a:blip r:embed="rId9"/>
          <a:stretch>
            <a:fillRect/>
          </a:stretch>
        </p:blipFill>
        <p:spPr>
          <a:xfrm>
            <a:off x="3866554" y="6175830"/>
            <a:ext cx="479689" cy="499413"/>
          </a:xfrm>
          <a:prstGeom prst="rect">
            <a:avLst/>
          </a:prstGeom>
        </p:spPr>
      </p:pic>
      <p:pic>
        <p:nvPicPr>
          <p:cNvPr id="11" name="Picture 14" descr="A picture containing drawing&#10;&#10;Description automatically generated">
            <a:extLst>
              <a:ext uri="{FF2B5EF4-FFF2-40B4-BE49-F238E27FC236}">
                <a16:creationId xmlns:a16="http://schemas.microsoft.com/office/drawing/2014/main" id="{02E1BD9F-4B46-4602-98E0-0B8E517D356B}"/>
              </a:ext>
            </a:extLst>
          </p:cNvPr>
          <p:cNvPicPr>
            <a:picLocks noChangeAspect="1"/>
          </p:cNvPicPr>
          <p:nvPr/>
        </p:nvPicPr>
        <p:blipFill>
          <a:blip r:embed="rId10"/>
          <a:stretch>
            <a:fillRect/>
          </a:stretch>
        </p:blipFill>
        <p:spPr>
          <a:xfrm>
            <a:off x="2548060" y="6175830"/>
            <a:ext cx="575055" cy="559300"/>
          </a:xfrm>
          <a:prstGeom prst="rect">
            <a:avLst/>
          </a:prstGeom>
        </p:spPr>
      </p:pic>
    </p:spTree>
    <p:extLst>
      <p:ext uri="{BB962C8B-B14F-4D97-AF65-F5344CB8AC3E}">
        <p14:creationId xmlns:p14="http://schemas.microsoft.com/office/powerpoint/2010/main" val="1537223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5E946B36-2B27-44C2-B572-09BC0B6AB84D}"/>
              </a:ext>
            </a:extLst>
          </p:cNvPr>
          <p:cNvGraphicFramePr>
            <a:graphicFrameLocks noGrp="1"/>
          </p:cNvGraphicFramePr>
          <p:nvPr>
            <p:extLst>
              <p:ext uri="{D42A27DB-BD31-4B8C-83A1-F6EECF244321}">
                <p14:modId xmlns:p14="http://schemas.microsoft.com/office/powerpoint/2010/main" val="2623705666"/>
              </p:ext>
            </p:extLst>
          </p:nvPr>
        </p:nvGraphicFramePr>
        <p:xfrm>
          <a:off x="0" y="1"/>
          <a:ext cx="9144000" cy="7001659"/>
        </p:xfrm>
        <a:graphic>
          <a:graphicData uri="http://schemas.openxmlformats.org/drawingml/2006/table">
            <a:tbl>
              <a:tblPr firstRow="1" bandRow="1"/>
              <a:tblGrid>
                <a:gridCol w="1510145">
                  <a:extLst>
                    <a:ext uri="{9D8B030D-6E8A-4147-A177-3AD203B41FA5}">
                      <a16:colId xmlns:a16="http://schemas.microsoft.com/office/drawing/2014/main" val="945312149"/>
                    </a:ext>
                  </a:extLst>
                </a:gridCol>
                <a:gridCol w="7633855">
                  <a:extLst>
                    <a:ext uri="{9D8B030D-6E8A-4147-A177-3AD203B41FA5}">
                      <a16:colId xmlns:a16="http://schemas.microsoft.com/office/drawing/2014/main" val="1774600538"/>
                    </a:ext>
                  </a:extLst>
                </a:gridCol>
              </a:tblGrid>
              <a:tr h="1165837">
                <a:tc>
                  <a:txBody>
                    <a:bodyPr/>
                    <a:lstStyle/>
                    <a:p>
                      <a:pPr lvl="0" algn="l">
                        <a:lnSpc>
                          <a:spcPct val="100000"/>
                        </a:lnSpc>
                        <a:spcBef>
                          <a:spcPts val="0"/>
                        </a:spcBef>
                        <a:spcAft>
                          <a:spcPts val="0"/>
                        </a:spcAft>
                        <a:buNone/>
                      </a:pPr>
                      <a:r>
                        <a:rPr lang="en-GB" sz="1600" b="0" i="0" u="none" strike="noStrike" noProof="0" dirty="0">
                          <a:latin typeface="Calibri"/>
                        </a:rPr>
                        <a:t>What are we learning?</a:t>
                      </a:r>
                    </a:p>
                    <a:p>
                      <a:pPr algn="l">
                        <a:lnSpc>
                          <a:spcPct val="107000"/>
                        </a:lnSpc>
                        <a:spcAft>
                          <a:spcPts val="800"/>
                        </a:spcAft>
                      </a:pPr>
                      <a:r>
                        <a:rPr lang="en-GB" sz="1600" b="1" u="sng"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CC Play Based Learning</a:t>
                      </a:r>
                      <a:r>
                        <a:rPr lang="en-GB" sz="1600" u="sng"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lvl="0" indent="0" algn="ctr">
                        <a:lnSpc>
                          <a:spcPct val="100000"/>
                        </a:lnSpc>
                        <a:spcBef>
                          <a:spcPts val="0"/>
                        </a:spcBef>
                        <a:spcAft>
                          <a:spcPts val="0"/>
                        </a:spcAft>
                        <a:buClrTx/>
                        <a:buSzTx/>
                        <a:buFontTx/>
                        <a:buNone/>
                      </a:pPr>
                      <a:r>
                        <a:rPr lang="en-GB" sz="1800" u="sng" kern="1200" dirty="0" smtClean="0">
                          <a:solidFill>
                            <a:schemeClr val="tx1"/>
                          </a:solidFill>
                          <a:effectLst/>
                          <a:highlight>
                            <a:srgbClr val="FFFF00"/>
                          </a:highlight>
                          <a:latin typeface="+mn-lt"/>
                          <a:ea typeface="+mn-ea"/>
                          <a:cs typeface="+mn-cs"/>
                        </a:rPr>
                        <a:t>Can be completed on any day</a:t>
                      </a:r>
                      <a:endParaRPr lang="en-GB" sz="1800" u="sng" kern="1200" dirty="0">
                        <a:solidFill>
                          <a:schemeClr val="tx1"/>
                        </a:solidFill>
                        <a:effectLst/>
                        <a:highlight>
                          <a:srgbClr val="FFFF00"/>
                        </a:highligh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1" u="sng"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r">
                        <a:lnSpc>
                          <a:spcPct val="107000"/>
                        </a:lnSpc>
                        <a:spcAft>
                          <a:spcPts val="800"/>
                        </a:spcAft>
                      </a:pPr>
                      <a:r>
                        <a:rPr lang="en-GB" sz="1800" b="1" u="sng"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L.I.  To learn about all about me (families, </a:t>
                      </a:r>
                      <a:r>
                        <a:rPr lang="en-GB" sz="1800" b="1" u="sng"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homes,how</a:t>
                      </a:r>
                      <a:r>
                        <a:rPr lang="en-GB" sz="1800" b="1" u="sng"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we grow)</a:t>
                      </a:r>
                      <a:r>
                        <a:rPr lang="en-GB" sz="18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gn="ctr">
                        <a:buNone/>
                      </a:pPr>
                      <a:endParaRPr lang="en-US" sz="1800" b="0" i="0" u="sng" strike="noStrike" noProof="0" dirty="0"/>
                    </a:p>
                  </a:txBody>
                  <a:tcPr/>
                </a:tc>
                <a:extLst>
                  <a:ext uri="{0D108BD9-81ED-4DB2-BD59-A6C34878D82A}">
                    <a16:rowId xmlns:a16="http://schemas.microsoft.com/office/drawing/2014/main" val="4081420209"/>
                  </a:ext>
                </a:extLst>
              </a:tr>
              <a:tr h="3790372">
                <a:tc>
                  <a:txBody>
                    <a:bodyPr/>
                    <a:lstStyle/>
                    <a:p>
                      <a:r>
                        <a:rPr lang="en-GB" sz="1600" dirty="0"/>
                        <a:t>How are we learning?</a:t>
                      </a:r>
                    </a:p>
                    <a:p>
                      <a:pPr lvl="0">
                        <a:buNone/>
                      </a:pPr>
                      <a:endParaRPr lang="en-GB" sz="1600" dirty="0"/>
                    </a:p>
                    <a:p>
                      <a:pPr lvl="0">
                        <a:buNone/>
                      </a:pPr>
                      <a:endParaRPr lang="en-GB" dirty="0"/>
                    </a:p>
                  </a:txBody>
                  <a:tcPr/>
                </a:tc>
                <a:tc>
                  <a:txBody>
                    <a:bodyPr/>
                    <a:lstStyle/>
                    <a:p>
                      <a:pPr algn="l">
                        <a:lnSpc>
                          <a:spcPct val="107000"/>
                        </a:lnSpc>
                        <a:spcAft>
                          <a:spcPts val="800"/>
                        </a:spcAft>
                      </a:pPr>
                      <a:r>
                        <a:rPr lang="en-GB" sz="16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Class </a:t>
                      </a:r>
                      <a:r>
                        <a:rPr lang="en-GB"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input </a:t>
                      </a:r>
                      <a:r>
                        <a:rPr lang="en-GB"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Who lives in my home?  Talk about family and extended members like grandparents, aunties and uncles.  Show pictures of babies and older members – how do we know who is the oldest and who is the youngest from looking at the photos?  Are the oldest people the tallest?  Class experiment and record.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6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Activities </a:t>
                      </a:r>
                      <a:r>
                        <a:rPr lang="en-GB"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GB"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Drawing, picture, model of their home and people in it, Construction, sand (match names on lids to bottle) water (spoons, bowls, pots), mark making area (list of children’s names), , dough, loose parts art(natural materials), fine motor control activity , jigsaws(school), reading corner, nexus boards (pencil control), small world (doll’s house).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Teacher focus</a:t>
                      </a:r>
                      <a:r>
                        <a:rPr lang="en-GB"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interact with children and </a:t>
                      </a:r>
                      <a:r>
                        <a:rPr lang="en-GB" sz="16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floor book</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2487816163"/>
                  </a:ext>
                </a:extLst>
              </a:tr>
              <a:tr h="660344">
                <a:tc>
                  <a:txBody>
                    <a:bodyPr/>
                    <a:lstStyle/>
                    <a:p>
                      <a:r>
                        <a:rPr lang="en-GB" sz="1600" dirty="0"/>
                        <a:t>Why are we learning this?</a:t>
                      </a:r>
                    </a:p>
                  </a:txBody>
                  <a:tcPr/>
                </a:tc>
                <a:tc>
                  <a:txBody>
                    <a:bodyPr/>
                    <a:lstStyle/>
                    <a:p>
                      <a:pPr lvl="0">
                        <a:buNone/>
                      </a:pPr>
                      <a:r>
                        <a:rPr lang="en-GB" sz="1800" b="0" i="0" u="none" strike="noStrike" noProof="0" dirty="0">
                          <a:latin typeface="Calibri"/>
                        </a:rPr>
                        <a:t>               </a:t>
                      </a:r>
                      <a:r>
                        <a:rPr lang="en-GB" sz="1800" b="0" i="0" u="none" strike="noStrike" noProof="0" dirty="0" smtClean="0">
                          <a:latin typeface="Calibri"/>
                        </a:rPr>
                        <a:t>To discuss similarities and differences</a:t>
                      </a:r>
                      <a:r>
                        <a:rPr lang="en-GB" sz="1800" b="0" i="0" u="none" strike="noStrike" baseline="0" noProof="0" dirty="0" smtClean="0">
                          <a:latin typeface="Calibri"/>
                        </a:rPr>
                        <a:t>. </a:t>
                      </a:r>
                      <a:endParaRPr lang="en-US" sz="1400" dirty="0">
                        <a:latin typeface="Comic Sans MS"/>
                      </a:endParaRPr>
                    </a:p>
                  </a:txBody>
                  <a:tcPr/>
                </a:tc>
                <a:extLst>
                  <a:ext uri="{0D108BD9-81ED-4DB2-BD59-A6C34878D82A}">
                    <a16:rowId xmlns:a16="http://schemas.microsoft.com/office/drawing/2014/main" val="748032128"/>
                  </a:ext>
                </a:extLst>
              </a:tr>
              <a:tr h="1241446">
                <a:tc>
                  <a:txBody>
                    <a:bodyPr/>
                    <a:lstStyle/>
                    <a:p>
                      <a:r>
                        <a:rPr lang="en-GB" sz="1600" dirty="0"/>
                        <a:t>How do we know we have been successful?</a:t>
                      </a:r>
                    </a:p>
                  </a:txBody>
                  <a:tcPr/>
                </a:tc>
                <a:tc>
                  <a:txBody>
                    <a:bodyPr/>
                    <a:lstStyle/>
                    <a:p>
                      <a:pPr lvl="0">
                        <a:buNone/>
                      </a:pPr>
                      <a:r>
                        <a:rPr lang="en-GB" sz="1400" dirty="0">
                          <a:latin typeface="Comic Sans MS"/>
                        </a:rPr>
                        <a:t>I </a:t>
                      </a:r>
                      <a:r>
                        <a:rPr lang="en-GB" sz="1400" dirty="0" smtClean="0">
                          <a:latin typeface="Comic Sans MS"/>
                        </a:rPr>
                        <a:t>discuss who lives</a:t>
                      </a:r>
                      <a:r>
                        <a:rPr lang="en-GB" sz="1400" baseline="0" dirty="0" smtClean="0">
                          <a:latin typeface="Comic Sans MS"/>
                        </a:rPr>
                        <a:t> in my house/is in my family. </a:t>
                      </a:r>
                      <a:endParaRPr lang="en-US" dirty="0"/>
                    </a:p>
                  </a:txBody>
                  <a:tcPr/>
                </a:tc>
                <a:extLst>
                  <a:ext uri="{0D108BD9-81ED-4DB2-BD59-A6C34878D82A}">
                    <a16:rowId xmlns:a16="http://schemas.microsoft.com/office/drawing/2014/main" val="1330993388"/>
                  </a:ext>
                </a:extLst>
              </a:tr>
            </a:tbl>
          </a:graphicData>
        </a:graphic>
      </p:graphicFrame>
      <p:pic>
        <p:nvPicPr>
          <p:cNvPr id="3" name="Picture 3" descr="A picture containing drawing&#10;&#10;Description automatically generated">
            <a:extLst>
              <a:ext uri="{FF2B5EF4-FFF2-40B4-BE49-F238E27FC236}">
                <a16:creationId xmlns:a16="http://schemas.microsoft.com/office/drawing/2014/main" id="{69A912B4-2AC4-4FE8-AB84-020E00FE27AB}"/>
              </a:ext>
            </a:extLst>
          </p:cNvPr>
          <p:cNvPicPr>
            <a:picLocks noChangeAspect="1"/>
          </p:cNvPicPr>
          <p:nvPr/>
        </p:nvPicPr>
        <p:blipFill>
          <a:blip r:embed="rId2"/>
          <a:stretch>
            <a:fillRect/>
          </a:stretch>
        </p:blipFill>
        <p:spPr>
          <a:xfrm>
            <a:off x="1598065" y="100910"/>
            <a:ext cx="714088" cy="1043553"/>
          </a:xfrm>
          <a:prstGeom prst="rect">
            <a:avLst/>
          </a:prstGeom>
        </p:spPr>
      </p:pic>
      <p:pic>
        <p:nvPicPr>
          <p:cNvPr id="4" name="Picture 4" descr="A picture containing drawing&#10;&#10;Description automatically generated">
            <a:extLst>
              <a:ext uri="{FF2B5EF4-FFF2-40B4-BE49-F238E27FC236}">
                <a16:creationId xmlns:a16="http://schemas.microsoft.com/office/drawing/2014/main" id="{3F6D9C5E-11E9-4F32-858C-D2D3C959CC54}"/>
              </a:ext>
            </a:extLst>
          </p:cNvPr>
          <p:cNvPicPr>
            <a:picLocks noChangeAspect="1"/>
          </p:cNvPicPr>
          <p:nvPr/>
        </p:nvPicPr>
        <p:blipFill>
          <a:blip r:embed="rId3"/>
          <a:stretch>
            <a:fillRect/>
          </a:stretch>
        </p:blipFill>
        <p:spPr>
          <a:xfrm>
            <a:off x="159123" y="2427790"/>
            <a:ext cx="808188" cy="821847"/>
          </a:xfrm>
          <a:prstGeom prst="rect">
            <a:avLst/>
          </a:prstGeom>
        </p:spPr>
      </p:pic>
      <p:pic>
        <p:nvPicPr>
          <p:cNvPr id="8" name="Picture 8" descr="A drawing of a cartoon character&#10;&#10;Description automatically generated">
            <a:extLst>
              <a:ext uri="{FF2B5EF4-FFF2-40B4-BE49-F238E27FC236}">
                <a16:creationId xmlns:a16="http://schemas.microsoft.com/office/drawing/2014/main" id="{7AF50220-0EC5-408C-9CBF-390B3E0DB967}"/>
              </a:ext>
            </a:extLst>
          </p:cNvPr>
          <p:cNvPicPr>
            <a:picLocks noChangeAspect="1"/>
          </p:cNvPicPr>
          <p:nvPr/>
        </p:nvPicPr>
        <p:blipFill>
          <a:blip r:embed="rId4"/>
          <a:stretch>
            <a:fillRect/>
          </a:stretch>
        </p:blipFill>
        <p:spPr>
          <a:xfrm>
            <a:off x="1466216" y="5187520"/>
            <a:ext cx="493685" cy="521105"/>
          </a:xfrm>
          <a:prstGeom prst="rect">
            <a:avLst/>
          </a:prstGeom>
        </p:spPr>
      </p:pic>
      <p:pic>
        <p:nvPicPr>
          <p:cNvPr id="9" name="Picture 9" descr="A picture containing drawing&#10;&#10;Description automatically generated">
            <a:extLst>
              <a:ext uri="{FF2B5EF4-FFF2-40B4-BE49-F238E27FC236}">
                <a16:creationId xmlns:a16="http://schemas.microsoft.com/office/drawing/2014/main" id="{23A8CCE8-58D5-4E22-AB2C-D4DF3FF24BED}"/>
              </a:ext>
            </a:extLst>
          </p:cNvPr>
          <p:cNvPicPr>
            <a:picLocks noChangeAspect="1"/>
          </p:cNvPicPr>
          <p:nvPr/>
        </p:nvPicPr>
        <p:blipFill>
          <a:blip r:embed="rId5"/>
          <a:stretch>
            <a:fillRect/>
          </a:stretch>
        </p:blipFill>
        <p:spPr>
          <a:xfrm>
            <a:off x="1446453" y="6293085"/>
            <a:ext cx="508656" cy="324791"/>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0CD0C2D2-C0C3-4A4C-85C8-20E35FD5176C}"/>
              </a:ext>
            </a:extLst>
          </p:cNvPr>
          <p:cNvPicPr>
            <a:picLocks noChangeAspect="1"/>
          </p:cNvPicPr>
          <p:nvPr/>
        </p:nvPicPr>
        <p:blipFill>
          <a:blip r:embed="rId6"/>
          <a:stretch>
            <a:fillRect/>
          </a:stretch>
        </p:blipFill>
        <p:spPr>
          <a:xfrm>
            <a:off x="5076584" y="6127312"/>
            <a:ext cx="890819" cy="596447"/>
          </a:xfrm>
          <a:prstGeom prst="rect">
            <a:avLst/>
          </a:prstGeom>
        </p:spPr>
      </p:pic>
      <p:pic>
        <p:nvPicPr>
          <p:cNvPr id="6" name="Picture 12" descr="Shape, circle&#10;&#10;Description automatically generated">
            <a:extLst>
              <a:ext uri="{FF2B5EF4-FFF2-40B4-BE49-F238E27FC236}">
                <a16:creationId xmlns:a16="http://schemas.microsoft.com/office/drawing/2014/main" id="{EF3921A5-9A26-4E57-BCBE-ADE02213C747}"/>
              </a:ext>
            </a:extLst>
          </p:cNvPr>
          <p:cNvPicPr>
            <a:picLocks noChangeAspect="1"/>
          </p:cNvPicPr>
          <p:nvPr/>
        </p:nvPicPr>
        <p:blipFill>
          <a:blip r:embed="rId7"/>
          <a:stretch>
            <a:fillRect/>
          </a:stretch>
        </p:blipFill>
        <p:spPr>
          <a:xfrm>
            <a:off x="6817667" y="6272836"/>
            <a:ext cx="428051" cy="345040"/>
          </a:xfrm>
          <a:prstGeom prst="rect">
            <a:avLst/>
          </a:prstGeom>
        </p:spPr>
      </p:pic>
      <p:pic>
        <p:nvPicPr>
          <p:cNvPr id="10" name="Picture 9" descr="A picture containing implement&#10;&#10;Description automatically generated">
            <a:extLst>
              <a:ext uri="{FF2B5EF4-FFF2-40B4-BE49-F238E27FC236}">
                <a16:creationId xmlns:a16="http://schemas.microsoft.com/office/drawing/2014/main" id="{CB6DEBEB-A009-4E3D-AB62-5E26D4252D4E}"/>
              </a:ext>
            </a:extLst>
          </p:cNvPr>
          <p:cNvPicPr>
            <a:picLocks noChangeAspect="1"/>
          </p:cNvPicPr>
          <p:nvPr/>
        </p:nvPicPr>
        <p:blipFill>
          <a:blip r:embed="rId8"/>
          <a:stretch>
            <a:fillRect/>
          </a:stretch>
        </p:blipFill>
        <p:spPr>
          <a:xfrm>
            <a:off x="3866554" y="6175830"/>
            <a:ext cx="479689" cy="499413"/>
          </a:xfrm>
          <a:prstGeom prst="rect">
            <a:avLst/>
          </a:prstGeom>
        </p:spPr>
      </p:pic>
      <p:pic>
        <p:nvPicPr>
          <p:cNvPr id="11" name="Picture 14" descr="A picture containing drawing&#10;&#10;Description automatically generated">
            <a:extLst>
              <a:ext uri="{FF2B5EF4-FFF2-40B4-BE49-F238E27FC236}">
                <a16:creationId xmlns:a16="http://schemas.microsoft.com/office/drawing/2014/main" id="{02E1BD9F-4B46-4602-98E0-0B8E517D356B}"/>
              </a:ext>
            </a:extLst>
          </p:cNvPr>
          <p:cNvPicPr>
            <a:picLocks noChangeAspect="1"/>
          </p:cNvPicPr>
          <p:nvPr/>
        </p:nvPicPr>
        <p:blipFill>
          <a:blip r:embed="rId9"/>
          <a:stretch>
            <a:fillRect/>
          </a:stretch>
        </p:blipFill>
        <p:spPr>
          <a:xfrm>
            <a:off x="2548060" y="6175830"/>
            <a:ext cx="575055" cy="559300"/>
          </a:xfrm>
          <a:prstGeom prst="rect">
            <a:avLst/>
          </a:prstGeom>
        </p:spPr>
      </p:pic>
    </p:spTree>
    <p:extLst>
      <p:ext uri="{BB962C8B-B14F-4D97-AF65-F5344CB8AC3E}">
        <p14:creationId xmlns:p14="http://schemas.microsoft.com/office/powerpoint/2010/main" val="2965022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5E946B36-2B27-44C2-B572-09BC0B6AB84D}"/>
              </a:ext>
            </a:extLst>
          </p:cNvPr>
          <p:cNvGraphicFramePr>
            <a:graphicFrameLocks noGrp="1"/>
          </p:cNvGraphicFramePr>
          <p:nvPr>
            <p:extLst>
              <p:ext uri="{D42A27DB-BD31-4B8C-83A1-F6EECF244321}">
                <p14:modId xmlns:p14="http://schemas.microsoft.com/office/powerpoint/2010/main" val="2855989842"/>
              </p:ext>
            </p:extLst>
          </p:nvPr>
        </p:nvGraphicFramePr>
        <p:xfrm>
          <a:off x="0" y="1"/>
          <a:ext cx="9144000" cy="6884867"/>
        </p:xfrm>
        <a:graphic>
          <a:graphicData uri="http://schemas.openxmlformats.org/drawingml/2006/table">
            <a:tbl>
              <a:tblPr firstRow="1" bandRow="1"/>
              <a:tblGrid>
                <a:gridCol w="1510145">
                  <a:extLst>
                    <a:ext uri="{9D8B030D-6E8A-4147-A177-3AD203B41FA5}">
                      <a16:colId xmlns:a16="http://schemas.microsoft.com/office/drawing/2014/main" val="945312149"/>
                    </a:ext>
                  </a:extLst>
                </a:gridCol>
                <a:gridCol w="7633855">
                  <a:extLst>
                    <a:ext uri="{9D8B030D-6E8A-4147-A177-3AD203B41FA5}">
                      <a16:colId xmlns:a16="http://schemas.microsoft.com/office/drawing/2014/main" val="1774600538"/>
                    </a:ext>
                  </a:extLst>
                </a:gridCol>
              </a:tblGrid>
              <a:tr h="1282629">
                <a:tc>
                  <a:txBody>
                    <a:bodyPr/>
                    <a:lstStyle/>
                    <a:p>
                      <a:pPr lvl="0" algn="l">
                        <a:lnSpc>
                          <a:spcPct val="100000"/>
                        </a:lnSpc>
                        <a:spcBef>
                          <a:spcPts val="0"/>
                        </a:spcBef>
                        <a:spcAft>
                          <a:spcPts val="0"/>
                        </a:spcAft>
                        <a:buNone/>
                      </a:pPr>
                      <a:r>
                        <a:rPr lang="en-GB" sz="1600" b="0" i="0" u="none" strike="noStrike" noProof="0" dirty="0">
                          <a:latin typeface="Calibri"/>
                        </a:rPr>
                        <a:t>What are we learning?</a:t>
                      </a:r>
                    </a:p>
                    <a:p>
                      <a:pPr algn="l">
                        <a:lnSpc>
                          <a:spcPct val="107000"/>
                        </a:lnSpc>
                        <a:spcAft>
                          <a:spcPts val="800"/>
                        </a:spcAft>
                      </a:pPr>
                      <a:r>
                        <a:rPr lang="en-GB" sz="1600" b="1" u="sng"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CC Play Based Learning</a:t>
                      </a:r>
                      <a:r>
                        <a:rPr lang="en-GB" sz="1600" u="sng"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lvl="0" indent="0" algn="ctr">
                        <a:lnSpc>
                          <a:spcPct val="100000"/>
                        </a:lnSpc>
                        <a:spcBef>
                          <a:spcPts val="0"/>
                        </a:spcBef>
                        <a:spcAft>
                          <a:spcPts val="0"/>
                        </a:spcAft>
                        <a:buClrTx/>
                        <a:buSzTx/>
                        <a:buFontTx/>
                        <a:buNone/>
                      </a:pPr>
                      <a:r>
                        <a:rPr lang="en-GB" sz="1800" u="sng" kern="1200" dirty="0" smtClean="0">
                          <a:solidFill>
                            <a:schemeClr val="tx1"/>
                          </a:solidFill>
                          <a:effectLst/>
                          <a:highlight>
                            <a:srgbClr val="FFFF00"/>
                          </a:highlight>
                          <a:latin typeface="+mn-lt"/>
                          <a:ea typeface="+mn-ea"/>
                          <a:cs typeface="+mn-cs"/>
                        </a:rPr>
                        <a:t>Can be completed on any day</a:t>
                      </a:r>
                      <a:endParaRPr lang="en-GB" sz="1800" u="sng" kern="1200" dirty="0">
                        <a:solidFill>
                          <a:schemeClr val="tx1"/>
                        </a:solidFill>
                        <a:effectLst/>
                        <a:highlight>
                          <a:srgbClr val="FFFF00"/>
                        </a:highligh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1" u="sng"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r">
                        <a:lnSpc>
                          <a:spcPct val="107000"/>
                        </a:lnSpc>
                        <a:spcAft>
                          <a:spcPts val="800"/>
                        </a:spcAft>
                      </a:pPr>
                      <a:r>
                        <a:rPr lang="en-GB" sz="1800" b="1" u="sng"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L.I.  To learn about all about me (families, </a:t>
                      </a:r>
                      <a:r>
                        <a:rPr lang="en-GB" sz="1800" b="1" u="sng"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homes,how</a:t>
                      </a:r>
                      <a:r>
                        <a:rPr lang="en-GB" sz="1800" b="1" u="sng"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we grow)</a:t>
                      </a:r>
                      <a:r>
                        <a:rPr lang="en-GB" sz="18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gn="ctr">
                        <a:buNone/>
                      </a:pPr>
                      <a:endParaRPr lang="en-US" sz="1800" b="0" i="0" u="sng" strike="noStrike" noProof="0" dirty="0"/>
                    </a:p>
                  </a:txBody>
                  <a:tcPr/>
                </a:tc>
                <a:extLst>
                  <a:ext uri="{0D108BD9-81ED-4DB2-BD59-A6C34878D82A}">
                    <a16:rowId xmlns:a16="http://schemas.microsoft.com/office/drawing/2014/main" val="4081420209"/>
                  </a:ext>
                </a:extLst>
              </a:tr>
              <a:tr h="3712601">
                <a:tc>
                  <a:txBody>
                    <a:bodyPr/>
                    <a:lstStyle/>
                    <a:p>
                      <a:r>
                        <a:rPr lang="en-GB" sz="1600" dirty="0"/>
                        <a:t>How are we learning?</a:t>
                      </a:r>
                    </a:p>
                    <a:p>
                      <a:pPr lvl="0">
                        <a:buNone/>
                      </a:pPr>
                      <a:endParaRPr lang="en-GB" sz="1600" dirty="0"/>
                    </a:p>
                    <a:p>
                      <a:pPr lvl="0">
                        <a:buNone/>
                      </a:pPr>
                      <a:endParaRPr lang="en-GB" dirty="0"/>
                    </a:p>
                  </a:txBody>
                  <a:tcPr/>
                </a:tc>
                <a:tc>
                  <a:txBody>
                    <a:bodyPr/>
                    <a:lstStyle/>
                    <a:p>
                      <a:pPr algn="l">
                        <a:lnSpc>
                          <a:spcPct val="107000"/>
                        </a:lnSpc>
                        <a:spcAft>
                          <a:spcPts val="800"/>
                        </a:spcAft>
                      </a:pPr>
                      <a:r>
                        <a:rPr lang="en-GB" sz="14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Class </a:t>
                      </a:r>
                      <a:r>
                        <a:rPr lang="en-GB"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input</a:t>
                      </a: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introduce similarities and differences between each other.  Interactive espresso book on similarities and differences – follow up children’s ideas.  What is similar and/or different about each other in class?  Record ideas on </a:t>
                      </a:r>
                      <a:r>
                        <a:rPr lang="en-GB" sz="14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floorbook</a:t>
                      </a: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Activities –</a:t>
                      </a: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Mirrors, Construction, sand,  water(spoons, bowls, pots), mark making area (list of children’s names) , dough, loose parts art(natural materials), fine motor control activity, jigsaws(school), reading corner, nexus boards (pencil control), small world (doll’s house), maps of </a:t>
                      </a:r>
                      <a:r>
                        <a:rPr lang="en-GB"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school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Teacher focus</a:t>
                      </a: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a:t>
                      </a:r>
                      <a:r>
                        <a:rPr lang="en-GB" sz="14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floorbook</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4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Class </a:t>
                      </a:r>
                      <a:r>
                        <a:rPr lang="en-GB"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input</a:t>
                      </a: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follow up children’s ideas from individual </a:t>
                      </a:r>
                      <a:r>
                        <a:rPr lang="en-GB" sz="14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floorbooks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Activities: Construction, sand (match names on lids to bottle) water (spoons, bowls, pots), mark making area (list of children’s names), dough, loose parts art (natural materials), fine motor control activity, jigsaws(school), reading corner, nexus boards (pencil control), small world (doll’s house), maps of school, models of school (junk</a:t>
                      </a: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2487816163"/>
                  </a:ext>
                </a:extLst>
              </a:tr>
              <a:tr h="646795">
                <a:tc>
                  <a:txBody>
                    <a:bodyPr/>
                    <a:lstStyle/>
                    <a:p>
                      <a:r>
                        <a:rPr lang="en-GB" sz="1600" dirty="0"/>
                        <a:t>Why are we learning this?</a:t>
                      </a:r>
                    </a:p>
                  </a:txBody>
                  <a:tcPr/>
                </a:tc>
                <a:tc>
                  <a:txBody>
                    <a:bodyPr/>
                    <a:lstStyle/>
                    <a:p>
                      <a:pPr lvl="0">
                        <a:buNone/>
                      </a:pPr>
                      <a:r>
                        <a:rPr lang="en-GB" sz="1800" b="0" i="0" u="none" strike="noStrike" noProof="0" dirty="0">
                          <a:latin typeface="Calibri"/>
                        </a:rPr>
                        <a:t>               </a:t>
                      </a:r>
                      <a:r>
                        <a:rPr lang="en-GB" sz="1800" b="0" i="0" u="none" strike="noStrike" noProof="0" dirty="0" smtClean="0">
                          <a:latin typeface="Calibri"/>
                        </a:rPr>
                        <a:t>To discuss similarities and differences</a:t>
                      </a:r>
                      <a:r>
                        <a:rPr lang="en-GB" sz="1800" b="0" i="0" u="none" strike="noStrike" baseline="0" noProof="0" dirty="0" smtClean="0">
                          <a:latin typeface="Calibri"/>
                        </a:rPr>
                        <a:t>. </a:t>
                      </a:r>
                      <a:endParaRPr lang="en-US" sz="1400" dirty="0">
                        <a:latin typeface="Comic Sans MS"/>
                      </a:endParaRPr>
                    </a:p>
                  </a:txBody>
                  <a:tcPr/>
                </a:tc>
                <a:extLst>
                  <a:ext uri="{0D108BD9-81ED-4DB2-BD59-A6C34878D82A}">
                    <a16:rowId xmlns:a16="http://schemas.microsoft.com/office/drawing/2014/main" val="748032128"/>
                  </a:ext>
                </a:extLst>
              </a:tr>
              <a:tr h="1215974">
                <a:tc>
                  <a:txBody>
                    <a:bodyPr/>
                    <a:lstStyle/>
                    <a:p>
                      <a:r>
                        <a:rPr lang="en-GB" sz="1600" dirty="0"/>
                        <a:t>How do we know we have been successful?</a:t>
                      </a:r>
                    </a:p>
                  </a:txBody>
                  <a:tcPr/>
                </a:tc>
                <a:tc>
                  <a:txBody>
                    <a:bodyPr/>
                    <a:lstStyle/>
                    <a:p>
                      <a:pPr lvl="0">
                        <a:buNone/>
                      </a:pPr>
                      <a:r>
                        <a:rPr lang="en-GB" sz="1400" dirty="0">
                          <a:latin typeface="Comic Sans MS"/>
                        </a:rPr>
                        <a:t>I </a:t>
                      </a:r>
                      <a:r>
                        <a:rPr lang="en-GB" sz="1400" dirty="0" smtClean="0">
                          <a:latin typeface="Comic Sans MS"/>
                        </a:rPr>
                        <a:t>discuss who lives</a:t>
                      </a:r>
                      <a:r>
                        <a:rPr lang="en-GB" sz="1400" baseline="0" dirty="0" smtClean="0">
                          <a:latin typeface="Comic Sans MS"/>
                        </a:rPr>
                        <a:t> in my house/is in my family. </a:t>
                      </a:r>
                      <a:endParaRPr lang="en-US" dirty="0"/>
                    </a:p>
                  </a:txBody>
                  <a:tcPr/>
                </a:tc>
                <a:extLst>
                  <a:ext uri="{0D108BD9-81ED-4DB2-BD59-A6C34878D82A}">
                    <a16:rowId xmlns:a16="http://schemas.microsoft.com/office/drawing/2014/main" val="1330993388"/>
                  </a:ext>
                </a:extLst>
              </a:tr>
            </a:tbl>
          </a:graphicData>
        </a:graphic>
      </p:graphicFrame>
      <p:pic>
        <p:nvPicPr>
          <p:cNvPr id="3" name="Picture 3" descr="A picture containing drawing&#10;&#10;Description automatically generated">
            <a:extLst>
              <a:ext uri="{FF2B5EF4-FFF2-40B4-BE49-F238E27FC236}">
                <a16:creationId xmlns:a16="http://schemas.microsoft.com/office/drawing/2014/main" id="{69A912B4-2AC4-4FE8-AB84-020E00FE27AB}"/>
              </a:ext>
            </a:extLst>
          </p:cNvPr>
          <p:cNvPicPr>
            <a:picLocks noChangeAspect="1"/>
          </p:cNvPicPr>
          <p:nvPr/>
        </p:nvPicPr>
        <p:blipFill>
          <a:blip r:embed="rId2"/>
          <a:stretch>
            <a:fillRect/>
          </a:stretch>
        </p:blipFill>
        <p:spPr>
          <a:xfrm>
            <a:off x="1598065" y="100910"/>
            <a:ext cx="714088" cy="1043553"/>
          </a:xfrm>
          <a:prstGeom prst="rect">
            <a:avLst/>
          </a:prstGeom>
        </p:spPr>
      </p:pic>
      <p:pic>
        <p:nvPicPr>
          <p:cNvPr id="4" name="Picture 4" descr="A picture containing drawing&#10;&#10;Description automatically generated">
            <a:extLst>
              <a:ext uri="{FF2B5EF4-FFF2-40B4-BE49-F238E27FC236}">
                <a16:creationId xmlns:a16="http://schemas.microsoft.com/office/drawing/2014/main" id="{3F6D9C5E-11E9-4F32-858C-D2D3C959CC54}"/>
              </a:ext>
            </a:extLst>
          </p:cNvPr>
          <p:cNvPicPr>
            <a:picLocks noChangeAspect="1"/>
          </p:cNvPicPr>
          <p:nvPr/>
        </p:nvPicPr>
        <p:blipFill>
          <a:blip r:embed="rId3"/>
          <a:stretch>
            <a:fillRect/>
          </a:stretch>
        </p:blipFill>
        <p:spPr>
          <a:xfrm>
            <a:off x="159123" y="2427790"/>
            <a:ext cx="808188" cy="821847"/>
          </a:xfrm>
          <a:prstGeom prst="rect">
            <a:avLst/>
          </a:prstGeom>
        </p:spPr>
      </p:pic>
      <p:pic>
        <p:nvPicPr>
          <p:cNvPr id="8" name="Picture 8" descr="A drawing of a cartoon character&#10;&#10;Description automatically generated">
            <a:extLst>
              <a:ext uri="{FF2B5EF4-FFF2-40B4-BE49-F238E27FC236}">
                <a16:creationId xmlns:a16="http://schemas.microsoft.com/office/drawing/2014/main" id="{7AF50220-0EC5-408C-9CBF-390B3E0DB967}"/>
              </a:ext>
            </a:extLst>
          </p:cNvPr>
          <p:cNvPicPr>
            <a:picLocks noChangeAspect="1"/>
          </p:cNvPicPr>
          <p:nvPr/>
        </p:nvPicPr>
        <p:blipFill>
          <a:blip r:embed="rId4"/>
          <a:stretch>
            <a:fillRect/>
          </a:stretch>
        </p:blipFill>
        <p:spPr>
          <a:xfrm>
            <a:off x="1466216" y="5187520"/>
            <a:ext cx="493685" cy="521105"/>
          </a:xfrm>
          <a:prstGeom prst="rect">
            <a:avLst/>
          </a:prstGeom>
        </p:spPr>
      </p:pic>
      <p:pic>
        <p:nvPicPr>
          <p:cNvPr id="9" name="Picture 9" descr="A picture containing drawing&#10;&#10;Description automatically generated">
            <a:extLst>
              <a:ext uri="{FF2B5EF4-FFF2-40B4-BE49-F238E27FC236}">
                <a16:creationId xmlns:a16="http://schemas.microsoft.com/office/drawing/2014/main" id="{23A8CCE8-58D5-4E22-AB2C-D4DF3FF24BED}"/>
              </a:ext>
            </a:extLst>
          </p:cNvPr>
          <p:cNvPicPr>
            <a:picLocks noChangeAspect="1"/>
          </p:cNvPicPr>
          <p:nvPr/>
        </p:nvPicPr>
        <p:blipFill>
          <a:blip r:embed="rId5"/>
          <a:stretch>
            <a:fillRect/>
          </a:stretch>
        </p:blipFill>
        <p:spPr>
          <a:xfrm>
            <a:off x="1446453" y="6293085"/>
            <a:ext cx="508656" cy="324791"/>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0CD0C2D2-C0C3-4A4C-85C8-20E35FD5176C}"/>
              </a:ext>
            </a:extLst>
          </p:cNvPr>
          <p:cNvPicPr>
            <a:picLocks noChangeAspect="1"/>
          </p:cNvPicPr>
          <p:nvPr/>
        </p:nvPicPr>
        <p:blipFill>
          <a:blip r:embed="rId6"/>
          <a:stretch>
            <a:fillRect/>
          </a:stretch>
        </p:blipFill>
        <p:spPr>
          <a:xfrm>
            <a:off x="5076584" y="6127312"/>
            <a:ext cx="890819" cy="596447"/>
          </a:xfrm>
          <a:prstGeom prst="rect">
            <a:avLst/>
          </a:prstGeom>
        </p:spPr>
      </p:pic>
      <p:pic>
        <p:nvPicPr>
          <p:cNvPr id="6" name="Picture 12" descr="Shape, circle&#10;&#10;Description automatically generated">
            <a:extLst>
              <a:ext uri="{FF2B5EF4-FFF2-40B4-BE49-F238E27FC236}">
                <a16:creationId xmlns:a16="http://schemas.microsoft.com/office/drawing/2014/main" id="{EF3921A5-9A26-4E57-BCBE-ADE02213C747}"/>
              </a:ext>
            </a:extLst>
          </p:cNvPr>
          <p:cNvPicPr>
            <a:picLocks noChangeAspect="1"/>
          </p:cNvPicPr>
          <p:nvPr/>
        </p:nvPicPr>
        <p:blipFill>
          <a:blip r:embed="rId7"/>
          <a:stretch>
            <a:fillRect/>
          </a:stretch>
        </p:blipFill>
        <p:spPr>
          <a:xfrm>
            <a:off x="6817667" y="6272836"/>
            <a:ext cx="428051" cy="345040"/>
          </a:xfrm>
          <a:prstGeom prst="rect">
            <a:avLst/>
          </a:prstGeom>
        </p:spPr>
      </p:pic>
      <p:pic>
        <p:nvPicPr>
          <p:cNvPr id="10" name="Picture 9" descr="A picture containing implement&#10;&#10;Description automatically generated">
            <a:extLst>
              <a:ext uri="{FF2B5EF4-FFF2-40B4-BE49-F238E27FC236}">
                <a16:creationId xmlns:a16="http://schemas.microsoft.com/office/drawing/2014/main" id="{CB6DEBEB-A009-4E3D-AB62-5E26D4252D4E}"/>
              </a:ext>
            </a:extLst>
          </p:cNvPr>
          <p:cNvPicPr>
            <a:picLocks noChangeAspect="1"/>
          </p:cNvPicPr>
          <p:nvPr/>
        </p:nvPicPr>
        <p:blipFill>
          <a:blip r:embed="rId8"/>
          <a:stretch>
            <a:fillRect/>
          </a:stretch>
        </p:blipFill>
        <p:spPr>
          <a:xfrm>
            <a:off x="3866554" y="6175830"/>
            <a:ext cx="479689" cy="499413"/>
          </a:xfrm>
          <a:prstGeom prst="rect">
            <a:avLst/>
          </a:prstGeom>
        </p:spPr>
      </p:pic>
      <p:pic>
        <p:nvPicPr>
          <p:cNvPr id="11" name="Picture 14" descr="A picture containing drawing&#10;&#10;Description automatically generated">
            <a:extLst>
              <a:ext uri="{FF2B5EF4-FFF2-40B4-BE49-F238E27FC236}">
                <a16:creationId xmlns:a16="http://schemas.microsoft.com/office/drawing/2014/main" id="{02E1BD9F-4B46-4602-98E0-0B8E517D356B}"/>
              </a:ext>
            </a:extLst>
          </p:cNvPr>
          <p:cNvPicPr>
            <a:picLocks noChangeAspect="1"/>
          </p:cNvPicPr>
          <p:nvPr/>
        </p:nvPicPr>
        <p:blipFill>
          <a:blip r:embed="rId9"/>
          <a:stretch>
            <a:fillRect/>
          </a:stretch>
        </p:blipFill>
        <p:spPr>
          <a:xfrm>
            <a:off x="2548060" y="6175830"/>
            <a:ext cx="575055" cy="559300"/>
          </a:xfrm>
          <a:prstGeom prst="rect">
            <a:avLst/>
          </a:prstGeom>
        </p:spPr>
      </p:pic>
    </p:spTree>
    <p:extLst>
      <p:ext uri="{BB962C8B-B14F-4D97-AF65-F5344CB8AC3E}">
        <p14:creationId xmlns:p14="http://schemas.microsoft.com/office/powerpoint/2010/main" val="3667390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65741486"/>
              </p:ext>
            </p:extLst>
          </p:nvPr>
        </p:nvGraphicFramePr>
        <p:xfrm>
          <a:off x="1" y="0"/>
          <a:ext cx="9143978" cy="6897378"/>
        </p:xfrm>
        <a:graphic>
          <a:graphicData uri="http://schemas.openxmlformats.org/drawingml/2006/table">
            <a:tbl>
              <a:tblPr firstRow="1" bandRow="1">
                <a:tableStyleId>{5940675A-B579-460E-94D1-54222C63F5DA}</a:tableStyleId>
              </a:tblPr>
              <a:tblGrid>
                <a:gridCol w="1604741">
                  <a:extLst>
                    <a:ext uri="{9D8B030D-6E8A-4147-A177-3AD203B41FA5}">
                      <a16:colId xmlns:a16="http://schemas.microsoft.com/office/drawing/2014/main" val="20000"/>
                    </a:ext>
                  </a:extLst>
                </a:gridCol>
                <a:gridCol w="4344912">
                  <a:extLst>
                    <a:ext uri="{9D8B030D-6E8A-4147-A177-3AD203B41FA5}">
                      <a16:colId xmlns:a16="http://schemas.microsoft.com/office/drawing/2014/main" val="20001"/>
                    </a:ext>
                  </a:extLst>
                </a:gridCol>
                <a:gridCol w="1544182">
                  <a:extLst>
                    <a:ext uri="{9D8B030D-6E8A-4147-A177-3AD203B41FA5}">
                      <a16:colId xmlns:a16="http://schemas.microsoft.com/office/drawing/2014/main" val="20002"/>
                    </a:ext>
                  </a:extLst>
                </a:gridCol>
                <a:gridCol w="1650143">
                  <a:extLst>
                    <a:ext uri="{9D8B030D-6E8A-4147-A177-3AD203B41FA5}">
                      <a16:colId xmlns:a16="http://schemas.microsoft.com/office/drawing/2014/main" val="20003"/>
                    </a:ext>
                  </a:extLst>
                </a:gridCol>
              </a:tblGrid>
              <a:tr h="2228275">
                <a:tc>
                  <a:txBody>
                    <a:bodyPr/>
                    <a:lstStyle/>
                    <a:p>
                      <a:r>
                        <a:rPr lang="en-GB" sz="3600" u="sng" dirty="0"/>
                        <a:t>What?</a:t>
                      </a:r>
                    </a:p>
                    <a:p>
                      <a:r>
                        <a:rPr lang="en-GB" sz="2400" dirty="0"/>
                        <a:t>(L.I.) </a:t>
                      </a:r>
                    </a:p>
                  </a:txBody>
                  <a:tcPr/>
                </a:tc>
                <a:tc>
                  <a:txBody>
                    <a:bodyPr/>
                    <a:lstStyle/>
                    <a:p>
                      <a:r>
                        <a:rPr lang="en-GB" sz="3600" u="sng" dirty="0"/>
                        <a:t>How?</a:t>
                      </a:r>
                      <a:r>
                        <a:rPr lang="en-GB" sz="2800" dirty="0"/>
                        <a:t> </a:t>
                      </a:r>
                      <a:r>
                        <a:rPr lang="en-GB" sz="1800" dirty="0"/>
                        <a:t>(</a:t>
                      </a:r>
                      <a:r>
                        <a:rPr lang="en-GB" sz="1800" dirty="0" err="1"/>
                        <a:t>AiFL</a:t>
                      </a:r>
                      <a:r>
                        <a:rPr lang="en-GB" sz="1800" dirty="0"/>
                        <a:t> toolkit, resources)</a:t>
                      </a:r>
                    </a:p>
                  </a:txBody>
                  <a:tcPr/>
                </a:tc>
                <a:tc>
                  <a:txBody>
                    <a:bodyPr/>
                    <a:lstStyle/>
                    <a:p>
                      <a:r>
                        <a:rPr lang="en-GB" sz="3600" u="sng" dirty="0"/>
                        <a:t>Why</a:t>
                      </a:r>
                      <a:r>
                        <a:rPr lang="en-GB" sz="3600" u="none" dirty="0"/>
                        <a:t>?</a:t>
                      </a:r>
                      <a:r>
                        <a:rPr lang="en-GB" sz="3600" u="none" baseline="0" dirty="0"/>
                        <a:t> </a:t>
                      </a:r>
                    </a:p>
                    <a:p>
                      <a:r>
                        <a:rPr lang="en-GB" sz="1800" dirty="0"/>
                        <a:t>(skills  for life, learning and work, links)</a:t>
                      </a:r>
                    </a:p>
                  </a:txBody>
                  <a:tcPr/>
                </a:tc>
                <a:tc>
                  <a:txBody>
                    <a:bodyPr/>
                    <a:lstStyle/>
                    <a:p>
                      <a:r>
                        <a:rPr lang="en-GB" sz="3600" u="sng" dirty="0"/>
                        <a:t>Successful</a:t>
                      </a:r>
                      <a:r>
                        <a:rPr lang="en-GB" sz="2800" dirty="0"/>
                        <a:t>?</a:t>
                      </a:r>
                    </a:p>
                    <a:p>
                      <a:r>
                        <a:rPr lang="en-GB" sz="2000" dirty="0"/>
                        <a:t>(success criteria, evidence, target)</a:t>
                      </a:r>
                    </a:p>
                  </a:txBody>
                  <a:tcPr/>
                </a:tc>
                <a:extLst>
                  <a:ext uri="{0D108BD9-81ED-4DB2-BD59-A6C34878D82A}">
                    <a16:rowId xmlns:a16="http://schemas.microsoft.com/office/drawing/2014/main" val="10000"/>
                  </a:ext>
                </a:extLst>
              </a:tr>
              <a:tr h="4489458">
                <a:tc>
                  <a:txBody>
                    <a:bodyPr/>
                    <a:lstStyle/>
                    <a:p>
                      <a:endParaRPr lang="en-GB" sz="1800"/>
                    </a:p>
                    <a:p>
                      <a:pPr lvl="0">
                        <a:buNone/>
                      </a:pPr>
                      <a:r>
                        <a:rPr lang="en-GB" sz="2800" b="1" i="0" u="none" strike="noStrike" baseline="0" noProof="0" dirty="0">
                          <a:latin typeface="Calibri"/>
                        </a:rPr>
                        <a:t>P1 Music </a:t>
                      </a:r>
                      <a:endParaRPr lang="en-GB" dirty="0"/>
                    </a:p>
                    <a:p>
                      <a:pPr lvl="0">
                        <a:buNone/>
                      </a:pPr>
                      <a:endParaRPr lang="en-GB"/>
                    </a:p>
                    <a:p>
                      <a:pPr lvl="0">
                        <a:buNone/>
                      </a:pPr>
                      <a:endParaRPr lang="en-GB" sz="1800" b="0" i="0" u="none" strike="noStrike" baseline="0" noProof="0">
                        <a:latin typeface="Calibri"/>
                      </a:endParaRPr>
                    </a:p>
                    <a:p>
                      <a:pPr marL="0" lvl="0" indent="0">
                        <a:buNone/>
                      </a:pPr>
                      <a:r>
                        <a:rPr lang="en-GB" sz="1800" b="0" i="0" u="none" strike="noStrike" baseline="0" noProof="0" dirty="0">
                          <a:latin typeface="Calibri"/>
                        </a:rPr>
                        <a:t>L.I. to join in with action songs and stories</a:t>
                      </a:r>
                    </a:p>
                    <a:p>
                      <a:pPr lvl="0">
                        <a:buNone/>
                      </a:pPr>
                      <a:endParaRPr lang="en-GB" sz="1800" b="0" i="0" u="none" strike="noStrike" baseline="0" noProof="0">
                        <a:latin typeface="Calibri"/>
                      </a:endParaRPr>
                    </a:p>
                    <a:p>
                      <a:pPr lvl="0">
                        <a:buNone/>
                      </a:pPr>
                      <a:endParaRPr lang="en-GB" sz="1800" b="0" i="0" u="none" strike="noStrike" baseline="0" noProof="0">
                        <a:latin typeface="Calibri"/>
                      </a:endParaRPr>
                    </a:p>
                    <a:p>
                      <a:pPr lvl="0">
                        <a:buNone/>
                      </a:pPr>
                      <a:endParaRPr lang="en-GB" sz="2000" b="0" i="0" u="none" strike="noStrike" baseline="0" noProof="0">
                        <a:latin typeface="Calibri"/>
                      </a:endParaRPr>
                    </a:p>
                  </a:txBody>
                  <a:tcPr/>
                </a:tc>
                <a:tc>
                  <a:txBody>
                    <a:bodyPr/>
                    <a:lstStyle/>
                    <a:p>
                      <a:pPr lvl="0">
                        <a:buNone/>
                      </a:pPr>
                      <a:r>
                        <a:rPr lang="en-US" sz="1400" b="0" i="0" u="none" strike="noStrike" noProof="0" dirty="0"/>
                        <a:t>Listen and Respond, then Games Track:</a:t>
                      </a:r>
                    </a:p>
                    <a:p>
                      <a:pPr lvl="0">
                        <a:buNone/>
                      </a:pPr>
                      <a:endParaRPr lang="en-US" sz="1400" b="0" i="0" u="none" strike="noStrike" noProof="0" dirty="0"/>
                    </a:p>
                    <a:p>
                      <a:pPr lvl="0">
                        <a:buNone/>
                      </a:pPr>
                      <a:r>
                        <a:rPr lang="en-US" sz="1400" b="0" i="0" u="none" strike="noStrike" noProof="0" dirty="0">
                          <a:hlinkClick r:id="rId3"/>
                        </a:rPr>
                        <a:t>https://www.charangascotland.co.uk/c/1342303-adapted-for-covid-scheme/1342304-primary-1/1342307-everyone/lessons/394042-step-6</a:t>
                      </a:r>
                      <a:endParaRPr lang="en-US"/>
                    </a:p>
                    <a:p>
                      <a:pPr lvl="0">
                        <a:buNone/>
                      </a:pPr>
                      <a:endParaRPr lang="en-US" sz="1400" b="0" i="0" u="none" strike="noStrike" noProof="0" dirty="0"/>
                    </a:p>
                    <a:p>
                      <a:pPr lvl="0">
                        <a:buNone/>
                      </a:pPr>
                      <a:endParaRPr lang="en-US" sz="1400" b="0" i="0" u="none" strike="noStrike" noProof="0" dirty="0">
                        <a:latin typeface="Calibri"/>
                      </a:endParaRPr>
                    </a:p>
                    <a:p>
                      <a:pPr lvl="0">
                        <a:buNone/>
                      </a:pPr>
                      <a:r>
                        <a:rPr lang="en-US" sz="1600" b="0" i="0" u="none" strike="noStrike" noProof="0" dirty="0">
                          <a:latin typeface="Calibri"/>
                        </a:rPr>
                        <a:t>Have a go of following the actions of the songs.</a:t>
                      </a:r>
                    </a:p>
                    <a:p>
                      <a:pPr lvl="0">
                        <a:buNone/>
                      </a:pPr>
                      <a:endParaRPr lang="en-US" sz="1600" b="0" i="0" u="none" strike="noStrike" noProof="0" dirty="0">
                        <a:latin typeface="Calibri"/>
                      </a:endParaRPr>
                    </a:p>
                    <a:p>
                      <a:pPr lvl="0">
                        <a:buNone/>
                      </a:pPr>
                      <a:r>
                        <a:rPr lang="en-US" sz="1600" b="0" i="0" u="none" strike="noStrike" noProof="0" dirty="0">
                          <a:latin typeface="Calibri"/>
                        </a:rPr>
                        <a:t>Revise any past songs/stories (Bear Hunt, The Gruffalo </a:t>
                      </a:r>
                      <a:r>
                        <a:rPr lang="en-US" sz="1600" b="0" i="0" u="none" strike="noStrike" noProof="0" dirty="0" err="1">
                          <a:latin typeface="Calibri"/>
                        </a:rPr>
                        <a:t>etc</a:t>
                      </a:r>
                      <a:r>
                        <a:rPr lang="en-US" sz="1600" b="0" i="0" u="none" strike="noStrike" noProof="0" dirty="0">
                          <a:latin typeface="Calibri"/>
                        </a:rPr>
                        <a:t>) </a:t>
                      </a:r>
                    </a:p>
                    <a:p>
                      <a:pPr lvl="0">
                        <a:buNone/>
                      </a:pPr>
                      <a:endParaRPr lang="en-GB" sz="1800" b="0" i="0" u="none" strike="noStrike" noProof="0">
                        <a:latin typeface="Calibri"/>
                      </a:endParaRPr>
                    </a:p>
                  </a:txBody>
                  <a:tcPr/>
                </a:tc>
                <a:tc>
                  <a:txBody>
                    <a:bodyPr/>
                    <a:lstStyle/>
                    <a:p>
                      <a:endParaRPr lang="en-GB" sz="1800"/>
                    </a:p>
                    <a:p>
                      <a:pPr lvl="0">
                        <a:buNone/>
                      </a:pPr>
                      <a:endParaRPr lang="en-GB" sz="1800"/>
                    </a:p>
                    <a:p>
                      <a:pPr lvl="0">
                        <a:buNone/>
                      </a:pPr>
                      <a:r>
                        <a:rPr lang="en-GB" sz="1800" b="0" i="0" u="none" strike="noStrike" noProof="0" dirty="0">
                          <a:latin typeface="Calibri"/>
                        </a:rPr>
                        <a:t>Why is it important for me to learn different actions?</a:t>
                      </a:r>
                    </a:p>
                    <a:p>
                      <a:pPr lvl="0">
                        <a:buNone/>
                      </a:pPr>
                      <a:endParaRPr lang="en-GB" sz="2000"/>
                    </a:p>
                  </a:txBody>
                  <a:tcPr/>
                </a:tc>
                <a:tc>
                  <a:txBody>
                    <a:bodyPr/>
                    <a:lstStyle/>
                    <a:p>
                      <a:pPr lvl="0">
                        <a:buNone/>
                      </a:pPr>
                      <a:endParaRPr lang="en-GB" sz="2400" b="1" i="0" u="none" strike="noStrike" noProof="0">
                        <a:latin typeface="Calibri"/>
                      </a:endParaRPr>
                    </a:p>
                    <a:p>
                      <a:pPr lvl="0">
                        <a:buNone/>
                      </a:pPr>
                      <a:r>
                        <a:rPr lang="en-GB" sz="1800" b="0" i="0" u="none" strike="noStrike" noProof="0" dirty="0">
                          <a:latin typeface="Calibri"/>
                        </a:rPr>
                        <a:t>I can join in with action songs</a:t>
                      </a:r>
                    </a:p>
                    <a:p>
                      <a:pPr lvl="0">
                        <a:buNone/>
                      </a:pPr>
                      <a:endParaRPr lang="en-GB" sz="1600" b="0" i="0" u="none" strike="noStrike" noProof="0">
                        <a:latin typeface="Calibri"/>
                      </a:endParaRPr>
                    </a:p>
                    <a:p>
                      <a:pPr lvl="0">
                        <a:buNone/>
                      </a:pPr>
                      <a:endParaRPr lang="en-GB" sz="1600" b="0" i="0" u="none" strike="noStrike" noProof="0">
                        <a:latin typeface="Calibri"/>
                      </a:endParaRPr>
                    </a:p>
                    <a:p>
                      <a:pPr lvl="0">
                        <a:buNone/>
                      </a:pPr>
                      <a:r>
                        <a:rPr lang="en-GB" sz="2400" b="1" i="0" u="none" strike="noStrike" noProof="0" dirty="0">
                          <a:latin typeface="Calibri"/>
                        </a:rPr>
                        <a:t>            </a:t>
                      </a:r>
                      <a:r>
                        <a:rPr lang="en-GB" sz="2000" b="1" i="0" u="none" strike="noStrike" noProof="0" dirty="0">
                          <a:latin typeface="Calibri"/>
                        </a:rPr>
                        <a:t> </a:t>
                      </a:r>
                    </a:p>
                    <a:p>
                      <a:pPr lvl="0">
                        <a:buNone/>
                      </a:pPr>
                      <a:endParaRPr lang="en-GB" sz="2000" b="1" i="0" u="none" strike="noStrike" noProof="0">
                        <a:latin typeface="Calibri"/>
                      </a:endParaRPr>
                    </a:p>
                    <a:p>
                      <a:pPr lvl="0">
                        <a:buNone/>
                      </a:pPr>
                      <a:endParaRPr lang="en-GB" sz="2000" b="1" i="0" u="none" strike="noStrike" noProof="0">
                        <a:latin typeface="Calibri"/>
                      </a:endParaRPr>
                    </a:p>
                    <a:p>
                      <a:pPr lvl="0">
                        <a:buNone/>
                      </a:pPr>
                      <a:r>
                        <a:rPr lang="en-GB" sz="2000" b="1" i="0" u="none" strike="noStrike" noProof="0" dirty="0">
                          <a:latin typeface="Calibri"/>
                        </a:rPr>
                        <a:t>             </a:t>
                      </a:r>
                    </a:p>
                    <a:p>
                      <a:pPr lvl="0">
                        <a:buNone/>
                      </a:pPr>
                      <a:endParaRPr lang="en-GB" sz="2000" b="1" i="0" u="none" strike="noStrike" noProof="0">
                        <a:latin typeface="Calibri"/>
                      </a:endParaRPr>
                    </a:p>
                    <a:p>
                      <a:pPr lvl="0">
                        <a:buNone/>
                      </a:pPr>
                      <a:endParaRPr lang="en-GB" sz="2000" b="1" i="0" u="none" strike="noStrike" noProof="0">
                        <a:latin typeface="Calibri"/>
                      </a:endParaRPr>
                    </a:p>
                    <a:p>
                      <a:pPr lvl="0">
                        <a:buNone/>
                      </a:pPr>
                      <a:r>
                        <a:rPr lang="en-GB" sz="2000" b="1" i="0" u="none" strike="noStrike" noProof="0" dirty="0">
                          <a:latin typeface="Calibri"/>
                        </a:rPr>
                        <a:t>                        </a:t>
                      </a:r>
                    </a:p>
                  </a:txBody>
                  <a:tcPr/>
                </a:tc>
                <a:extLst>
                  <a:ext uri="{0D108BD9-81ED-4DB2-BD59-A6C34878D82A}">
                    <a16:rowId xmlns:a16="http://schemas.microsoft.com/office/drawing/2014/main" val="10001"/>
                  </a:ext>
                </a:extLst>
              </a:tr>
            </a:tbl>
          </a:graphicData>
        </a:graphic>
      </p:graphicFrame>
      <p:pic>
        <p:nvPicPr>
          <p:cNvPr id="3" name="Picture 2" descr="Image result for robot cartoon"/>
          <p:cNvPicPr/>
          <p:nvPr/>
        </p:nvPicPr>
        <p:blipFill rotWithShape="1">
          <a:blip r:embed="rId4" cstate="print">
            <a:extLst>
              <a:ext uri="{28A0092B-C50C-407E-A947-70E740481C1C}">
                <a14:useLocalDpi xmlns:a14="http://schemas.microsoft.com/office/drawing/2010/main" val="0"/>
              </a:ext>
            </a:extLst>
          </a:blip>
          <a:srcRect l="22977" t="3133" r="12532" b="6528"/>
          <a:stretch/>
        </p:blipFill>
        <p:spPr bwMode="auto">
          <a:xfrm>
            <a:off x="712444" y="606189"/>
            <a:ext cx="807436" cy="1829926"/>
          </a:xfrm>
          <a:prstGeom prst="rect">
            <a:avLst/>
          </a:prstGeom>
          <a:noFill/>
          <a:ln>
            <a:noFill/>
          </a:ln>
          <a:extLst>
            <a:ext uri="{53640926-AAD7-44D8-BBD7-CCE9431645EC}">
              <a14:shadowObscured xmlns:a14="http://schemas.microsoft.com/office/drawing/2010/main"/>
            </a:ext>
          </a:extLst>
        </p:spPr>
      </p:pic>
      <p:pic>
        <p:nvPicPr>
          <p:cNvPr id="5" name="Picture 4" descr="Image result for cow cartoon"/>
          <p:cNvPicPr/>
          <p:nvPr/>
        </p:nvPicPr>
        <p:blipFill rotWithShape="1">
          <a:blip r:embed="rId5">
            <a:extLst>
              <a:ext uri="{28A0092B-C50C-407E-A947-70E740481C1C}">
                <a14:useLocalDpi xmlns:a14="http://schemas.microsoft.com/office/drawing/2010/main" val="0"/>
              </a:ext>
            </a:extLst>
          </a:blip>
          <a:srcRect l="3031" t="9551" r="1209" b="15168"/>
          <a:stretch/>
        </p:blipFill>
        <p:spPr bwMode="auto">
          <a:xfrm>
            <a:off x="3964758" y="810468"/>
            <a:ext cx="1225107" cy="1294967"/>
          </a:xfrm>
          <a:prstGeom prst="rect">
            <a:avLst/>
          </a:prstGeom>
          <a:noFill/>
          <a:ln>
            <a:noFill/>
          </a:ln>
          <a:extLst>
            <a:ext uri="{53640926-AAD7-44D8-BBD7-CCE9431645EC}">
              <a14:shadowObscured xmlns:a14="http://schemas.microsoft.com/office/drawing/2010/main"/>
            </a:ext>
          </a:extLst>
        </p:spPr>
      </p:pic>
      <p:pic>
        <p:nvPicPr>
          <p:cNvPr id="6" name="Picture 5" descr="Image result for magpie cartoon"/>
          <p:cNvPicPr/>
          <p:nvPr/>
        </p:nvPicPr>
        <p:blipFill rotWithShape="1">
          <a:blip r:embed="rId6">
            <a:extLst>
              <a:ext uri="{28A0092B-C50C-407E-A947-70E740481C1C}">
                <a14:useLocalDpi xmlns:a14="http://schemas.microsoft.com/office/drawing/2010/main" val="0"/>
              </a:ext>
            </a:extLst>
          </a:blip>
          <a:srcRect t="4522" b="6736"/>
          <a:stretch/>
        </p:blipFill>
        <p:spPr bwMode="auto">
          <a:xfrm>
            <a:off x="5866810" y="1714581"/>
            <a:ext cx="894186" cy="1037838"/>
          </a:xfrm>
          <a:prstGeom prst="rect">
            <a:avLst/>
          </a:prstGeom>
          <a:noFill/>
          <a:ln>
            <a:noFill/>
          </a:ln>
          <a:extLst>
            <a:ext uri="{53640926-AAD7-44D8-BBD7-CCE9431645EC}">
              <a14:shadowObscured xmlns:a14="http://schemas.microsoft.com/office/drawing/2010/main"/>
            </a:ext>
          </a:extLst>
        </p:spPr>
      </p:pic>
      <p:pic>
        <p:nvPicPr>
          <p:cNvPr id="7" name="Picture 6" descr="Image result for green tick cartoon"/>
          <p:cNvPicPr/>
          <p:nvPr/>
        </p:nvPicPr>
        <p:blipFill rotWithShape="1">
          <a:blip r:embed="rId7" cstate="print">
            <a:extLst>
              <a:ext uri="{28A0092B-C50C-407E-A947-70E740481C1C}">
                <a14:useLocalDpi xmlns:a14="http://schemas.microsoft.com/office/drawing/2010/main" val="0"/>
              </a:ext>
            </a:extLst>
          </a:blip>
          <a:srcRect l="18068" t="4610" r="17778" b="4965"/>
          <a:stretch/>
        </p:blipFill>
        <p:spPr bwMode="auto">
          <a:xfrm>
            <a:off x="8266489" y="2145899"/>
            <a:ext cx="786044" cy="435708"/>
          </a:xfrm>
          <a:prstGeom prst="rect">
            <a:avLst/>
          </a:prstGeom>
          <a:noFill/>
          <a:ln>
            <a:noFill/>
          </a:ln>
          <a:extLst>
            <a:ext uri="{53640926-AAD7-44D8-BBD7-CCE9431645EC}">
              <a14:shadowObscured xmlns:a14="http://schemas.microsoft.com/office/drawing/2010/main"/>
            </a:ext>
          </a:extLst>
        </p:spPr>
      </p:pic>
      <p:pic>
        <p:nvPicPr>
          <p:cNvPr id="2" name="Picture 7" descr="Icon&#10;&#10;Description automatically generated">
            <a:extLst>
              <a:ext uri="{FF2B5EF4-FFF2-40B4-BE49-F238E27FC236}">
                <a16:creationId xmlns:a16="http://schemas.microsoft.com/office/drawing/2014/main" id="{D9C82E29-8547-41B0-9235-8B8306271895}"/>
              </a:ext>
            </a:extLst>
          </p:cNvPr>
          <p:cNvPicPr>
            <a:picLocks noChangeAspect="1"/>
          </p:cNvPicPr>
          <p:nvPr/>
        </p:nvPicPr>
        <p:blipFill>
          <a:blip r:embed="rId8"/>
          <a:stretch>
            <a:fillRect/>
          </a:stretch>
        </p:blipFill>
        <p:spPr>
          <a:xfrm>
            <a:off x="7681999" y="4727506"/>
            <a:ext cx="635301" cy="664056"/>
          </a:xfrm>
          <a:prstGeom prst="rect">
            <a:avLst/>
          </a:prstGeom>
        </p:spPr>
      </p:pic>
      <p:pic>
        <p:nvPicPr>
          <p:cNvPr id="9" name="Picture 9" descr="A close up of a pencil&#10;&#10;Description automatically generated">
            <a:extLst>
              <a:ext uri="{FF2B5EF4-FFF2-40B4-BE49-F238E27FC236}">
                <a16:creationId xmlns:a16="http://schemas.microsoft.com/office/drawing/2014/main" id="{4380AD63-8957-485F-B607-A03118231D25}"/>
              </a:ext>
            </a:extLst>
          </p:cNvPr>
          <p:cNvPicPr>
            <a:picLocks noChangeAspect="1"/>
          </p:cNvPicPr>
          <p:nvPr/>
        </p:nvPicPr>
        <p:blipFill>
          <a:blip r:embed="rId9"/>
          <a:stretch>
            <a:fillRect/>
          </a:stretch>
        </p:blipFill>
        <p:spPr>
          <a:xfrm>
            <a:off x="8317300" y="4974565"/>
            <a:ext cx="575097" cy="618228"/>
          </a:xfrm>
          <a:prstGeom prst="rect">
            <a:avLst/>
          </a:prstGeom>
        </p:spPr>
      </p:pic>
      <p:pic>
        <p:nvPicPr>
          <p:cNvPr id="10" name="Picture 10" descr="A picture containing shape&#10;&#10;Description automatically generated">
            <a:extLst>
              <a:ext uri="{FF2B5EF4-FFF2-40B4-BE49-F238E27FC236}">
                <a16:creationId xmlns:a16="http://schemas.microsoft.com/office/drawing/2014/main" id="{3A93EAFE-0435-43D5-BA9D-D8E705623675}"/>
              </a:ext>
            </a:extLst>
          </p:cNvPr>
          <p:cNvPicPr>
            <a:picLocks noChangeAspect="1"/>
          </p:cNvPicPr>
          <p:nvPr/>
        </p:nvPicPr>
        <p:blipFill>
          <a:blip r:embed="rId10"/>
          <a:stretch>
            <a:fillRect/>
          </a:stretch>
        </p:blipFill>
        <p:spPr>
          <a:xfrm>
            <a:off x="8209650" y="5894357"/>
            <a:ext cx="682747" cy="668369"/>
          </a:xfrm>
          <a:prstGeom prst="rect">
            <a:avLst/>
          </a:prstGeom>
        </p:spPr>
      </p:pic>
    </p:spTree>
    <p:extLst>
      <p:ext uri="{BB962C8B-B14F-4D97-AF65-F5344CB8AC3E}">
        <p14:creationId xmlns:p14="http://schemas.microsoft.com/office/powerpoint/2010/main" val="1303540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5E946B36-2B27-44C2-B572-09BC0B6AB84D}"/>
              </a:ext>
            </a:extLst>
          </p:cNvPr>
          <p:cNvGraphicFramePr>
            <a:graphicFrameLocks noGrp="1"/>
          </p:cNvGraphicFramePr>
          <p:nvPr>
            <p:extLst>
              <p:ext uri="{D42A27DB-BD31-4B8C-83A1-F6EECF244321}">
                <p14:modId xmlns:p14="http://schemas.microsoft.com/office/powerpoint/2010/main" val="3544803396"/>
              </p:ext>
            </p:extLst>
          </p:nvPr>
        </p:nvGraphicFramePr>
        <p:xfrm>
          <a:off x="1" y="0"/>
          <a:ext cx="9144000" cy="8357797"/>
        </p:xfrm>
        <a:graphic>
          <a:graphicData uri="http://schemas.openxmlformats.org/drawingml/2006/table">
            <a:tbl>
              <a:tblPr firstRow="1" bandRow="1"/>
              <a:tblGrid>
                <a:gridCol w="1343177">
                  <a:extLst>
                    <a:ext uri="{9D8B030D-6E8A-4147-A177-3AD203B41FA5}">
                      <a16:colId xmlns:a16="http://schemas.microsoft.com/office/drawing/2014/main" val="945312149"/>
                    </a:ext>
                  </a:extLst>
                </a:gridCol>
                <a:gridCol w="7800823">
                  <a:extLst>
                    <a:ext uri="{9D8B030D-6E8A-4147-A177-3AD203B41FA5}">
                      <a16:colId xmlns:a16="http://schemas.microsoft.com/office/drawing/2014/main" val="1774600538"/>
                    </a:ext>
                  </a:extLst>
                </a:gridCol>
              </a:tblGrid>
              <a:tr h="3934676">
                <a:tc>
                  <a:txBody>
                    <a:bodyPr/>
                    <a:lstStyle/>
                    <a:p>
                      <a:pPr lvl="0" algn="l">
                        <a:lnSpc>
                          <a:spcPct val="100000"/>
                        </a:lnSpc>
                        <a:spcBef>
                          <a:spcPts val="0"/>
                        </a:spcBef>
                        <a:spcAft>
                          <a:spcPts val="0"/>
                        </a:spcAft>
                        <a:buNone/>
                      </a:pPr>
                      <a:r>
                        <a:rPr lang="en-GB" sz="1600" b="0" i="0" u="none" strike="noStrike" noProof="0" dirty="0">
                          <a:latin typeface="Calibri"/>
                        </a:rPr>
                        <a:t>What are we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t>How are we learning?</a:t>
                      </a:r>
                    </a:p>
                    <a:p>
                      <a:pPr lvl="0" algn="l">
                        <a:lnSpc>
                          <a:spcPct val="100000"/>
                        </a:lnSpc>
                        <a:spcBef>
                          <a:spcPts val="0"/>
                        </a:spcBef>
                        <a:spcAft>
                          <a:spcPts val="0"/>
                        </a:spcAft>
                        <a:buNone/>
                      </a:pPr>
                      <a:endParaRPr lang="en-GB" sz="1600" b="0" i="0" u="none" strike="noStrike" noProof="0" dirty="0" smtClean="0">
                        <a:latin typeface="Calibri"/>
                      </a:endParaRPr>
                    </a:p>
                    <a:p>
                      <a:pPr lvl="0" algn="l">
                        <a:lnSpc>
                          <a:spcPct val="100000"/>
                        </a:lnSpc>
                        <a:spcBef>
                          <a:spcPts val="0"/>
                        </a:spcBef>
                        <a:spcAft>
                          <a:spcPts val="0"/>
                        </a:spcAft>
                        <a:buNone/>
                      </a:pPr>
                      <a:endParaRPr lang="en-GB" sz="1600" b="0" i="0" u="none" strike="noStrike" noProof="0" dirty="0">
                        <a:latin typeface="Calibri"/>
                      </a:endParaRPr>
                    </a:p>
                  </a:txBody>
                  <a:tcPr/>
                </a:tc>
                <a:tc>
                  <a:txBody>
                    <a:bodyPr/>
                    <a:lstStyle/>
                    <a:p>
                      <a:pPr algn="l">
                        <a:lnSpc>
                          <a:spcPct val="107000"/>
                        </a:lnSpc>
                        <a:spcAft>
                          <a:spcPts val="0"/>
                        </a:spcAft>
                      </a:pPr>
                      <a:r>
                        <a:rPr lang="en-GB" sz="16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6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Lesson 1 (Front Playground) L.I. To develop listening skills when moving</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Class input – Take children up to </a:t>
                      </a:r>
                      <a:r>
                        <a:rPr lang="en-GB" sz="16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the</a:t>
                      </a:r>
                      <a:r>
                        <a:rPr lang="en-GB" sz="1600" baseline="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playground</a:t>
                      </a:r>
                      <a:r>
                        <a:rPr lang="en-GB" sz="16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discuss hall safety/risks (prompt children to discuss ‘bumping’ into each other.  How can we fix this?  Zip up into moving bubbles, move through </a:t>
                      </a:r>
                      <a:r>
                        <a:rPr lang="en-GB" sz="16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the</a:t>
                      </a:r>
                      <a:r>
                        <a:rPr lang="en-GB" sz="1600" baseline="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playground</a:t>
                      </a:r>
                      <a:r>
                        <a:rPr lang="en-GB" sz="16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different directions, forwards, backwards, weaving, high movements, low movements, quick walking, slow </a:t>
                      </a:r>
                      <a:r>
                        <a:rPr lang="en-GB" sz="16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walking.</a:t>
                      </a:r>
                    </a:p>
                    <a:p>
                      <a:pPr algn="l">
                        <a:lnSpc>
                          <a:spcPct val="107000"/>
                        </a:lnSpc>
                        <a:spcAft>
                          <a:spcPts val="0"/>
                        </a:spcAft>
                      </a:pPr>
                      <a:endParaRPr lang="en-GB" sz="16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spcAft>
                          <a:spcPts val="0"/>
                        </a:spcAft>
                      </a:pPr>
                      <a:r>
                        <a:rPr lang="en-GB" sz="16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Play </a:t>
                      </a:r>
                      <a:r>
                        <a:rPr lang="en-GB"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some </a:t>
                      </a:r>
                      <a:r>
                        <a:rPr lang="en-GB" sz="16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listening/instruction </a:t>
                      </a:r>
                      <a:r>
                        <a:rPr lang="en-GB"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games – traffic </a:t>
                      </a:r>
                      <a:r>
                        <a:rPr lang="en-GB" sz="16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lights,</a:t>
                      </a:r>
                      <a:r>
                        <a:rPr lang="en-GB" sz="1600" baseline="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colours, ‘Simon says’</a:t>
                      </a:r>
                    </a:p>
                    <a:p>
                      <a:pPr algn="l">
                        <a:lnSpc>
                          <a:spcPct val="107000"/>
                        </a:lnSpc>
                        <a:spcAft>
                          <a:spcPts val="0"/>
                        </a:spcAft>
                      </a:pPr>
                      <a:endParaRPr lang="en-GB" sz="1600" baseline="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en-GB" sz="1600" u="sng" kern="1200" dirty="0" smtClean="0">
                          <a:solidFill>
                            <a:schemeClr val="tx1"/>
                          </a:solidFill>
                          <a:effectLst/>
                          <a:latin typeface="+mj-lt"/>
                          <a:ea typeface="+mn-ea"/>
                          <a:cs typeface="+mn-cs"/>
                        </a:rPr>
                        <a:t>Lesson 2 (Forest) L.I. To begin to understand our senses.</a:t>
                      </a:r>
                    </a:p>
                    <a:p>
                      <a:r>
                        <a:rPr lang="en-GB" sz="1600" kern="1200" dirty="0" smtClean="0">
                          <a:solidFill>
                            <a:schemeClr val="tx1"/>
                          </a:solidFill>
                          <a:effectLst/>
                          <a:latin typeface="+mj-lt"/>
                          <a:ea typeface="+mn-ea"/>
                          <a:cs typeface="+mn-cs"/>
                        </a:rPr>
                        <a:t>Listening walk.  What can you hear?  Are you able to draw what you hear? What can you smell and touch in the forest?  Is it rough or smooth, hard of soft, loud or quiet?  Do some tree rubbings with crayons.  Can you see any patterns? Senses Scavenger hunt.</a:t>
                      </a:r>
                    </a:p>
                    <a:p>
                      <a:pPr algn="l">
                        <a:lnSpc>
                          <a:spcPct val="107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4081420209"/>
                  </a:ext>
                </a:extLst>
              </a:tr>
              <a:tr h="2663052">
                <a:tc>
                  <a:txBody>
                    <a:bodyPr/>
                    <a:lstStyle/>
                    <a:p>
                      <a:pPr lvl="0">
                        <a:buNone/>
                      </a:pPr>
                      <a:endParaRPr lang="en-GB" sz="1600" dirty="0"/>
                    </a:p>
                    <a:p>
                      <a:pPr lvl="0">
                        <a:buNone/>
                      </a:pPr>
                      <a:endParaRPr lang="en-GB" dirty="0"/>
                    </a:p>
                  </a:txBody>
                  <a:tcPr/>
                </a:tc>
                <a:tc>
                  <a:txBody>
                    <a:bodyPr/>
                    <a:lstStyle/>
                    <a:p>
                      <a:pPr lvl="0" algn="l">
                        <a:lnSpc>
                          <a:spcPct val="100000"/>
                        </a:lnSpc>
                        <a:spcBef>
                          <a:spcPts val="0"/>
                        </a:spcBef>
                        <a:spcAft>
                          <a:spcPts val="0"/>
                        </a:spcAft>
                        <a:buNone/>
                      </a:pPr>
                      <a:endParaRPr lang="en-GB" sz="1400" b="0" i="0" u="none" strike="noStrike" noProof="0" dirty="0">
                        <a:latin typeface="Calibri"/>
                      </a:endParaRPr>
                    </a:p>
                  </a:txBody>
                  <a:tcPr/>
                </a:tc>
                <a:extLst>
                  <a:ext uri="{0D108BD9-81ED-4DB2-BD59-A6C34878D82A}">
                    <a16:rowId xmlns:a16="http://schemas.microsoft.com/office/drawing/2014/main" val="2487816163"/>
                  </a:ext>
                </a:extLst>
              </a:tr>
              <a:tr h="604585">
                <a:tc>
                  <a:txBody>
                    <a:bodyPr/>
                    <a:lstStyle/>
                    <a:p>
                      <a:endParaRPr lang="en-GB" sz="1600" dirty="0"/>
                    </a:p>
                  </a:txBody>
                  <a:tcPr/>
                </a:tc>
                <a:tc>
                  <a:txBody>
                    <a:bodyPr/>
                    <a:lstStyle/>
                    <a:p>
                      <a:pPr lvl="0">
                        <a:buNone/>
                      </a:pPr>
                      <a:endParaRPr lang="en-GB" sz="1800" b="0" i="0" u="none" strike="noStrike" noProof="0" dirty="0">
                        <a:latin typeface="Calibri"/>
                      </a:endParaRPr>
                    </a:p>
                  </a:txBody>
                  <a:tcPr/>
                </a:tc>
                <a:extLst>
                  <a:ext uri="{0D108BD9-81ED-4DB2-BD59-A6C34878D82A}">
                    <a16:rowId xmlns:a16="http://schemas.microsoft.com/office/drawing/2014/main" val="748032128"/>
                  </a:ext>
                </a:extLst>
              </a:tr>
              <a:tr h="591558">
                <a:tc>
                  <a:txBody>
                    <a:bodyPr/>
                    <a:lstStyle/>
                    <a:p>
                      <a:endParaRPr lang="en-GB" sz="1600" dirty="0"/>
                    </a:p>
                    <a:p>
                      <a:pPr lvl="0">
                        <a:buNone/>
                      </a:pPr>
                      <a:endParaRPr lang="en-GB"/>
                    </a:p>
                  </a:txBody>
                  <a:tcPr/>
                </a:tc>
                <a:tc>
                  <a:txBody>
                    <a:bodyPr/>
                    <a:lstStyle/>
                    <a:p>
                      <a:pPr lvl="0">
                        <a:buNone/>
                      </a:pPr>
                      <a:endParaRPr lang="en-GB" sz="1400" b="0" i="0" u="none" strike="noStrike" noProof="0" dirty="0">
                        <a:latin typeface="Comic Sans MS"/>
                      </a:endParaRPr>
                    </a:p>
                  </a:txBody>
                  <a:tcPr/>
                </a:tc>
                <a:extLst>
                  <a:ext uri="{0D108BD9-81ED-4DB2-BD59-A6C34878D82A}">
                    <a16:rowId xmlns:a16="http://schemas.microsoft.com/office/drawing/2014/main" val="1330993388"/>
                  </a:ext>
                </a:extLst>
              </a:tr>
            </a:tbl>
          </a:graphicData>
        </a:graphic>
      </p:graphicFrame>
      <p:pic>
        <p:nvPicPr>
          <p:cNvPr id="3" name="Picture 3" descr="A picture containing drawing&#10;&#10;Description automatically generated">
            <a:extLst>
              <a:ext uri="{FF2B5EF4-FFF2-40B4-BE49-F238E27FC236}">
                <a16:creationId xmlns:a16="http://schemas.microsoft.com/office/drawing/2014/main" id="{69A912B4-2AC4-4FE8-AB84-020E00FE27AB}"/>
              </a:ext>
            </a:extLst>
          </p:cNvPr>
          <p:cNvPicPr>
            <a:picLocks noChangeAspect="1"/>
          </p:cNvPicPr>
          <p:nvPr/>
        </p:nvPicPr>
        <p:blipFill>
          <a:blip r:embed="rId2"/>
          <a:stretch>
            <a:fillRect/>
          </a:stretch>
        </p:blipFill>
        <p:spPr>
          <a:xfrm>
            <a:off x="333595" y="780567"/>
            <a:ext cx="609601" cy="890859"/>
          </a:xfrm>
          <a:prstGeom prst="rect">
            <a:avLst/>
          </a:prstGeom>
        </p:spPr>
      </p:pic>
      <p:pic>
        <p:nvPicPr>
          <p:cNvPr id="4" name="Picture 4" descr="A picture containing drawing&#10;&#10;Description automatically generated">
            <a:extLst>
              <a:ext uri="{FF2B5EF4-FFF2-40B4-BE49-F238E27FC236}">
                <a16:creationId xmlns:a16="http://schemas.microsoft.com/office/drawing/2014/main" id="{3F6D9C5E-11E9-4F32-858C-D2D3C959CC54}"/>
              </a:ext>
            </a:extLst>
          </p:cNvPr>
          <p:cNvPicPr>
            <a:picLocks noChangeAspect="1"/>
          </p:cNvPicPr>
          <p:nvPr/>
        </p:nvPicPr>
        <p:blipFill>
          <a:blip r:embed="rId3"/>
          <a:stretch>
            <a:fillRect/>
          </a:stretch>
        </p:blipFill>
        <p:spPr>
          <a:xfrm>
            <a:off x="234301" y="2232069"/>
            <a:ext cx="808188" cy="821847"/>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CFB72209-4D2B-4A1A-AE08-0B6367111420}"/>
                  </a:ext>
                </a:extLst>
              </p14:cNvPr>
              <p14:cNvContentPartPr/>
              <p14:nvPr/>
            </p14:nvContentPartPr>
            <p14:xfrm>
              <a:off x="3376013" y="4723390"/>
              <a:ext cx="19050" cy="19050"/>
            </p14:xfrm>
          </p:contentPart>
        </mc:Choice>
        <mc:Fallback xmlns="">
          <p:pic>
            <p:nvPicPr>
              <p:cNvPr id="7" name="Ink 6">
                <a:extLst>
                  <a:ext uri="{FF2B5EF4-FFF2-40B4-BE49-F238E27FC236}">
                    <a16:creationId xmlns:a16="http://schemas.microsoft.com/office/drawing/2014/main" id="{CFB72209-4D2B-4A1A-AE08-0B6367111420}"/>
                  </a:ext>
                </a:extLst>
              </p:cNvPr>
              <p:cNvPicPr/>
              <p:nvPr/>
            </p:nvPicPr>
            <p:blipFill>
              <a:blip r:embed="rId6"/>
              <a:stretch>
                <a:fillRect/>
              </a:stretch>
            </p:blipFill>
            <p:spPr>
              <a:xfrm>
                <a:off x="2423513" y="3770890"/>
                <a:ext cx="1905000" cy="1905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269AB602-1B50-4664-A447-1C80B064033C}"/>
                  </a:ext>
                </a:extLst>
              </p14:cNvPr>
              <p14:cNvContentPartPr/>
              <p14:nvPr/>
            </p14:nvContentPartPr>
            <p14:xfrm>
              <a:off x="3436569" y="4632556"/>
              <a:ext cx="19050" cy="19050"/>
            </p14:xfrm>
          </p:contentPart>
        </mc:Choice>
        <mc:Fallback xmlns="">
          <p:pic>
            <p:nvPicPr>
              <p:cNvPr id="10" name="Ink 9">
                <a:extLst>
                  <a:ext uri="{FF2B5EF4-FFF2-40B4-BE49-F238E27FC236}">
                    <a16:creationId xmlns:a16="http://schemas.microsoft.com/office/drawing/2014/main" id="{269AB602-1B50-4664-A447-1C80B064033C}"/>
                  </a:ext>
                </a:extLst>
              </p:cNvPr>
              <p:cNvPicPr/>
              <p:nvPr/>
            </p:nvPicPr>
            <p:blipFill>
              <a:blip r:embed="rId6"/>
              <a:stretch>
                <a:fillRect/>
              </a:stretch>
            </p:blipFill>
            <p:spPr>
              <a:xfrm>
                <a:off x="2484069" y="3680056"/>
                <a:ext cx="1905000" cy="1905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071B2B72-EEF7-4021-AA84-7E3D1C261D4A}"/>
                  </a:ext>
                </a:extLst>
              </p14:cNvPr>
              <p14:cNvContentPartPr/>
              <p14:nvPr/>
            </p14:nvContentPartPr>
            <p14:xfrm>
              <a:off x="3436569" y="4632556"/>
              <a:ext cx="19050" cy="19050"/>
            </p14:xfrm>
          </p:contentPart>
        </mc:Choice>
        <mc:Fallback xmlns="">
          <p:pic>
            <p:nvPicPr>
              <p:cNvPr id="11" name="Ink 10">
                <a:extLst>
                  <a:ext uri="{FF2B5EF4-FFF2-40B4-BE49-F238E27FC236}">
                    <a16:creationId xmlns:a16="http://schemas.microsoft.com/office/drawing/2014/main" id="{071B2B72-EEF7-4021-AA84-7E3D1C261D4A}"/>
                  </a:ext>
                </a:extLst>
              </p:cNvPr>
              <p:cNvPicPr/>
              <p:nvPr/>
            </p:nvPicPr>
            <p:blipFill>
              <a:blip r:embed="rId6"/>
              <a:stretch>
                <a:fillRect/>
              </a:stretch>
            </p:blipFill>
            <p:spPr>
              <a:xfrm>
                <a:off x="2484069" y="3680056"/>
                <a:ext cx="1905000" cy="1905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11943ECB-ED22-4B81-8941-BC28373147B7}"/>
                  </a:ext>
                </a:extLst>
              </p14:cNvPr>
              <p14:cNvContentPartPr/>
              <p14:nvPr/>
            </p14:nvContentPartPr>
            <p14:xfrm>
              <a:off x="8462741" y="3693933"/>
              <a:ext cx="19050" cy="19050"/>
            </p14:xfrm>
          </p:contentPart>
        </mc:Choice>
        <mc:Fallback xmlns="">
          <p:pic>
            <p:nvPicPr>
              <p:cNvPr id="12" name="Ink 11">
                <a:extLst>
                  <a:ext uri="{FF2B5EF4-FFF2-40B4-BE49-F238E27FC236}">
                    <a16:creationId xmlns:a16="http://schemas.microsoft.com/office/drawing/2014/main" id="{11943ECB-ED22-4B81-8941-BC28373147B7}"/>
                  </a:ext>
                </a:extLst>
              </p:cNvPr>
              <p:cNvPicPr/>
              <p:nvPr/>
            </p:nvPicPr>
            <p:blipFill>
              <a:blip r:embed="rId6"/>
              <a:stretch>
                <a:fillRect/>
              </a:stretch>
            </p:blipFill>
            <p:spPr>
              <a:xfrm>
                <a:off x="7510241" y="2741433"/>
                <a:ext cx="1905000" cy="1905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2FD04CF7-C7B8-4050-A5BC-33ADAD11A52C}"/>
                  </a:ext>
                </a:extLst>
              </p14:cNvPr>
              <p14:cNvContentPartPr/>
              <p14:nvPr/>
            </p14:nvContentPartPr>
            <p14:xfrm>
              <a:off x="3603099" y="4693112"/>
              <a:ext cx="19050" cy="19050"/>
            </p14:xfrm>
          </p:contentPart>
        </mc:Choice>
        <mc:Fallback xmlns="">
          <p:pic>
            <p:nvPicPr>
              <p:cNvPr id="13" name="Ink 12">
                <a:extLst>
                  <a:ext uri="{FF2B5EF4-FFF2-40B4-BE49-F238E27FC236}">
                    <a16:creationId xmlns:a16="http://schemas.microsoft.com/office/drawing/2014/main" id="{2FD04CF7-C7B8-4050-A5BC-33ADAD11A52C}"/>
                  </a:ext>
                </a:extLst>
              </p:cNvPr>
              <p:cNvPicPr/>
              <p:nvPr/>
            </p:nvPicPr>
            <p:blipFill>
              <a:blip r:embed="rId6"/>
              <a:stretch>
                <a:fillRect/>
              </a:stretch>
            </p:blipFill>
            <p:spPr>
              <a:xfrm>
                <a:off x="2650599" y="3740612"/>
                <a:ext cx="1905000" cy="1905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 13">
                <a:extLst>
                  <a:ext uri="{FF2B5EF4-FFF2-40B4-BE49-F238E27FC236}">
                    <a16:creationId xmlns:a16="http://schemas.microsoft.com/office/drawing/2014/main" id="{EFDFECB0-D9FD-464C-9E88-5A8920EDC07B}"/>
                  </a:ext>
                </a:extLst>
              </p14:cNvPr>
              <p14:cNvContentPartPr/>
              <p14:nvPr/>
            </p14:nvContentPartPr>
            <p14:xfrm>
              <a:off x="3451708" y="4677973"/>
              <a:ext cx="19050" cy="19050"/>
            </p14:xfrm>
          </p:contentPart>
        </mc:Choice>
        <mc:Fallback xmlns="">
          <p:pic>
            <p:nvPicPr>
              <p:cNvPr id="14" name="Ink 13">
                <a:extLst>
                  <a:ext uri="{FF2B5EF4-FFF2-40B4-BE49-F238E27FC236}">
                    <a16:creationId xmlns:a16="http://schemas.microsoft.com/office/drawing/2014/main" id="{EFDFECB0-D9FD-464C-9E88-5A8920EDC07B}"/>
                  </a:ext>
                </a:extLst>
              </p:cNvPr>
              <p:cNvPicPr/>
              <p:nvPr/>
            </p:nvPicPr>
            <p:blipFill>
              <a:blip r:embed="rId6"/>
              <a:stretch>
                <a:fillRect/>
              </a:stretch>
            </p:blipFill>
            <p:spPr>
              <a:xfrm>
                <a:off x="2499208" y="3725473"/>
                <a:ext cx="1905000" cy="1905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id="{6DC71BEC-C114-4841-97EA-5A9EDCDB6AEC}"/>
                  </a:ext>
                </a:extLst>
              </p14:cNvPr>
              <p14:cNvContentPartPr/>
              <p14:nvPr/>
            </p14:nvContentPartPr>
            <p14:xfrm>
              <a:off x="3451708" y="4677973"/>
              <a:ext cx="19050" cy="19050"/>
            </p14:xfrm>
          </p:contentPart>
        </mc:Choice>
        <mc:Fallback xmlns="">
          <p:pic>
            <p:nvPicPr>
              <p:cNvPr id="15" name="Ink 14">
                <a:extLst>
                  <a:ext uri="{FF2B5EF4-FFF2-40B4-BE49-F238E27FC236}">
                    <a16:creationId xmlns:a16="http://schemas.microsoft.com/office/drawing/2014/main" id="{6DC71BEC-C114-4841-97EA-5A9EDCDB6AEC}"/>
                  </a:ext>
                </a:extLst>
              </p:cNvPr>
              <p:cNvPicPr/>
              <p:nvPr/>
            </p:nvPicPr>
            <p:blipFill>
              <a:blip r:embed="rId6"/>
              <a:stretch>
                <a:fillRect/>
              </a:stretch>
            </p:blipFill>
            <p:spPr>
              <a:xfrm>
                <a:off x="2499208" y="3725473"/>
                <a:ext cx="1905000" cy="1905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9" name="Ink 18">
                <a:extLst>
                  <a:ext uri="{FF2B5EF4-FFF2-40B4-BE49-F238E27FC236}">
                    <a16:creationId xmlns:a16="http://schemas.microsoft.com/office/drawing/2014/main" id="{E44050C2-0CE8-46C8-AB3D-50E67B3C9231}"/>
                  </a:ext>
                </a:extLst>
              </p14:cNvPr>
              <p14:cNvContentPartPr/>
              <p14:nvPr/>
            </p14:nvContentPartPr>
            <p14:xfrm>
              <a:off x="8538437" y="4572000"/>
              <a:ext cx="19050" cy="19050"/>
            </p14:xfrm>
          </p:contentPart>
        </mc:Choice>
        <mc:Fallback xmlns="">
          <p:pic>
            <p:nvPicPr>
              <p:cNvPr id="19" name="Ink 18">
                <a:extLst>
                  <a:ext uri="{FF2B5EF4-FFF2-40B4-BE49-F238E27FC236}">
                    <a16:creationId xmlns:a16="http://schemas.microsoft.com/office/drawing/2014/main" id="{E44050C2-0CE8-46C8-AB3D-50E67B3C9231}"/>
                  </a:ext>
                </a:extLst>
              </p:cNvPr>
              <p:cNvPicPr/>
              <p:nvPr/>
            </p:nvPicPr>
            <p:blipFill>
              <a:blip r:embed="rId6"/>
              <a:stretch>
                <a:fillRect/>
              </a:stretch>
            </p:blipFill>
            <p:spPr>
              <a:xfrm>
                <a:off x="7585937" y="3619500"/>
                <a:ext cx="1905000" cy="1905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0" name="Ink 19">
                <a:extLst>
                  <a:ext uri="{FF2B5EF4-FFF2-40B4-BE49-F238E27FC236}">
                    <a16:creationId xmlns:a16="http://schemas.microsoft.com/office/drawing/2014/main" id="{F8DEE55D-3416-42BB-9710-33360F244833}"/>
                  </a:ext>
                </a:extLst>
              </p14:cNvPr>
              <p14:cNvContentPartPr/>
              <p14:nvPr/>
            </p14:nvContentPartPr>
            <p14:xfrm>
              <a:off x="3557682" y="4693112"/>
              <a:ext cx="19050" cy="19050"/>
            </p14:xfrm>
          </p:contentPart>
        </mc:Choice>
        <mc:Fallback xmlns="">
          <p:pic>
            <p:nvPicPr>
              <p:cNvPr id="20" name="Ink 19">
                <a:extLst>
                  <a:ext uri="{FF2B5EF4-FFF2-40B4-BE49-F238E27FC236}">
                    <a16:creationId xmlns:a16="http://schemas.microsoft.com/office/drawing/2014/main" id="{F8DEE55D-3416-42BB-9710-33360F244833}"/>
                  </a:ext>
                </a:extLst>
              </p:cNvPr>
              <p:cNvPicPr/>
              <p:nvPr/>
            </p:nvPicPr>
            <p:blipFill>
              <a:blip r:embed="rId6"/>
              <a:stretch>
                <a:fillRect/>
              </a:stretch>
            </p:blipFill>
            <p:spPr>
              <a:xfrm>
                <a:off x="2605182" y="3740612"/>
                <a:ext cx="1905000" cy="1905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1" name="Ink 20">
                <a:extLst>
                  <a:ext uri="{FF2B5EF4-FFF2-40B4-BE49-F238E27FC236}">
                    <a16:creationId xmlns:a16="http://schemas.microsoft.com/office/drawing/2014/main" id="{2FBBE482-186D-45FD-BF49-87A137E75868}"/>
                  </a:ext>
                </a:extLst>
              </p14:cNvPr>
              <p14:cNvContentPartPr/>
              <p14:nvPr/>
            </p14:nvContentPartPr>
            <p14:xfrm>
              <a:off x="3557682" y="4693112"/>
              <a:ext cx="19050" cy="19050"/>
            </p14:xfrm>
          </p:contentPart>
        </mc:Choice>
        <mc:Fallback xmlns="">
          <p:pic>
            <p:nvPicPr>
              <p:cNvPr id="21" name="Ink 20">
                <a:extLst>
                  <a:ext uri="{FF2B5EF4-FFF2-40B4-BE49-F238E27FC236}">
                    <a16:creationId xmlns:a16="http://schemas.microsoft.com/office/drawing/2014/main" id="{2FBBE482-186D-45FD-BF49-87A137E75868}"/>
                  </a:ext>
                </a:extLst>
              </p:cNvPr>
              <p:cNvPicPr/>
              <p:nvPr/>
            </p:nvPicPr>
            <p:blipFill>
              <a:blip r:embed="rId6"/>
              <a:stretch>
                <a:fillRect/>
              </a:stretch>
            </p:blipFill>
            <p:spPr>
              <a:xfrm>
                <a:off x="2605182" y="3740612"/>
                <a:ext cx="1905000" cy="1905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2" name="Ink 21">
                <a:extLst>
                  <a:ext uri="{FF2B5EF4-FFF2-40B4-BE49-F238E27FC236}">
                    <a16:creationId xmlns:a16="http://schemas.microsoft.com/office/drawing/2014/main" id="{F6336499-BE34-428D-98FE-630F6F78ECC9}"/>
                  </a:ext>
                </a:extLst>
              </p14:cNvPr>
              <p14:cNvContentPartPr/>
              <p14:nvPr/>
            </p14:nvContentPartPr>
            <p14:xfrm>
              <a:off x="3557682" y="4693112"/>
              <a:ext cx="19050" cy="19050"/>
            </p14:xfrm>
          </p:contentPart>
        </mc:Choice>
        <mc:Fallback xmlns="">
          <p:pic>
            <p:nvPicPr>
              <p:cNvPr id="22" name="Ink 21">
                <a:extLst>
                  <a:ext uri="{FF2B5EF4-FFF2-40B4-BE49-F238E27FC236}">
                    <a16:creationId xmlns:a16="http://schemas.microsoft.com/office/drawing/2014/main" id="{F6336499-BE34-428D-98FE-630F6F78ECC9}"/>
                  </a:ext>
                </a:extLst>
              </p:cNvPr>
              <p:cNvPicPr/>
              <p:nvPr/>
            </p:nvPicPr>
            <p:blipFill>
              <a:blip r:embed="rId6"/>
              <a:stretch>
                <a:fillRect/>
              </a:stretch>
            </p:blipFill>
            <p:spPr>
              <a:xfrm>
                <a:off x="2605182" y="3740612"/>
                <a:ext cx="1905000" cy="1905000"/>
              </a:xfrm>
              <a:prstGeom prst="rect">
                <a:avLst/>
              </a:prstGeom>
            </p:spPr>
          </p:pic>
        </mc:Fallback>
      </mc:AlternateContent>
    </p:spTree>
    <p:extLst>
      <p:ext uri="{BB962C8B-B14F-4D97-AF65-F5344CB8AC3E}">
        <p14:creationId xmlns:p14="http://schemas.microsoft.com/office/powerpoint/2010/main" val="2665690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ext, letter&#10;&#10;Description automatically generated">
            <a:extLst>
              <a:ext uri="{FF2B5EF4-FFF2-40B4-BE49-F238E27FC236}">
                <a16:creationId xmlns:a16="http://schemas.microsoft.com/office/drawing/2014/main" id="{7EEB4250-C00B-4C6C-B87D-BFAB33C6E4FF}"/>
              </a:ext>
            </a:extLst>
          </p:cNvPr>
          <p:cNvPicPr>
            <a:picLocks noChangeAspect="1"/>
          </p:cNvPicPr>
          <p:nvPr/>
        </p:nvPicPr>
        <p:blipFill>
          <a:blip r:embed="rId2"/>
          <a:stretch>
            <a:fillRect/>
          </a:stretch>
        </p:blipFill>
        <p:spPr>
          <a:xfrm rot="5400000">
            <a:off x="1676401" y="-483386"/>
            <a:ext cx="5676180" cy="7911037"/>
          </a:xfrm>
          <a:prstGeom prst="rect">
            <a:avLst/>
          </a:prstGeom>
        </p:spPr>
      </p:pic>
    </p:spTree>
    <p:extLst>
      <p:ext uri="{BB962C8B-B14F-4D97-AF65-F5344CB8AC3E}">
        <p14:creationId xmlns:p14="http://schemas.microsoft.com/office/powerpoint/2010/main" val="1601189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5E946B36-2B27-44C2-B572-09BC0B6AB84D}"/>
              </a:ext>
            </a:extLst>
          </p:cNvPr>
          <p:cNvGraphicFramePr>
            <a:graphicFrameLocks noGrp="1"/>
          </p:cNvGraphicFramePr>
          <p:nvPr>
            <p:extLst>
              <p:ext uri="{D42A27DB-BD31-4B8C-83A1-F6EECF244321}">
                <p14:modId xmlns:p14="http://schemas.microsoft.com/office/powerpoint/2010/main" val="2301503782"/>
              </p:ext>
            </p:extLst>
          </p:nvPr>
        </p:nvGraphicFramePr>
        <p:xfrm>
          <a:off x="-43132" y="-43133"/>
          <a:ext cx="9140137" cy="7392781"/>
        </p:xfrm>
        <a:graphic>
          <a:graphicData uri="http://schemas.openxmlformats.org/drawingml/2006/table">
            <a:tbl>
              <a:tblPr firstRow="1" bandRow="1"/>
              <a:tblGrid>
                <a:gridCol w="1402030">
                  <a:extLst>
                    <a:ext uri="{9D8B030D-6E8A-4147-A177-3AD203B41FA5}">
                      <a16:colId xmlns:a16="http://schemas.microsoft.com/office/drawing/2014/main" val="945312149"/>
                    </a:ext>
                  </a:extLst>
                </a:gridCol>
                <a:gridCol w="7738107">
                  <a:extLst>
                    <a:ext uri="{9D8B030D-6E8A-4147-A177-3AD203B41FA5}">
                      <a16:colId xmlns:a16="http://schemas.microsoft.com/office/drawing/2014/main" val="1774600538"/>
                    </a:ext>
                  </a:extLst>
                </a:gridCol>
              </a:tblGrid>
              <a:tr h="826651">
                <a:tc>
                  <a:txBody>
                    <a:bodyPr/>
                    <a:lstStyle/>
                    <a:p>
                      <a:pPr lvl="0" algn="l">
                        <a:lnSpc>
                          <a:spcPct val="100000"/>
                        </a:lnSpc>
                        <a:spcBef>
                          <a:spcPts val="0"/>
                        </a:spcBef>
                        <a:spcAft>
                          <a:spcPts val="0"/>
                        </a:spcAft>
                        <a:buNone/>
                      </a:pPr>
                      <a:r>
                        <a:rPr lang="en-GB" sz="1600" b="0" i="0" u="none" strike="noStrike" noProof="0" dirty="0">
                          <a:latin typeface="Calibri"/>
                        </a:rPr>
                        <a:t>What are we learning?</a:t>
                      </a:r>
                    </a:p>
                    <a:p>
                      <a:pPr lvl="0" algn="l">
                        <a:lnSpc>
                          <a:spcPct val="100000"/>
                        </a:lnSpc>
                        <a:spcBef>
                          <a:spcPts val="0"/>
                        </a:spcBef>
                        <a:spcAft>
                          <a:spcPts val="0"/>
                        </a:spcAft>
                        <a:buNone/>
                      </a:pPr>
                      <a:endParaRPr lang="en-US" dirty="0"/>
                    </a:p>
                  </a:txBody>
                  <a:tcPr/>
                </a:tc>
                <a:tc>
                  <a:txBody>
                    <a:bodyPr/>
                    <a:lstStyle/>
                    <a:p>
                      <a:pPr lvl="0" algn="ctr">
                        <a:buNone/>
                      </a:pPr>
                      <a:endParaRPr lang="en-US" dirty="0"/>
                    </a:p>
                    <a:p>
                      <a:pPr lvl="0" algn="ctr">
                        <a:buNone/>
                      </a:pPr>
                      <a:r>
                        <a:rPr lang="en-GB" sz="1800" b="0" i="0" u="none" strike="noStrike" noProof="0" dirty="0"/>
                        <a:t> </a:t>
                      </a:r>
                      <a:r>
                        <a:rPr lang="en-GB" sz="1800" b="0" i="0" u="sng" strike="noStrike" noProof="0" dirty="0"/>
                        <a:t>L.I. To recognise and be able to form the </a:t>
                      </a:r>
                      <a:r>
                        <a:rPr lang="en-GB" sz="1800" b="0" i="0" u="sng" strike="noStrike" noProof="0" dirty="0" smtClean="0"/>
                        <a:t>sound</a:t>
                      </a:r>
                      <a:r>
                        <a:rPr lang="en-GB" sz="1800" b="0" i="0" u="sng" strike="noStrike" baseline="0" noProof="0" dirty="0" smtClean="0"/>
                        <a:t> ‘p’</a:t>
                      </a:r>
                      <a:endParaRPr lang="en-GB" sz="1800" b="0" i="0" u="sng" strike="noStrike" noProof="0" dirty="0"/>
                    </a:p>
                    <a:p>
                      <a:pPr lvl="0" algn="ctr">
                        <a:buNone/>
                      </a:pPr>
                      <a:r>
                        <a:rPr lang="en-GB" sz="1600" b="0" i="0" u="sng" strike="noStrike" noProof="0" dirty="0">
                          <a:highlight>
                            <a:srgbClr val="FFFF00"/>
                          </a:highlight>
                          <a:latin typeface="Comic Sans MS"/>
                        </a:rPr>
                        <a:t>Literacy lessons 1 &amp; 2 Monday and Tuesday</a:t>
                      </a:r>
                      <a:endParaRPr lang="en-GB" dirty="0"/>
                    </a:p>
                  </a:txBody>
                  <a:tcPr/>
                </a:tc>
                <a:extLst>
                  <a:ext uri="{0D108BD9-81ED-4DB2-BD59-A6C34878D82A}">
                    <a16:rowId xmlns:a16="http://schemas.microsoft.com/office/drawing/2014/main" val="4081420209"/>
                  </a:ext>
                </a:extLst>
              </a:tr>
              <a:tr h="4397792">
                <a:tc>
                  <a:txBody>
                    <a:bodyPr/>
                    <a:lstStyle/>
                    <a:p>
                      <a:r>
                        <a:rPr lang="en-GB" sz="1600" dirty="0"/>
                        <a:t>How are we learning?</a:t>
                      </a:r>
                    </a:p>
                    <a:p>
                      <a:pPr lvl="0">
                        <a:buNone/>
                      </a:pPr>
                      <a:endParaRPr lang="en-GB" sz="1600"/>
                    </a:p>
                    <a:p>
                      <a:pPr lvl="0">
                        <a:buNone/>
                      </a:pPr>
                      <a:endParaRPr lang="en-GB" sz="1600"/>
                    </a:p>
                  </a:txBody>
                  <a:tcPr/>
                </a:tc>
                <a:tc>
                  <a:txBody>
                    <a:bodyPr/>
                    <a:lstStyle/>
                    <a:p>
                      <a:pPr lvl="0" algn="l">
                        <a:lnSpc>
                          <a:spcPct val="100000"/>
                        </a:lnSpc>
                        <a:spcBef>
                          <a:spcPts val="0"/>
                        </a:spcBef>
                        <a:spcAft>
                          <a:spcPts val="0"/>
                        </a:spcAft>
                        <a:buNone/>
                      </a:pPr>
                      <a:r>
                        <a:rPr lang="en-GB" sz="1400" b="1" i="0" u="none" strike="noStrike" noProof="0" dirty="0">
                          <a:latin typeface="Calibri"/>
                        </a:rPr>
                        <a:t> Adult input</a:t>
                      </a:r>
                      <a:r>
                        <a:rPr lang="en-GB" sz="1400" b="0" i="0" u="none" strike="noStrike" noProof="0" dirty="0">
                          <a:latin typeface="Calibri"/>
                        </a:rPr>
                        <a:t>: </a:t>
                      </a:r>
                      <a:r>
                        <a:rPr lang="en-GB" sz="1400" b="0" i="0" u="none" strike="noStrike" noProof="0" dirty="0" smtClean="0">
                          <a:latin typeface="+mn-lt"/>
                        </a:rPr>
                        <a:t>Class input – Revise sounds using JP smartboard story, action &amp; song, vowel house colour and mouth formation.  Go over letter formation.  Identify words beginning with the sound or containing the sound. </a:t>
                      </a:r>
                    </a:p>
                    <a:p>
                      <a:pPr lvl="0" algn="l">
                        <a:lnSpc>
                          <a:spcPct val="100000"/>
                        </a:lnSpc>
                        <a:spcBef>
                          <a:spcPts val="0"/>
                        </a:spcBef>
                        <a:spcAft>
                          <a:spcPts val="0"/>
                        </a:spcAft>
                        <a:buNone/>
                      </a:pPr>
                      <a:endParaRPr lang="en-GB" sz="1400" b="0" i="0" u="none" strike="noStrike" noProof="0" dirty="0" smtClean="0">
                        <a:latin typeface="+mn-lt"/>
                      </a:endParaRPr>
                    </a:p>
                    <a:p>
                      <a:pPr lvl="0" algn="l">
                        <a:lnSpc>
                          <a:spcPct val="100000"/>
                        </a:lnSpc>
                        <a:spcBef>
                          <a:spcPts val="0"/>
                        </a:spcBef>
                        <a:spcAft>
                          <a:spcPts val="0"/>
                        </a:spcAft>
                        <a:buNone/>
                      </a:pPr>
                      <a:r>
                        <a:rPr lang="en-GB" sz="1400" b="0" i="0" u="none" strike="noStrike" noProof="0" dirty="0" smtClean="0">
                          <a:latin typeface="+mn-lt"/>
                        </a:rPr>
                        <a:t>Free play activities – print with potatoes, make something with paper clips, play with </a:t>
                      </a:r>
                      <a:r>
                        <a:rPr lang="en-GB" sz="1400" b="0" i="0" u="none" strike="noStrike" noProof="0" dirty="0" err="1" smtClean="0">
                          <a:latin typeface="+mn-lt"/>
                        </a:rPr>
                        <a:t>pom</a:t>
                      </a:r>
                      <a:r>
                        <a:rPr lang="en-GB" sz="1400" b="0" i="0" u="none" strike="noStrike" noProof="0" dirty="0" smtClean="0">
                          <a:latin typeface="+mn-lt"/>
                        </a:rPr>
                        <a:t> </a:t>
                      </a:r>
                      <a:r>
                        <a:rPr lang="en-GB" sz="1400" b="0" i="0" u="none" strike="noStrike" noProof="0" dirty="0" err="1" smtClean="0">
                          <a:latin typeface="+mn-lt"/>
                        </a:rPr>
                        <a:t>poms</a:t>
                      </a:r>
                      <a:r>
                        <a:rPr lang="en-GB" sz="1400" b="0" i="0" u="none" strike="noStrike" noProof="0" dirty="0" smtClean="0">
                          <a:latin typeface="+mn-lt"/>
                        </a:rPr>
                        <a:t> with tweezers, collage with pasta, make a pasta necklace, write p on post-its, make a pink and purple picture, make a </a:t>
                      </a:r>
                      <a:r>
                        <a:rPr lang="en-GB" sz="1400" b="0" i="0" u="none" strike="noStrike" noProof="0" dirty="0" err="1" smtClean="0">
                          <a:latin typeface="+mn-lt"/>
                        </a:rPr>
                        <a:t>Peppa</a:t>
                      </a:r>
                      <a:r>
                        <a:rPr lang="en-GB" sz="1400" b="0" i="0" u="none" strike="noStrike" noProof="0" dirty="0" smtClean="0">
                          <a:latin typeface="+mn-lt"/>
                        </a:rPr>
                        <a:t> Pig, hide magnetic letters under cups and play a guessing game, make the letter in sand, make the letter with dough, trace over the letter on nexus boards, write the letter on a chalk board and paint over it with water to make it disappear, letter collage, make the letter with loose parts/construction, reading corner, catch the bottle top with the letter in the water tray, spot the letter in a library book with a magnifying glass, reading corner, tell a story with puppets/story stones/pictures, mark making area</a:t>
                      </a:r>
                    </a:p>
                    <a:p>
                      <a:pPr lvl="0" algn="l">
                        <a:lnSpc>
                          <a:spcPct val="100000"/>
                        </a:lnSpc>
                        <a:spcBef>
                          <a:spcPts val="0"/>
                        </a:spcBef>
                        <a:spcAft>
                          <a:spcPts val="0"/>
                        </a:spcAft>
                        <a:buNone/>
                      </a:pPr>
                      <a:endParaRPr lang="en-GB" sz="1400" b="0" i="0" u="none" strike="noStrike" noProof="0" dirty="0" smtClean="0">
                        <a:latin typeface="+mn-lt"/>
                      </a:endParaRPr>
                    </a:p>
                    <a:p>
                      <a:pPr lvl="0" algn="l">
                        <a:lnSpc>
                          <a:spcPct val="100000"/>
                        </a:lnSpc>
                        <a:spcBef>
                          <a:spcPts val="0"/>
                        </a:spcBef>
                        <a:spcAft>
                          <a:spcPts val="0"/>
                        </a:spcAft>
                        <a:buNone/>
                      </a:pPr>
                      <a:r>
                        <a:rPr lang="en-GB" sz="1400" b="0" i="0" u="none" strike="noStrike" noProof="0" dirty="0" smtClean="0">
                          <a:latin typeface="+mn-lt"/>
                        </a:rPr>
                        <a:t> Outside – write the letter in chalk/with water </a:t>
                      </a:r>
                    </a:p>
                    <a:p>
                      <a:pPr lvl="0" algn="l">
                        <a:lnSpc>
                          <a:spcPct val="100000"/>
                        </a:lnSpc>
                        <a:spcBef>
                          <a:spcPts val="0"/>
                        </a:spcBef>
                        <a:spcAft>
                          <a:spcPts val="0"/>
                        </a:spcAft>
                        <a:buNone/>
                      </a:pPr>
                      <a:endParaRPr lang="en-GB" sz="1400" b="0" i="0" u="none" strike="noStrike" noProof="0" dirty="0" smtClean="0">
                        <a:latin typeface="+mn-lt"/>
                      </a:endParaRPr>
                    </a:p>
                    <a:p>
                      <a:pPr lvl="0" algn="l">
                        <a:lnSpc>
                          <a:spcPct val="100000"/>
                        </a:lnSpc>
                        <a:spcBef>
                          <a:spcPts val="0"/>
                        </a:spcBef>
                        <a:spcAft>
                          <a:spcPts val="0"/>
                        </a:spcAft>
                        <a:buNone/>
                      </a:pPr>
                      <a:r>
                        <a:rPr lang="en-GB" sz="1400" b="0" i="0" u="none" strike="noStrike" noProof="0" dirty="0" smtClean="0">
                          <a:latin typeface="+mn-lt"/>
                        </a:rPr>
                        <a:t>Teacher focus – ‘p’ jotter task</a:t>
                      </a:r>
                    </a:p>
                    <a:p>
                      <a:pPr lvl="0" algn="l">
                        <a:lnSpc>
                          <a:spcPct val="100000"/>
                        </a:lnSpc>
                        <a:spcBef>
                          <a:spcPts val="0"/>
                        </a:spcBef>
                        <a:spcAft>
                          <a:spcPts val="0"/>
                        </a:spcAft>
                        <a:buNone/>
                      </a:pPr>
                      <a:endParaRPr lang="en-GB" sz="1400" b="0" i="0" u="none" strike="noStrike" noProof="0" dirty="0" smtClean="0">
                        <a:latin typeface="+mn-lt"/>
                      </a:endParaRPr>
                    </a:p>
                    <a:p>
                      <a:pPr lvl="0" algn="l">
                        <a:lnSpc>
                          <a:spcPct val="100000"/>
                        </a:lnSpc>
                        <a:spcBef>
                          <a:spcPts val="0"/>
                        </a:spcBef>
                        <a:spcAft>
                          <a:spcPts val="0"/>
                        </a:spcAft>
                        <a:buNone/>
                      </a:pPr>
                      <a:r>
                        <a:rPr lang="en-GB" sz="1400" b="0" i="0" u="none" strike="noStrike" noProof="0" dirty="0" smtClean="0">
                          <a:latin typeface="+mn-lt"/>
                        </a:rPr>
                        <a:t>Plenary - children share their learning with the puppet and each other – lots of teacher modelling of language to use (so you were learning to make/recognise the letter ‘p’ by … so you were learning to share/take turns/work in a team </a:t>
                      </a:r>
                      <a:r>
                        <a:rPr lang="en-GB" sz="1400" b="0" i="0" u="none" strike="noStrike" noProof="0" dirty="0" err="1" smtClean="0">
                          <a:latin typeface="+mn-lt"/>
                        </a:rPr>
                        <a:t>etc</a:t>
                      </a:r>
                      <a:r>
                        <a:rPr lang="en-GB" sz="1400" b="0" i="0" u="none" strike="noStrike" noProof="0" dirty="0" smtClean="0">
                          <a:latin typeface="+mn-lt"/>
                        </a:rPr>
                        <a:t>) </a:t>
                      </a:r>
                      <a:endParaRPr lang="en-GB" sz="1400" b="0" i="0" u="none" strike="noStrike" noProof="0" dirty="0">
                        <a:latin typeface="Calibri"/>
                      </a:endParaRPr>
                    </a:p>
                    <a:p>
                      <a:pPr lvl="0" algn="l">
                        <a:lnSpc>
                          <a:spcPct val="100000"/>
                        </a:lnSpc>
                        <a:spcBef>
                          <a:spcPts val="0"/>
                        </a:spcBef>
                        <a:spcAft>
                          <a:spcPts val="0"/>
                        </a:spcAft>
                        <a:buNone/>
                      </a:pPr>
                      <a:endParaRPr lang="en-GB" sz="1400" b="0" i="0" u="none" strike="noStrike" noProof="0" dirty="0">
                        <a:latin typeface="Calibri"/>
                      </a:endParaRPr>
                    </a:p>
                    <a:p>
                      <a:pPr lvl="0" algn="l">
                        <a:lnSpc>
                          <a:spcPct val="100000"/>
                        </a:lnSpc>
                        <a:spcBef>
                          <a:spcPts val="0"/>
                        </a:spcBef>
                        <a:spcAft>
                          <a:spcPts val="0"/>
                        </a:spcAft>
                        <a:buNone/>
                      </a:pPr>
                      <a:endParaRPr lang="en-GB" sz="1400" b="0" i="0" u="none" strike="noStrike" noProof="0" dirty="0">
                        <a:latin typeface="Calibri"/>
                      </a:endParaRPr>
                    </a:p>
                    <a:p>
                      <a:pPr lvl="0" algn="l">
                        <a:lnSpc>
                          <a:spcPct val="100000"/>
                        </a:lnSpc>
                        <a:spcBef>
                          <a:spcPts val="0"/>
                        </a:spcBef>
                        <a:spcAft>
                          <a:spcPts val="0"/>
                        </a:spcAft>
                        <a:buNone/>
                      </a:pPr>
                      <a:endParaRPr lang="en-GB" sz="1400" b="0" i="0" u="none" strike="noStrike" noProof="0" dirty="0">
                        <a:latin typeface="Calibri"/>
                      </a:endParaRPr>
                    </a:p>
                  </a:txBody>
                  <a:tcPr/>
                </a:tc>
                <a:extLst>
                  <a:ext uri="{0D108BD9-81ED-4DB2-BD59-A6C34878D82A}">
                    <a16:rowId xmlns:a16="http://schemas.microsoft.com/office/drawing/2014/main" val="2487816163"/>
                  </a:ext>
                </a:extLst>
              </a:tr>
              <a:tr h="512524">
                <a:tc>
                  <a:txBody>
                    <a:bodyPr/>
                    <a:lstStyle/>
                    <a:p>
                      <a:r>
                        <a:rPr lang="en-GB" sz="1400" dirty="0"/>
                        <a:t>Why are we learning this?</a:t>
                      </a:r>
                    </a:p>
                  </a:txBody>
                  <a:tcPr/>
                </a:tc>
                <a:tc>
                  <a:txBody>
                    <a:bodyPr/>
                    <a:lstStyle/>
                    <a:p>
                      <a:pPr lvl="0">
                        <a:buNone/>
                      </a:pPr>
                      <a:r>
                        <a:rPr lang="en-GB" sz="1400" b="0" i="0" u="none" strike="noStrike" noProof="0" dirty="0">
                          <a:latin typeface="Comic Sans MS"/>
                        </a:rPr>
                        <a:t>Consider how we might use this skill in real life. Why do we need to know this sound?</a:t>
                      </a:r>
                      <a:endParaRPr lang="en-US" sz="1400" dirty="0">
                        <a:latin typeface="Comic Sans MS"/>
                      </a:endParaRPr>
                    </a:p>
                  </a:txBody>
                  <a:tcPr/>
                </a:tc>
                <a:extLst>
                  <a:ext uri="{0D108BD9-81ED-4DB2-BD59-A6C34878D82A}">
                    <a16:rowId xmlns:a16="http://schemas.microsoft.com/office/drawing/2014/main" val="748032128"/>
                  </a:ext>
                </a:extLst>
              </a:tr>
              <a:tr h="991981">
                <a:tc>
                  <a:txBody>
                    <a:bodyPr/>
                    <a:lstStyle/>
                    <a:p>
                      <a:r>
                        <a:rPr lang="en-GB" sz="1400" dirty="0"/>
                        <a:t>How do we know we have been successful?</a:t>
                      </a:r>
                    </a:p>
                  </a:txBody>
                  <a:tcPr/>
                </a:tc>
                <a:tc>
                  <a:txBody>
                    <a:bodyPr/>
                    <a:lstStyle/>
                    <a:p>
                      <a:endParaRPr lang="en-GB" dirty="0"/>
                    </a:p>
                    <a:p>
                      <a:pPr lvl="0">
                        <a:buNone/>
                      </a:pPr>
                      <a:r>
                        <a:rPr lang="en-GB" sz="1200" dirty="0"/>
                        <a:t>Recognise the sound                 Write the sound             Explain to someone          Think of words with the letter sound</a:t>
                      </a:r>
                      <a:endParaRPr lang="en-GB" dirty="0"/>
                    </a:p>
                  </a:txBody>
                  <a:tcPr/>
                </a:tc>
                <a:extLst>
                  <a:ext uri="{0D108BD9-81ED-4DB2-BD59-A6C34878D82A}">
                    <a16:rowId xmlns:a16="http://schemas.microsoft.com/office/drawing/2014/main" val="1330993388"/>
                  </a:ext>
                </a:extLst>
              </a:tr>
            </a:tbl>
          </a:graphicData>
        </a:graphic>
      </p:graphicFrame>
      <p:pic>
        <p:nvPicPr>
          <p:cNvPr id="3" name="Picture 3" descr="A picture containing drawing&#10;&#10;Description automatically generated">
            <a:extLst>
              <a:ext uri="{FF2B5EF4-FFF2-40B4-BE49-F238E27FC236}">
                <a16:creationId xmlns:a16="http://schemas.microsoft.com/office/drawing/2014/main" id="{69A912B4-2AC4-4FE8-AB84-020E00FE27AB}"/>
              </a:ext>
            </a:extLst>
          </p:cNvPr>
          <p:cNvPicPr>
            <a:picLocks noChangeAspect="1"/>
          </p:cNvPicPr>
          <p:nvPr/>
        </p:nvPicPr>
        <p:blipFill>
          <a:blip r:embed="rId2"/>
          <a:stretch>
            <a:fillRect/>
          </a:stretch>
        </p:blipFill>
        <p:spPr>
          <a:xfrm>
            <a:off x="981974" y="287816"/>
            <a:ext cx="480205" cy="675199"/>
          </a:xfrm>
          <a:prstGeom prst="rect">
            <a:avLst/>
          </a:prstGeom>
        </p:spPr>
      </p:pic>
      <p:pic>
        <p:nvPicPr>
          <p:cNvPr id="4" name="Picture 4" descr="A picture containing drawing&#10;&#10;Description automatically generated">
            <a:extLst>
              <a:ext uri="{FF2B5EF4-FFF2-40B4-BE49-F238E27FC236}">
                <a16:creationId xmlns:a16="http://schemas.microsoft.com/office/drawing/2014/main" id="{3F6D9C5E-11E9-4F32-858C-D2D3C959CC54}"/>
              </a:ext>
            </a:extLst>
          </p:cNvPr>
          <p:cNvPicPr>
            <a:picLocks noChangeAspect="1"/>
          </p:cNvPicPr>
          <p:nvPr/>
        </p:nvPicPr>
        <p:blipFill>
          <a:blip r:embed="rId3"/>
          <a:stretch>
            <a:fillRect/>
          </a:stretch>
        </p:blipFill>
        <p:spPr>
          <a:xfrm>
            <a:off x="408227" y="1896643"/>
            <a:ext cx="808188" cy="821847"/>
          </a:xfrm>
          <a:prstGeom prst="rect">
            <a:avLst/>
          </a:prstGeom>
        </p:spPr>
      </p:pic>
      <p:pic>
        <p:nvPicPr>
          <p:cNvPr id="8" name="Picture 8" descr="A drawing of a cartoon character&#10;&#10;Description automatically generated">
            <a:extLst>
              <a:ext uri="{FF2B5EF4-FFF2-40B4-BE49-F238E27FC236}">
                <a16:creationId xmlns:a16="http://schemas.microsoft.com/office/drawing/2014/main" id="{7AF50220-0EC5-408C-9CBF-390B3E0DB967}"/>
              </a:ext>
            </a:extLst>
          </p:cNvPr>
          <p:cNvPicPr>
            <a:picLocks noChangeAspect="1"/>
          </p:cNvPicPr>
          <p:nvPr/>
        </p:nvPicPr>
        <p:blipFill>
          <a:blip r:embed="rId4"/>
          <a:stretch>
            <a:fillRect/>
          </a:stretch>
        </p:blipFill>
        <p:spPr>
          <a:xfrm>
            <a:off x="148984" y="4588465"/>
            <a:ext cx="650937" cy="587497"/>
          </a:xfrm>
          <a:prstGeom prst="rect">
            <a:avLst/>
          </a:prstGeom>
        </p:spPr>
      </p:pic>
      <p:pic>
        <p:nvPicPr>
          <p:cNvPr id="9" name="Picture 9" descr="A picture containing drawing&#10;&#10;Description automatically generated">
            <a:extLst>
              <a:ext uri="{FF2B5EF4-FFF2-40B4-BE49-F238E27FC236}">
                <a16:creationId xmlns:a16="http://schemas.microsoft.com/office/drawing/2014/main" id="{23A8CCE8-58D5-4E22-AB2C-D4DF3FF24BED}"/>
              </a:ext>
            </a:extLst>
          </p:cNvPr>
          <p:cNvPicPr>
            <a:picLocks noChangeAspect="1"/>
          </p:cNvPicPr>
          <p:nvPr/>
        </p:nvPicPr>
        <p:blipFill>
          <a:blip r:embed="rId5"/>
          <a:stretch>
            <a:fillRect/>
          </a:stretch>
        </p:blipFill>
        <p:spPr>
          <a:xfrm>
            <a:off x="1078230" y="6414047"/>
            <a:ext cx="276369" cy="167799"/>
          </a:xfrm>
          <a:prstGeom prst="rect">
            <a:avLst/>
          </a:prstGeom>
        </p:spPr>
      </p:pic>
      <p:pic>
        <p:nvPicPr>
          <p:cNvPr id="5" name="Picture 5" descr="A picture containing fruit, drawing&#10;&#10;Description automatically generated">
            <a:extLst>
              <a:ext uri="{FF2B5EF4-FFF2-40B4-BE49-F238E27FC236}">
                <a16:creationId xmlns:a16="http://schemas.microsoft.com/office/drawing/2014/main" id="{557F8012-256C-4F79-8038-5083CEFAC9C8}"/>
              </a:ext>
            </a:extLst>
          </p:cNvPr>
          <p:cNvPicPr>
            <a:picLocks noChangeAspect="1"/>
          </p:cNvPicPr>
          <p:nvPr/>
        </p:nvPicPr>
        <p:blipFill>
          <a:blip r:embed="rId6"/>
          <a:stretch>
            <a:fillRect/>
          </a:stretch>
        </p:blipFill>
        <p:spPr>
          <a:xfrm>
            <a:off x="1777542" y="5863034"/>
            <a:ext cx="503388" cy="551013"/>
          </a:xfrm>
          <a:prstGeom prst="rect">
            <a:avLst/>
          </a:prstGeom>
        </p:spPr>
      </p:pic>
      <p:pic>
        <p:nvPicPr>
          <p:cNvPr id="6" name="Picture 6" descr="A picture containing implement&#10;&#10;Description automatically generated">
            <a:extLst>
              <a:ext uri="{FF2B5EF4-FFF2-40B4-BE49-F238E27FC236}">
                <a16:creationId xmlns:a16="http://schemas.microsoft.com/office/drawing/2014/main" id="{6673148D-F3DC-493F-AE0C-7A4BF82DEC64}"/>
              </a:ext>
            </a:extLst>
          </p:cNvPr>
          <p:cNvPicPr>
            <a:picLocks noChangeAspect="1"/>
          </p:cNvPicPr>
          <p:nvPr/>
        </p:nvPicPr>
        <p:blipFill>
          <a:blip r:embed="rId7"/>
          <a:stretch>
            <a:fillRect/>
          </a:stretch>
        </p:blipFill>
        <p:spPr>
          <a:xfrm>
            <a:off x="3647730" y="5859481"/>
            <a:ext cx="450551" cy="479126"/>
          </a:xfrm>
          <a:prstGeom prst="rect">
            <a:avLst/>
          </a:prstGeom>
        </p:spPr>
      </p:pic>
      <p:pic>
        <p:nvPicPr>
          <p:cNvPr id="7" name="Picture 9" descr="A picture containing drawing&#10;&#10;Description automatically generated">
            <a:extLst>
              <a:ext uri="{FF2B5EF4-FFF2-40B4-BE49-F238E27FC236}">
                <a16:creationId xmlns:a16="http://schemas.microsoft.com/office/drawing/2014/main" id="{581538A5-1504-4D0C-BF65-82A08B720DDE}"/>
              </a:ext>
            </a:extLst>
          </p:cNvPr>
          <p:cNvPicPr>
            <a:picLocks noChangeAspect="1"/>
          </p:cNvPicPr>
          <p:nvPr/>
        </p:nvPicPr>
        <p:blipFill>
          <a:blip r:embed="rId8"/>
          <a:stretch>
            <a:fillRect/>
          </a:stretch>
        </p:blipFill>
        <p:spPr>
          <a:xfrm>
            <a:off x="5023802" y="5875721"/>
            <a:ext cx="721206" cy="479126"/>
          </a:xfrm>
          <a:prstGeom prst="rect">
            <a:avLst/>
          </a:prstGeom>
        </p:spPr>
      </p:pic>
      <p:pic>
        <p:nvPicPr>
          <p:cNvPr id="10" name="Picture 14">
            <a:extLst>
              <a:ext uri="{FF2B5EF4-FFF2-40B4-BE49-F238E27FC236}">
                <a16:creationId xmlns:a16="http://schemas.microsoft.com/office/drawing/2014/main" id="{20E64746-781C-476B-AFC2-34BBD85220E7}"/>
              </a:ext>
            </a:extLst>
          </p:cNvPr>
          <p:cNvPicPr>
            <a:picLocks noChangeAspect="1"/>
          </p:cNvPicPr>
          <p:nvPr/>
        </p:nvPicPr>
        <p:blipFill>
          <a:blip r:embed="rId9"/>
          <a:stretch>
            <a:fillRect/>
          </a:stretch>
        </p:blipFill>
        <p:spPr>
          <a:xfrm>
            <a:off x="7358601" y="5992721"/>
            <a:ext cx="422156" cy="345597"/>
          </a:xfrm>
          <a:prstGeom prst="rect">
            <a:avLst/>
          </a:prstGeom>
        </p:spPr>
      </p:pic>
    </p:spTree>
    <p:extLst>
      <p:ext uri="{BB962C8B-B14F-4D97-AF65-F5344CB8AC3E}">
        <p14:creationId xmlns:p14="http://schemas.microsoft.com/office/powerpoint/2010/main" val="411131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5E946B36-2B27-44C2-B572-09BC0B6AB84D}"/>
              </a:ext>
            </a:extLst>
          </p:cNvPr>
          <p:cNvGraphicFramePr>
            <a:graphicFrameLocks noGrp="1"/>
          </p:cNvGraphicFramePr>
          <p:nvPr>
            <p:extLst>
              <p:ext uri="{D42A27DB-BD31-4B8C-83A1-F6EECF244321}">
                <p14:modId xmlns:p14="http://schemas.microsoft.com/office/powerpoint/2010/main" val="2295411218"/>
              </p:ext>
            </p:extLst>
          </p:nvPr>
        </p:nvGraphicFramePr>
        <p:xfrm>
          <a:off x="0" y="-4726"/>
          <a:ext cx="9144000" cy="6862726"/>
        </p:xfrm>
        <a:graphic>
          <a:graphicData uri="http://schemas.openxmlformats.org/drawingml/2006/table">
            <a:tbl>
              <a:tblPr firstRow="1" bandRow="1"/>
              <a:tblGrid>
                <a:gridCol w="1402623">
                  <a:extLst>
                    <a:ext uri="{9D8B030D-6E8A-4147-A177-3AD203B41FA5}">
                      <a16:colId xmlns:a16="http://schemas.microsoft.com/office/drawing/2014/main" val="945312149"/>
                    </a:ext>
                  </a:extLst>
                </a:gridCol>
                <a:gridCol w="7741377">
                  <a:extLst>
                    <a:ext uri="{9D8B030D-6E8A-4147-A177-3AD203B41FA5}">
                      <a16:colId xmlns:a16="http://schemas.microsoft.com/office/drawing/2014/main" val="1774600538"/>
                    </a:ext>
                  </a:extLst>
                </a:gridCol>
              </a:tblGrid>
              <a:tr h="1118699">
                <a:tc>
                  <a:txBody>
                    <a:bodyPr/>
                    <a:lstStyle/>
                    <a:p>
                      <a:pPr lvl="0" algn="l">
                        <a:lnSpc>
                          <a:spcPct val="100000"/>
                        </a:lnSpc>
                        <a:spcBef>
                          <a:spcPts val="0"/>
                        </a:spcBef>
                        <a:spcAft>
                          <a:spcPts val="0"/>
                        </a:spcAft>
                        <a:buNone/>
                      </a:pPr>
                      <a:r>
                        <a:rPr lang="en-GB" sz="1600" b="0" i="0" u="none" strike="noStrike" noProof="0" dirty="0">
                          <a:latin typeface="Calibri"/>
                        </a:rPr>
                        <a:t>What are we learning?</a:t>
                      </a:r>
                    </a:p>
                    <a:p>
                      <a:pPr lvl="0" algn="l">
                        <a:lnSpc>
                          <a:spcPct val="100000"/>
                        </a:lnSpc>
                        <a:spcBef>
                          <a:spcPts val="0"/>
                        </a:spcBef>
                        <a:spcAft>
                          <a:spcPts val="0"/>
                        </a:spcAft>
                        <a:buNone/>
                      </a:pPr>
                      <a:endParaRPr lang="en-GB" sz="1600" b="0" i="0" u="none" strike="noStrike" noProof="0" dirty="0">
                        <a:latin typeface="Calibri"/>
                      </a:endParaRPr>
                    </a:p>
                  </a:txBody>
                  <a:tcPr/>
                </a:tc>
                <a:tc>
                  <a:txBody>
                    <a:bodyPr/>
                    <a:lstStyle/>
                    <a:p>
                      <a:pPr lvl="0" algn="ctr">
                        <a:buNone/>
                      </a:pPr>
                      <a:endParaRPr lang="en-US" dirty="0" smtClean="0"/>
                    </a:p>
                    <a:p>
                      <a:pPr lvl="0" algn="ctr">
                        <a:buNone/>
                      </a:pPr>
                      <a:r>
                        <a:rPr lang="en-GB" sz="1800" b="0" i="0" u="none" strike="noStrike" noProof="0" dirty="0" smtClean="0"/>
                        <a:t> </a:t>
                      </a:r>
                      <a:r>
                        <a:rPr lang="en-GB" sz="1800" b="0" i="0" u="sng" strike="noStrike" noProof="0" dirty="0" smtClean="0"/>
                        <a:t>L.I. To recognise and be able to form the sound</a:t>
                      </a:r>
                      <a:r>
                        <a:rPr lang="en-GB" sz="1800" b="0" i="0" u="sng" strike="noStrike" baseline="0" noProof="0" dirty="0" smtClean="0"/>
                        <a:t> ‘p’</a:t>
                      </a:r>
                      <a:endParaRPr lang="en-GB" sz="1800" b="0" i="0" u="sng" strike="noStrike" noProof="0" dirty="0" smtClean="0"/>
                    </a:p>
                    <a:p>
                      <a:pPr lvl="0" algn="ctr">
                        <a:buNone/>
                      </a:pPr>
                      <a:r>
                        <a:rPr lang="en-GB" sz="1800" b="0" i="0" u="sng" strike="noStrike" noProof="0" dirty="0">
                          <a:latin typeface="Comic Sans MS"/>
                        </a:rPr>
                        <a:t> </a:t>
                      </a:r>
                      <a:r>
                        <a:rPr lang="en-GB" sz="1600" b="0" i="0" u="sng" strike="noStrike" noProof="0" dirty="0">
                          <a:highlight>
                            <a:srgbClr val="FFFF00"/>
                          </a:highlight>
                          <a:latin typeface="Comic Sans MS"/>
                        </a:rPr>
                        <a:t>Literacy lessons 3 &amp; 4 Wednesday and Thursday</a:t>
                      </a:r>
                      <a:endParaRPr lang="en-GB" sz="1800" b="0" i="0" u="none" strike="noStrike" noProof="0" dirty="0">
                        <a:latin typeface="Calibri"/>
                      </a:endParaRPr>
                    </a:p>
                  </a:txBody>
                  <a:tcPr/>
                </a:tc>
                <a:extLst>
                  <a:ext uri="{0D108BD9-81ED-4DB2-BD59-A6C34878D82A}">
                    <a16:rowId xmlns:a16="http://schemas.microsoft.com/office/drawing/2014/main" val="4081420209"/>
                  </a:ext>
                </a:extLst>
              </a:tr>
              <a:tr h="4027322">
                <a:tc>
                  <a:txBody>
                    <a:bodyPr/>
                    <a:lstStyle/>
                    <a:p>
                      <a:r>
                        <a:rPr lang="en-GB" sz="1600" dirty="0"/>
                        <a:t>How are we learning?</a:t>
                      </a:r>
                    </a:p>
                    <a:p>
                      <a:pPr lvl="0">
                        <a:buNone/>
                      </a:pPr>
                      <a:endParaRPr lang="en-GB" sz="1600"/>
                    </a:p>
                    <a:p>
                      <a:pPr lvl="0">
                        <a:buNone/>
                      </a:pPr>
                      <a:endParaRPr lang="en-GB" sz="1600"/>
                    </a:p>
                  </a:txBody>
                  <a:tcPr/>
                </a:tc>
                <a:tc>
                  <a:txBody>
                    <a:bodyPr/>
                    <a:lstStyle/>
                    <a:p>
                      <a:pPr algn="l" rtl="0" fontAlgn="base"/>
                      <a:r>
                        <a:rPr lang="en-GB" sz="1400" b="1" i="0" dirty="0" smtClean="0">
                          <a:solidFill>
                            <a:srgbClr val="000000"/>
                          </a:solidFill>
                          <a:effectLst/>
                          <a:latin typeface="+mn-lt"/>
                        </a:rPr>
                        <a:t>Class input </a:t>
                      </a:r>
                      <a:r>
                        <a:rPr lang="en-GB" sz="1400" b="0" i="0" dirty="0" smtClean="0">
                          <a:solidFill>
                            <a:srgbClr val="000000"/>
                          </a:solidFill>
                          <a:effectLst/>
                          <a:latin typeface="+mn-lt"/>
                        </a:rPr>
                        <a:t>– Introduce sound using JP smartboard story, action &amp; song, vowel house colour and mouth formation.  Go over letter formation.  Identify words beginning with the sound or containing the sound. </a:t>
                      </a:r>
                      <a:endParaRPr lang="en-GB" sz="1400" b="0" i="0" dirty="0" smtClean="0">
                        <a:solidFill>
                          <a:srgbClr val="000000"/>
                        </a:solidFill>
                        <a:effectLst/>
                        <a:latin typeface="Segoe UI"/>
                      </a:endParaRPr>
                    </a:p>
                    <a:p>
                      <a:pPr algn="l" rtl="0" fontAlgn="base"/>
                      <a:r>
                        <a:rPr lang="en-GB" sz="1400" b="1" i="0" dirty="0" smtClean="0">
                          <a:solidFill>
                            <a:srgbClr val="000000"/>
                          </a:solidFill>
                          <a:effectLst/>
                          <a:latin typeface="+mn-lt"/>
                        </a:rPr>
                        <a:t>Free play activities</a:t>
                      </a:r>
                      <a:r>
                        <a:rPr lang="en-GB" sz="1400" b="0" i="0" dirty="0" smtClean="0">
                          <a:solidFill>
                            <a:srgbClr val="000000"/>
                          </a:solidFill>
                          <a:effectLst/>
                          <a:latin typeface="+mn-lt"/>
                        </a:rPr>
                        <a:t> – collage with newspaper, make a nest, collage with noodles, use string as noodles with tweezers, make a night picture, hide magnetic letters under cups and play a guessing game, make the letter in sand, make the letter with dough, trace over the letter on nexus boards, write the letter on a chalk board and paint over it with water to make it disappear, letter collage, make the letter with loose parts/construction, reading corner, catch the bottle top with the letter in the water tray, spot the letter in a library book with a magnifying glass, reading corner, tell a story with puppets/story stones/pictures, mark making area,  </a:t>
                      </a:r>
                    </a:p>
                    <a:p>
                      <a:pPr algn="l" rtl="0" fontAlgn="base"/>
                      <a:endParaRPr lang="en-GB" sz="1400" b="0" i="0" dirty="0" smtClean="0">
                        <a:solidFill>
                          <a:srgbClr val="000000"/>
                        </a:solidFill>
                        <a:effectLst/>
                        <a:latin typeface="Segoe UI"/>
                      </a:endParaRPr>
                    </a:p>
                    <a:p>
                      <a:pPr algn="l" rtl="0" fontAlgn="base"/>
                      <a:r>
                        <a:rPr lang="en-GB" sz="1400" b="1" i="0" dirty="0" smtClean="0">
                          <a:solidFill>
                            <a:srgbClr val="000000"/>
                          </a:solidFill>
                          <a:effectLst/>
                          <a:latin typeface="+mn-lt"/>
                        </a:rPr>
                        <a:t>Smartboard</a:t>
                      </a:r>
                      <a:r>
                        <a:rPr lang="en-GB" sz="1400" b="0" i="0" dirty="0" smtClean="0">
                          <a:solidFill>
                            <a:srgbClr val="000000"/>
                          </a:solidFill>
                          <a:effectLst/>
                          <a:latin typeface="+mn-lt"/>
                        </a:rPr>
                        <a:t> - (Espresso Scrap’s Phonics) </a:t>
                      </a:r>
                      <a:endParaRPr lang="en-GB" sz="1400" b="0" i="0" dirty="0" smtClean="0">
                        <a:solidFill>
                          <a:srgbClr val="000000"/>
                        </a:solidFill>
                        <a:effectLst/>
                        <a:latin typeface="Segoe UI"/>
                      </a:endParaRPr>
                    </a:p>
                    <a:p>
                      <a:pPr algn="l" rtl="0" fontAlgn="base"/>
                      <a:r>
                        <a:rPr lang="en-GB" sz="1400" b="1" i="0" dirty="0" smtClean="0">
                          <a:solidFill>
                            <a:srgbClr val="000000"/>
                          </a:solidFill>
                          <a:effectLst/>
                          <a:latin typeface="+mn-lt"/>
                        </a:rPr>
                        <a:t>Teacher focus</a:t>
                      </a:r>
                      <a:r>
                        <a:rPr lang="en-GB" sz="1400" b="0" i="0" dirty="0" smtClean="0">
                          <a:solidFill>
                            <a:srgbClr val="000000"/>
                          </a:solidFill>
                          <a:effectLst/>
                          <a:latin typeface="+mn-lt"/>
                        </a:rPr>
                        <a:t>:, blending  with carpet tiles </a:t>
                      </a:r>
                      <a:endParaRPr lang="en-GB" sz="1400" b="0" i="0" dirty="0" smtClean="0">
                        <a:solidFill>
                          <a:srgbClr val="000000"/>
                        </a:solidFill>
                        <a:effectLst/>
                        <a:latin typeface="Segoe UI"/>
                      </a:endParaRPr>
                    </a:p>
                    <a:p>
                      <a:pPr algn="l" rtl="0" fontAlgn="base"/>
                      <a:r>
                        <a:rPr lang="en-GB" sz="1400" b="1" i="0" dirty="0" smtClean="0">
                          <a:solidFill>
                            <a:srgbClr val="000000"/>
                          </a:solidFill>
                          <a:effectLst/>
                          <a:latin typeface="+mn-lt"/>
                        </a:rPr>
                        <a:t>Plenary </a:t>
                      </a:r>
                      <a:r>
                        <a:rPr lang="en-GB" sz="1400" b="0" i="0" dirty="0" smtClean="0">
                          <a:solidFill>
                            <a:srgbClr val="000000"/>
                          </a:solidFill>
                          <a:effectLst/>
                          <a:latin typeface="+mn-lt"/>
                        </a:rPr>
                        <a:t>– children share their learning with puppet and each other. </a:t>
                      </a:r>
                      <a:endParaRPr lang="en-GB" sz="1400" b="0" i="0" dirty="0" smtClean="0">
                        <a:solidFill>
                          <a:srgbClr val="000000"/>
                        </a:solidFill>
                        <a:effectLst/>
                        <a:latin typeface="Segoe UI"/>
                      </a:endParaRPr>
                    </a:p>
                    <a:p>
                      <a:pPr lvl="0" algn="l">
                        <a:lnSpc>
                          <a:spcPct val="100000"/>
                        </a:lnSpc>
                        <a:spcBef>
                          <a:spcPts val="0"/>
                        </a:spcBef>
                        <a:spcAft>
                          <a:spcPts val="0"/>
                        </a:spcAft>
                        <a:buNone/>
                      </a:pPr>
                      <a:r>
                        <a:rPr lang="en-GB" sz="1400" b="0" i="0" u="none" strike="noStrike" noProof="0" dirty="0" smtClean="0">
                          <a:latin typeface="Calibri"/>
                        </a:rPr>
                        <a:t>Show </a:t>
                      </a:r>
                      <a:r>
                        <a:rPr lang="en-GB" sz="1400" b="0" i="0" u="none" strike="noStrike" noProof="0" dirty="0">
                          <a:latin typeface="Calibri"/>
                        </a:rPr>
                        <a:t>thumbs and discuss any not up. How can I have helped you better today?</a:t>
                      </a:r>
                    </a:p>
                    <a:p>
                      <a:pPr lvl="0" algn="l">
                        <a:lnSpc>
                          <a:spcPct val="100000"/>
                        </a:lnSpc>
                        <a:spcBef>
                          <a:spcPts val="0"/>
                        </a:spcBef>
                        <a:spcAft>
                          <a:spcPts val="0"/>
                        </a:spcAft>
                        <a:buNone/>
                      </a:pPr>
                      <a:endParaRPr lang="en-GB" sz="1400" b="1" i="0" u="none" strike="noStrike" noProof="0" dirty="0"/>
                    </a:p>
                  </a:txBody>
                  <a:tcPr/>
                </a:tc>
                <a:extLst>
                  <a:ext uri="{0D108BD9-81ED-4DB2-BD59-A6C34878D82A}">
                    <a16:rowId xmlns:a16="http://schemas.microsoft.com/office/drawing/2014/main" val="2487816163"/>
                  </a:ext>
                </a:extLst>
              </a:tr>
              <a:tr h="604026">
                <a:tc>
                  <a:txBody>
                    <a:bodyPr/>
                    <a:lstStyle/>
                    <a:p>
                      <a:r>
                        <a:rPr lang="en-GB" sz="1600" dirty="0"/>
                        <a:t>Why are we learning this?</a:t>
                      </a:r>
                    </a:p>
                  </a:txBody>
                  <a:tcPr/>
                </a:tc>
                <a:tc>
                  <a:txBody>
                    <a:bodyPr/>
                    <a:lstStyle/>
                    <a:p>
                      <a:pPr lvl="0">
                        <a:buNone/>
                      </a:pPr>
                      <a:endParaRPr lang="en-GB" sz="1400" b="0" i="0" u="none" strike="noStrike" noProof="0" dirty="0">
                        <a:latin typeface="Comic Sans MS"/>
                      </a:endParaRPr>
                    </a:p>
                  </a:txBody>
                  <a:tcPr/>
                </a:tc>
                <a:extLst>
                  <a:ext uri="{0D108BD9-81ED-4DB2-BD59-A6C34878D82A}">
                    <a16:rowId xmlns:a16="http://schemas.microsoft.com/office/drawing/2014/main" val="748032128"/>
                  </a:ext>
                </a:extLst>
              </a:tr>
              <a:tr h="1112679">
                <a:tc>
                  <a:txBody>
                    <a:bodyPr/>
                    <a:lstStyle/>
                    <a:p>
                      <a:r>
                        <a:rPr lang="en-GB" sz="1600" dirty="0"/>
                        <a:t>How do we know we have been successful?</a:t>
                      </a:r>
                    </a:p>
                  </a:txBody>
                  <a:tcPr/>
                </a:tc>
                <a:tc>
                  <a:txBody>
                    <a:bodyPr/>
                    <a:lstStyle/>
                    <a:p>
                      <a:pPr lvl="0">
                        <a:buNone/>
                      </a:pPr>
                      <a:endParaRPr lang="en-GB" dirty="0"/>
                    </a:p>
                    <a:p>
                      <a:pPr lvl="0">
                        <a:buNone/>
                      </a:pPr>
                      <a:r>
                        <a:rPr lang="en-GB" sz="1200" dirty="0"/>
                        <a:t>Recognise the sound                 Write the sound             Explain to someone          Think of words with the letter sound</a:t>
                      </a:r>
                      <a:endParaRPr lang="en-GB" dirty="0"/>
                    </a:p>
                  </a:txBody>
                  <a:tcPr/>
                </a:tc>
                <a:extLst>
                  <a:ext uri="{0D108BD9-81ED-4DB2-BD59-A6C34878D82A}">
                    <a16:rowId xmlns:a16="http://schemas.microsoft.com/office/drawing/2014/main" val="1330993388"/>
                  </a:ext>
                </a:extLst>
              </a:tr>
            </a:tbl>
          </a:graphicData>
        </a:graphic>
      </p:graphicFrame>
      <p:pic>
        <p:nvPicPr>
          <p:cNvPr id="3" name="Picture 3" descr="A picture containing drawing&#10;&#10;Description automatically generated">
            <a:extLst>
              <a:ext uri="{FF2B5EF4-FFF2-40B4-BE49-F238E27FC236}">
                <a16:creationId xmlns:a16="http://schemas.microsoft.com/office/drawing/2014/main" id="{69A912B4-2AC4-4FE8-AB84-020E00FE27AB}"/>
              </a:ext>
            </a:extLst>
          </p:cNvPr>
          <p:cNvPicPr>
            <a:picLocks noChangeAspect="1"/>
          </p:cNvPicPr>
          <p:nvPr/>
        </p:nvPicPr>
        <p:blipFill>
          <a:blip r:embed="rId2"/>
          <a:stretch>
            <a:fillRect/>
          </a:stretch>
        </p:blipFill>
        <p:spPr>
          <a:xfrm>
            <a:off x="1585823" y="460344"/>
            <a:ext cx="480205" cy="675199"/>
          </a:xfrm>
          <a:prstGeom prst="rect">
            <a:avLst/>
          </a:prstGeom>
        </p:spPr>
      </p:pic>
      <p:pic>
        <p:nvPicPr>
          <p:cNvPr id="4" name="Picture 4" descr="A picture containing drawing&#10;&#10;Description automatically generated">
            <a:extLst>
              <a:ext uri="{FF2B5EF4-FFF2-40B4-BE49-F238E27FC236}">
                <a16:creationId xmlns:a16="http://schemas.microsoft.com/office/drawing/2014/main" id="{3F6D9C5E-11E9-4F32-858C-D2D3C959CC54}"/>
              </a:ext>
            </a:extLst>
          </p:cNvPr>
          <p:cNvPicPr>
            <a:picLocks noChangeAspect="1"/>
          </p:cNvPicPr>
          <p:nvPr/>
        </p:nvPicPr>
        <p:blipFill>
          <a:blip r:embed="rId3"/>
          <a:stretch>
            <a:fillRect/>
          </a:stretch>
        </p:blipFill>
        <p:spPr>
          <a:xfrm>
            <a:off x="408227" y="1896643"/>
            <a:ext cx="808188" cy="821847"/>
          </a:xfrm>
          <a:prstGeom prst="rect">
            <a:avLst/>
          </a:prstGeom>
        </p:spPr>
      </p:pic>
      <p:pic>
        <p:nvPicPr>
          <p:cNvPr id="8" name="Picture 8" descr="A drawing of a cartoon character&#10;&#10;Description automatically generated">
            <a:extLst>
              <a:ext uri="{FF2B5EF4-FFF2-40B4-BE49-F238E27FC236}">
                <a16:creationId xmlns:a16="http://schemas.microsoft.com/office/drawing/2014/main" id="{7AF50220-0EC5-408C-9CBF-390B3E0DB967}"/>
              </a:ext>
            </a:extLst>
          </p:cNvPr>
          <p:cNvPicPr>
            <a:picLocks noChangeAspect="1"/>
          </p:cNvPicPr>
          <p:nvPr/>
        </p:nvPicPr>
        <p:blipFill>
          <a:blip r:embed="rId4"/>
          <a:stretch>
            <a:fillRect/>
          </a:stretch>
        </p:blipFill>
        <p:spPr>
          <a:xfrm>
            <a:off x="370227" y="4434035"/>
            <a:ext cx="650937" cy="587497"/>
          </a:xfrm>
          <a:prstGeom prst="rect">
            <a:avLst/>
          </a:prstGeom>
        </p:spPr>
      </p:pic>
      <p:pic>
        <p:nvPicPr>
          <p:cNvPr id="9" name="Picture 9" descr="A picture containing drawing&#10;&#10;Description automatically generated">
            <a:extLst>
              <a:ext uri="{FF2B5EF4-FFF2-40B4-BE49-F238E27FC236}">
                <a16:creationId xmlns:a16="http://schemas.microsoft.com/office/drawing/2014/main" id="{23A8CCE8-58D5-4E22-AB2C-D4DF3FF24BED}"/>
              </a:ext>
            </a:extLst>
          </p:cNvPr>
          <p:cNvPicPr>
            <a:picLocks noChangeAspect="1"/>
          </p:cNvPicPr>
          <p:nvPr/>
        </p:nvPicPr>
        <p:blipFill>
          <a:blip r:embed="rId5"/>
          <a:stretch>
            <a:fillRect/>
          </a:stretch>
        </p:blipFill>
        <p:spPr>
          <a:xfrm>
            <a:off x="1021164" y="6575029"/>
            <a:ext cx="266897" cy="162048"/>
          </a:xfrm>
          <a:prstGeom prst="rect">
            <a:avLst/>
          </a:prstGeom>
        </p:spPr>
      </p:pic>
      <p:pic>
        <p:nvPicPr>
          <p:cNvPr id="6" name="Picture 5" descr="A picture containing fruit, drawing&#10;&#10;Description automatically generated">
            <a:extLst>
              <a:ext uri="{FF2B5EF4-FFF2-40B4-BE49-F238E27FC236}">
                <a16:creationId xmlns:a16="http://schemas.microsoft.com/office/drawing/2014/main" id="{F24A2F85-F218-4BF6-9C27-C4E4EC959B3A}"/>
              </a:ext>
            </a:extLst>
          </p:cNvPr>
          <p:cNvPicPr>
            <a:picLocks noChangeAspect="1"/>
          </p:cNvPicPr>
          <p:nvPr/>
        </p:nvPicPr>
        <p:blipFill>
          <a:blip r:embed="rId6"/>
          <a:stretch>
            <a:fillRect/>
          </a:stretch>
        </p:blipFill>
        <p:spPr>
          <a:xfrm>
            <a:off x="1883178" y="5126160"/>
            <a:ext cx="618406" cy="608523"/>
          </a:xfrm>
          <a:prstGeom prst="rect">
            <a:avLst/>
          </a:prstGeom>
        </p:spPr>
      </p:pic>
      <p:pic>
        <p:nvPicPr>
          <p:cNvPr id="7" name="Picture 6" descr="A picture containing implement&#10;&#10;Description automatically generated">
            <a:extLst>
              <a:ext uri="{FF2B5EF4-FFF2-40B4-BE49-F238E27FC236}">
                <a16:creationId xmlns:a16="http://schemas.microsoft.com/office/drawing/2014/main" id="{13FA2539-262C-4495-89BB-AB1C9696AF38}"/>
              </a:ext>
            </a:extLst>
          </p:cNvPr>
          <p:cNvPicPr>
            <a:picLocks noChangeAspect="1"/>
          </p:cNvPicPr>
          <p:nvPr/>
        </p:nvPicPr>
        <p:blipFill>
          <a:blip r:embed="rId7"/>
          <a:stretch>
            <a:fillRect/>
          </a:stretch>
        </p:blipFill>
        <p:spPr>
          <a:xfrm>
            <a:off x="3690899" y="5140538"/>
            <a:ext cx="594325" cy="579769"/>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C6FC27DC-6EA6-461D-BE00-3A7C54B020E8}"/>
              </a:ext>
            </a:extLst>
          </p:cNvPr>
          <p:cNvPicPr>
            <a:picLocks noChangeAspect="1"/>
          </p:cNvPicPr>
          <p:nvPr/>
        </p:nvPicPr>
        <p:blipFill>
          <a:blip r:embed="rId8"/>
          <a:stretch>
            <a:fillRect/>
          </a:stretch>
        </p:blipFill>
        <p:spPr>
          <a:xfrm>
            <a:off x="5073911" y="5159571"/>
            <a:ext cx="879356" cy="579768"/>
          </a:xfrm>
          <a:prstGeom prst="rect">
            <a:avLst/>
          </a:prstGeom>
        </p:spPr>
      </p:pic>
      <p:pic>
        <p:nvPicPr>
          <p:cNvPr id="22" name="Picture 14">
            <a:extLst>
              <a:ext uri="{FF2B5EF4-FFF2-40B4-BE49-F238E27FC236}">
                <a16:creationId xmlns:a16="http://schemas.microsoft.com/office/drawing/2014/main" id="{9F0B7518-DF32-46A0-8D30-EA37044602B0}"/>
              </a:ext>
            </a:extLst>
          </p:cNvPr>
          <p:cNvPicPr>
            <a:picLocks noChangeAspect="1"/>
          </p:cNvPicPr>
          <p:nvPr/>
        </p:nvPicPr>
        <p:blipFill>
          <a:blip r:embed="rId9"/>
          <a:stretch>
            <a:fillRect/>
          </a:stretch>
        </p:blipFill>
        <p:spPr>
          <a:xfrm>
            <a:off x="7575495" y="5190392"/>
            <a:ext cx="537175" cy="518125"/>
          </a:xfrm>
          <a:prstGeom prst="rect">
            <a:avLst/>
          </a:prstGeom>
        </p:spPr>
      </p:pic>
    </p:spTree>
    <p:extLst>
      <p:ext uri="{BB962C8B-B14F-4D97-AF65-F5344CB8AC3E}">
        <p14:creationId xmlns:p14="http://schemas.microsoft.com/office/powerpoint/2010/main" val="3495427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5E946B36-2B27-44C2-B572-09BC0B6AB84D}"/>
              </a:ext>
            </a:extLst>
          </p:cNvPr>
          <p:cNvGraphicFramePr>
            <a:graphicFrameLocks noGrp="1"/>
          </p:cNvGraphicFramePr>
          <p:nvPr>
            <p:extLst>
              <p:ext uri="{D42A27DB-BD31-4B8C-83A1-F6EECF244321}">
                <p14:modId xmlns:p14="http://schemas.microsoft.com/office/powerpoint/2010/main" val="1670998171"/>
              </p:ext>
            </p:extLst>
          </p:nvPr>
        </p:nvGraphicFramePr>
        <p:xfrm>
          <a:off x="0" y="-21405"/>
          <a:ext cx="9144000" cy="6924896"/>
        </p:xfrm>
        <a:graphic>
          <a:graphicData uri="http://schemas.openxmlformats.org/drawingml/2006/table">
            <a:tbl>
              <a:tblPr firstRow="1" bandRow="1"/>
              <a:tblGrid>
                <a:gridCol w="1386614">
                  <a:extLst>
                    <a:ext uri="{9D8B030D-6E8A-4147-A177-3AD203B41FA5}">
                      <a16:colId xmlns:a16="http://schemas.microsoft.com/office/drawing/2014/main" val="945312149"/>
                    </a:ext>
                  </a:extLst>
                </a:gridCol>
                <a:gridCol w="7757386">
                  <a:extLst>
                    <a:ext uri="{9D8B030D-6E8A-4147-A177-3AD203B41FA5}">
                      <a16:colId xmlns:a16="http://schemas.microsoft.com/office/drawing/2014/main" val="1774600538"/>
                    </a:ext>
                  </a:extLst>
                </a:gridCol>
              </a:tblGrid>
              <a:tr h="4334096">
                <a:tc>
                  <a:txBody>
                    <a:bodyPr/>
                    <a:lstStyle/>
                    <a:p>
                      <a:pPr lvl="0" algn="l">
                        <a:lnSpc>
                          <a:spcPct val="100000"/>
                        </a:lnSpc>
                        <a:spcBef>
                          <a:spcPts val="0"/>
                        </a:spcBef>
                        <a:spcAft>
                          <a:spcPts val="0"/>
                        </a:spcAft>
                        <a:buNone/>
                      </a:pPr>
                      <a:r>
                        <a:rPr lang="en-GB" sz="1600" b="0" i="0" u="none" strike="noStrike" noProof="0" dirty="0">
                          <a:latin typeface="Calibri"/>
                        </a:rPr>
                        <a:t>What are we learning?</a:t>
                      </a:r>
                    </a:p>
                    <a:p>
                      <a:pPr lvl="0" algn="l">
                        <a:lnSpc>
                          <a:spcPct val="100000"/>
                        </a:lnSpc>
                        <a:spcBef>
                          <a:spcPts val="0"/>
                        </a:spcBef>
                        <a:spcAft>
                          <a:spcPts val="0"/>
                        </a:spcAft>
                        <a:buNone/>
                      </a:pPr>
                      <a:endParaRPr lang="en-GB" sz="1600" b="0" i="0" u="none" strike="noStrike" noProof="0" dirty="0"/>
                    </a:p>
                    <a:p>
                      <a:pPr lvl="0" algn="l">
                        <a:lnSpc>
                          <a:spcPct val="100000"/>
                        </a:lnSpc>
                        <a:spcBef>
                          <a:spcPts val="0"/>
                        </a:spcBef>
                        <a:spcAft>
                          <a:spcPts val="0"/>
                        </a:spcAft>
                        <a:buNone/>
                      </a:pPr>
                      <a:endParaRPr lang="en-GB" sz="1600" b="0" i="0" u="none" strike="noStrike" noProof="0" dirty="0"/>
                    </a:p>
                    <a:p>
                      <a:pPr lvl="0" algn="l">
                        <a:lnSpc>
                          <a:spcPct val="100000"/>
                        </a:lnSpc>
                        <a:spcBef>
                          <a:spcPts val="0"/>
                        </a:spcBef>
                        <a:spcAft>
                          <a:spcPts val="0"/>
                        </a:spcAft>
                        <a:buNone/>
                      </a:pPr>
                      <a:endParaRPr lang="en-GB" sz="1600" b="0" i="0" u="none" strike="noStrike" noProof="0" dirty="0"/>
                    </a:p>
                    <a:p>
                      <a:pPr lvl="0" algn="l">
                        <a:lnSpc>
                          <a:spcPct val="100000"/>
                        </a:lnSpc>
                        <a:spcBef>
                          <a:spcPts val="0"/>
                        </a:spcBef>
                        <a:spcAft>
                          <a:spcPts val="0"/>
                        </a:spcAft>
                        <a:buNone/>
                      </a:pPr>
                      <a:endParaRPr lang="en-GB" sz="1600" b="0" i="0" u="none" strike="noStrike" noProof="0" dirty="0"/>
                    </a:p>
                    <a:p>
                      <a:pPr lvl="0" algn="l">
                        <a:lnSpc>
                          <a:spcPct val="100000"/>
                        </a:lnSpc>
                        <a:spcBef>
                          <a:spcPts val="0"/>
                        </a:spcBef>
                        <a:spcAft>
                          <a:spcPts val="0"/>
                        </a:spcAft>
                        <a:buNone/>
                      </a:pPr>
                      <a:endParaRPr lang="en-GB" sz="1600" b="0" i="0" u="none" strike="noStrike" noProof="0" dirty="0"/>
                    </a:p>
                    <a:p>
                      <a:pPr lvl="0" algn="l">
                        <a:lnSpc>
                          <a:spcPct val="100000"/>
                        </a:lnSpc>
                        <a:spcBef>
                          <a:spcPts val="0"/>
                        </a:spcBef>
                        <a:spcAft>
                          <a:spcPts val="0"/>
                        </a:spcAft>
                        <a:buNone/>
                      </a:pPr>
                      <a:r>
                        <a:rPr lang="en-GB" sz="1600" b="0" i="0" u="none" strike="noStrike" noProof="0" dirty="0"/>
                        <a:t>How are we learning this?</a:t>
                      </a:r>
                      <a:endParaRPr lang="en-GB" dirty="0"/>
                    </a:p>
                  </a:txBody>
                  <a:tcPr/>
                </a:tc>
                <a:tc>
                  <a:txBody>
                    <a:bodyPr/>
                    <a:lstStyle/>
                    <a:p>
                      <a:pPr marL="0" marR="0" lvl="0" indent="0" algn="l">
                        <a:lnSpc>
                          <a:spcPct val="100000"/>
                        </a:lnSpc>
                        <a:spcBef>
                          <a:spcPts val="0"/>
                        </a:spcBef>
                        <a:spcAft>
                          <a:spcPts val="0"/>
                        </a:spcAft>
                        <a:buNone/>
                      </a:pPr>
                      <a:r>
                        <a:rPr lang="en-GB" sz="1600" b="0" i="0" u="sng" strike="noStrike" noProof="0" dirty="0">
                          <a:latin typeface="Calibri"/>
                        </a:rPr>
                        <a:t>Writing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mn-lt"/>
                          <a:ea typeface="+mn-ea"/>
                          <a:cs typeface="+mn-cs"/>
                        </a:rPr>
                        <a:t>Theme: Free Writing</a:t>
                      </a:r>
                    </a:p>
                    <a:p>
                      <a:pPr lvl="0" algn="l">
                        <a:lnSpc>
                          <a:spcPct val="100000"/>
                        </a:lnSpc>
                        <a:spcBef>
                          <a:spcPts val="0"/>
                        </a:spcBef>
                        <a:spcAft>
                          <a:spcPts val="0"/>
                        </a:spcAft>
                        <a:buNone/>
                      </a:pPr>
                      <a:endParaRPr lang="en-GB" sz="1400" b="0" i="0" u="none" strike="noStrike" noProof="0" dirty="0">
                        <a:latin typeface="Calibri"/>
                      </a:endParaRPr>
                    </a:p>
                    <a:p>
                      <a:pPr algn="l" rtl="0" fontAlgn="base"/>
                      <a:r>
                        <a:rPr lang="en-GB" sz="1400" b="0" i="0" u="sng" dirty="0" smtClean="0">
                          <a:solidFill>
                            <a:srgbClr val="000000"/>
                          </a:solidFill>
                          <a:effectLst/>
                          <a:latin typeface="+mn-lt"/>
                        </a:rPr>
                        <a:t>L.I. To develop pincer grip. To give meaning to writing.</a:t>
                      </a:r>
                      <a:r>
                        <a:rPr lang="en-GB" sz="1400" b="0" i="0" dirty="0" smtClean="0">
                          <a:solidFill>
                            <a:srgbClr val="000000"/>
                          </a:solidFill>
                          <a:effectLst/>
                          <a:latin typeface="+mn-lt"/>
                        </a:rPr>
                        <a:t> </a:t>
                      </a:r>
                      <a:endParaRPr lang="en-GB" sz="1400" b="0" i="0" dirty="0" smtClean="0">
                        <a:solidFill>
                          <a:srgbClr val="000000"/>
                        </a:solidFill>
                        <a:effectLst/>
                        <a:latin typeface="Segoe UI"/>
                      </a:endParaRPr>
                    </a:p>
                    <a:p>
                      <a:pPr algn="l" rtl="0" fontAlgn="base"/>
                      <a:r>
                        <a:rPr lang="en-GB" sz="1400" b="0" i="0" dirty="0" smtClean="0">
                          <a:solidFill>
                            <a:srgbClr val="000000"/>
                          </a:solidFill>
                          <a:effectLst/>
                          <a:latin typeface="+mn-lt"/>
                        </a:rPr>
                        <a:t>S.C I can tell an adult about my writing </a:t>
                      </a:r>
                      <a:endParaRPr lang="en-GB" sz="1400" b="0" i="0" dirty="0" smtClean="0">
                        <a:solidFill>
                          <a:srgbClr val="000000"/>
                        </a:solidFill>
                        <a:effectLst/>
                        <a:latin typeface="Segoe UI"/>
                      </a:endParaRPr>
                    </a:p>
                    <a:p>
                      <a:pPr algn="l" rtl="0" fontAlgn="base"/>
                      <a:r>
                        <a:rPr lang="en-GB" sz="1400" b="1" i="0" dirty="0" smtClean="0">
                          <a:solidFill>
                            <a:srgbClr val="000000"/>
                          </a:solidFill>
                          <a:effectLst/>
                          <a:latin typeface="+mn-lt"/>
                        </a:rPr>
                        <a:t>Class input</a:t>
                      </a:r>
                      <a:r>
                        <a:rPr lang="en-GB" sz="1400" b="0" i="0" dirty="0" smtClean="0">
                          <a:solidFill>
                            <a:srgbClr val="000000"/>
                          </a:solidFill>
                          <a:effectLst/>
                          <a:latin typeface="+mn-lt"/>
                        </a:rPr>
                        <a:t> – Begin by practicing scissor skills. Discuss how to hold scissors safely and practice cutting lines to warm up our fingers .Where can you see writing in the classroom? Why do we need labels? What do they tell us? Free writing- what could you write for our classroom? Children record any type of writing and discuss what it says for teacher to scribe. Can either stick in jotter or take picture. </a:t>
                      </a:r>
                      <a:endParaRPr lang="en-GB" sz="1400" b="0" i="0" dirty="0" smtClean="0">
                        <a:solidFill>
                          <a:srgbClr val="000000"/>
                        </a:solidFill>
                        <a:effectLst/>
                        <a:latin typeface="Segoe UI"/>
                      </a:endParaRPr>
                    </a:p>
                    <a:p>
                      <a:pPr algn="l" rtl="0" fontAlgn="base"/>
                      <a:r>
                        <a:rPr lang="en-GB" sz="1400" b="1" i="0" dirty="0" smtClean="0">
                          <a:solidFill>
                            <a:srgbClr val="000000"/>
                          </a:solidFill>
                          <a:effectLst/>
                          <a:latin typeface="+mn-lt"/>
                        </a:rPr>
                        <a:t>Free play activities</a:t>
                      </a:r>
                      <a:r>
                        <a:rPr lang="en-GB" sz="1400" b="0" i="0" dirty="0" smtClean="0">
                          <a:solidFill>
                            <a:srgbClr val="000000"/>
                          </a:solidFill>
                          <a:effectLst/>
                          <a:latin typeface="+mn-lt"/>
                        </a:rPr>
                        <a:t> – Fiddly fingers activities </a:t>
                      </a:r>
                      <a:r>
                        <a:rPr lang="en-GB" sz="1400" b="0" i="0" dirty="0" err="1" smtClean="0">
                          <a:solidFill>
                            <a:srgbClr val="000000"/>
                          </a:solidFill>
                          <a:effectLst/>
                          <a:latin typeface="+mn-lt"/>
                        </a:rPr>
                        <a:t>e.g</a:t>
                      </a:r>
                      <a:r>
                        <a:rPr lang="en-GB" sz="1400" b="0" i="0" dirty="0" smtClean="0">
                          <a:solidFill>
                            <a:srgbClr val="000000"/>
                          </a:solidFill>
                          <a:effectLst/>
                          <a:latin typeface="+mn-lt"/>
                        </a:rPr>
                        <a:t> threading, tracing, use loose parts, tweezers and pom-poms, scissor control station.  </a:t>
                      </a:r>
                      <a:endParaRPr lang="en-GB" sz="1400" b="0" i="0" dirty="0" smtClean="0">
                        <a:solidFill>
                          <a:srgbClr val="000000"/>
                        </a:solidFill>
                        <a:effectLst/>
                        <a:latin typeface="Segoe UI"/>
                      </a:endParaRPr>
                    </a:p>
                    <a:p>
                      <a:pPr algn="l" rtl="0" fontAlgn="base"/>
                      <a:r>
                        <a:rPr lang="en-GB" sz="1400" b="1" i="0" dirty="0" smtClean="0">
                          <a:solidFill>
                            <a:srgbClr val="000000"/>
                          </a:solidFill>
                          <a:effectLst/>
                          <a:latin typeface="+mn-lt"/>
                        </a:rPr>
                        <a:t>Teacher focus</a:t>
                      </a:r>
                      <a:r>
                        <a:rPr lang="en-GB" sz="1400" b="0" i="0" dirty="0" smtClean="0">
                          <a:solidFill>
                            <a:srgbClr val="000000"/>
                          </a:solidFill>
                          <a:effectLst/>
                          <a:latin typeface="+mn-lt"/>
                        </a:rPr>
                        <a:t> – Scribing what they are writing and continuing with baseline assessment </a:t>
                      </a:r>
                      <a:endParaRPr lang="en-GB" sz="1400" b="0" i="0" dirty="0" smtClean="0">
                        <a:solidFill>
                          <a:srgbClr val="000000"/>
                        </a:solidFill>
                        <a:effectLst/>
                        <a:latin typeface="Segoe UI"/>
                      </a:endParaRPr>
                    </a:p>
                    <a:p>
                      <a:pPr algn="l" rtl="0" fontAlgn="base"/>
                      <a:r>
                        <a:rPr lang="en-GB" sz="1400" b="1" i="0" dirty="0" smtClean="0">
                          <a:solidFill>
                            <a:srgbClr val="000000"/>
                          </a:solidFill>
                          <a:effectLst/>
                          <a:latin typeface="+mn-lt"/>
                        </a:rPr>
                        <a:t>Plenary</a:t>
                      </a:r>
                      <a:r>
                        <a:rPr lang="en-GB" sz="1400" b="0" i="0" dirty="0" smtClean="0">
                          <a:solidFill>
                            <a:srgbClr val="000000"/>
                          </a:solidFill>
                          <a:effectLst/>
                          <a:latin typeface="+mn-lt"/>
                        </a:rPr>
                        <a:t> – children share their learning with puppet and tell a friend what they have written. </a:t>
                      </a:r>
                      <a:endParaRPr lang="en-GB" sz="1400" b="0" i="0" dirty="0" smtClean="0">
                        <a:solidFill>
                          <a:srgbClr val="000000"/>
                        </a:solidFill>
                        <a:effectLst/>
                        <a:latin typeface="Segoe UI"/>
                      </a:endParaRPr>
                    </a:p>
                    <a:p>
                      <a:pPr lvl="0" algn="l">
                        <a:lnSpc>
                          <a:spcPct val="100000"/>
                        </a:lnSpc>
                        <a:spcBef>
                          <a:spcPts val="0"/>
                        </a:spcBef>
                        <a:spcAft>
                          <a:spcPts val="0"/>
                        </a:spcAft>
                        <a:buNone/>
                      </a:pPr>
                      <a:endParaRPr lang="en-GB" sz="1400" b="0" i="0" u="sng" strike="noStrike" noProof="0" dirty="0">
                        <a:latin typeface="Calibri"/>
                      </a:endParaRPr>
                    </a:p>
                    <a:p>
                      <a:pPr marL="0" marR="0" lvl="0" indent="0" algn="l">
                        <a:lnSpc>
                          <a:spcPct val="100000"/>
                        </a:lnSpc>
                        <a:spcBef>
                          <a:spcPts val="0"/>
                        </a:spcBef>
                        <a:spcAft>
                          <a:spcPts val="0"/>
                        </a:spcAft>
                        <a:buNone/>
                      </a:pPr>
                      <a:endParaRPr lang="en-GB" sz="1400" b="0" i="0" u="none" strike="noStrike" noProof="0" dirty="0"/>
                    </a:p>
                    <a:p>
                      <a:pPr marL="0" marR="0" lvl="0" indent="0" algn="l">
                        <a:lnSpc>
                          <a:spcPct val="100000"/>
                        </a:lnSpc>
                        <a:spcBef>
                          <a:spcPts val="0"/>
                        </a:spcBef>
                        <a:spcAft>
                          <a:spcPts val="0"/>
                        </a:spcAft>
                        <a:buNone/>
                      </a:pPr>
                      <a:endParaRPr lang="en-GB" sz="1400" b="0" i="0" u="none" strike="noStrike" noProof="0" dirty="0">
                        <a:latin typeface="Calibri"/>
                      </a:endParaRPr>
                    </a:p>
                  </a:txBody>
                  <a:tcPr/>
                </a:tc>
                <a:extLst>
                  <a:ext uri="{0D108BD9-81ED-4DB2-BD59-A6C34878D82A}">
                    <a16:rowId xmlns:a16="http://schemas.microsoft.com/office/drawing/2014/main" val="4081420209"/>
                  </a:ext>
                </a:extLst>
              </a:tr>
              <a:tr h="816161">
                <a:tc>
                  <a:txBody>
                    <a:bodyPr/>
                    <a:lstStyle/>
                    <a:p>
                      <a:endParaRPr lang="en-GB" sz="1600"/>
                    </a:p>
                    <a:p>
                      <a:pPr lvl="0">
                        <a:buNone/>
                      </a:pPr>
                      <a:endParaRPr lang="en-GB" sz="1600"/>
                    </a:p>
                    <a:p>
                      <a:pPr lvl="0">
                        <a:buNone/>
                      </a:pPr>
                      <a:endParaRPr lang="en-GB" sz="1600"/>
                    </a:p>
                  </a:txBody>
                  <a:tcPr/>
                </a:tc>
                <a:tc>
                  <a:txBody>
                    <a:bodyPr/>
                    <a:lstStyle/>
                    <a:p>
                      <a:pPr lvl="0" algn="l">
                        <a:lnSpc>
                          <a:spcPct val="100000"/>
                        </a:lnSpc>
                        <a:spcBef>
                          <a:spcPts val="0"/>
                        </a:spcBef>
                        <a:spcAft>
                          <a:spcPts val="0"/>
                        </a:spcAft>
                        <a:buNone/>
                      </a:pPr>
                      <a:endParaRPr lang="en-US" sz="1400" b="0" i="0" u="none" strike="noStrike" noProof="0" dirty="0">
                        <a:latin typeface="Calibri"/>
                      </a:endParaRPr>
                    </a:p>
                    <a:p>
                      <a:pPr marL="0" marR="0" lvl="0" indent="0" algn="l">
                        <a:lnSpc>
                          <a:spcPct val="100000"/>
                        </a:lnSpc>
                        <a:spcBef>
                          <a:spcPts val="0"/>
                        </a:spcBef>
                        <a:spcAft>
                          <a:spcPts val="0"/>
                        </a:spcAft>
                        <a:buNone/>
                      </a:pPr>
                      <a:endParaRPr lang="en-GB" sz="1400" b="0" i="0" u="none" strike="noStrike" noProof="0" dirty="0">
                        <a:latin typeface="Calibri"/>
                      </a:endParaRPr>
                    </a:p>
                  </a:txBody>
                  <a:tcPr/>
                </a:tc>
                <a:extLst>
                  <a:ext uri="{0D108BD9-81ED-4DB2-BD59-A6C34878D82A}">
                    <a16:rowId xmlns:a16="http://schemas.microsoft.com/office/drawing/2014/main" val="2487816163"/>
                  </a:ext>
                </a:extLst>
              </a:tr>
              <a:tr h="574335">
                <a:tc>
                  <a:txBody>
                    <a:bodyPr/>
                    <a:lstStyle/>
                    <a:p>
                      <a:r>
                        <a:rPr lang="en-GB" sz="1600" dirty="0"/>
                        <a:t>Why are we learning this?</a:t>
                      </a:r>
                    </a:p>
                  </a:txBody>
                  <a:tcPr/>
                </a:tc>
                <a:tc>
                  <a:txBody>
                    <a:bodyPr/>
                    <a:lstStyle/>
                    <a:p>
                      <a:pPr lvl="0">
                        <a:buNone/>
                      </a:pPr>
                      <a:r>
                        <a:rPr lang="en-GB" sz="1800" b="0" i="0" u="none" strike="noStrike" noProof="0" dirty="0">
                          <a:latin typeface="Calibri"/>
                        </a:rPr>
                        <a:t>                   Consider how we might use this skill in real </a:t>
                      </a:r>
                      <a:r>
                        <a:rPr lang="en-GB" sz="1800" b="0" i="0" u="none" strike="noStrike" noProof="0" dirty="0" smtClean="0">
                          <a:latin typeface="Calibri"/>
                        </a:rPr>
                        <a:t>life?</a:t>
                      </a:r>
                      <a:endParaRPr lang="en-GB" sz="1400" b="0" i="0" u="none" strike="noStrike" noProof="0" dirty="0">
                        <a:latin typeface="Calibri"/>
                      </a:endParaRPr>
                    </a:p>
                  </a:txBody>
                  <a:tcPr/>
                </a:tc>
                <a:extLst>
                  <a:ext uri="{0D108BD9-81ED-4DB2-BD59-A6C34878D82A}">
                    <a16:rowId xmlns:a16="http://schemas.microsoft.com/office/drawing/2014/main" val="748032128"/>
                  </a:ext>
                </a:extLst>
              </a:tr>
              <a:tr h="1178899">
                <a:tc>
                  <a:txBody>
                    <a:bodyPr/>
                    <a:lstStyle/>
                    <a:p>
                      <a:r>
                        <a:rPr lang="en-GB" sz="1600" dirty="0"/>
                        <a:t>How do we know we have been successful?</a:t>
                      </a:r>
                    </a:p>
                  </a:txBody>
                  <a:tcPr/>
                </a:tc>
                <a:tc>
                  <a:txBody>
                    <a:bodyPr/>
                    <a:lstStyle/>
                    <a:p>
                      <a:pPr lvl="0" algn="l">
                        <a:lnSpc>
                          <a:spcPct val="100000"/>
                        </a:lnSpc>
                        <a:spcBef>
                          <a:spcPts val="0"/>
                        </a:spcBef>
                        <a:spcAft>
                          <a:spcPts val="0"/>
                        </a:spcAft>
                        <a:buNone/>
                      </a:pPr>
                      <a:endParaRPr lang="en-GB" sz="1800" b="0" i="0" u="none" strike="noStrike" noProof="0" dirty="0">
                        <a:latin typeface="Calibri"/>
                      </a:endParaRPr>
                    </a:p>
                    <a:p>
                      <a:pPr lvl="0" algn="l">
                        <a:lnSpc>
                          <a:spcPct val="100000"/>
                        </a:lnSpc>
                        <a:spcBef>
                          <a:spcPts val="0"/>
                        </a:spcBef>
                        <a:spcAft>
                          <a:spcPts val="0"/>
                        </a:spcAft>
                        <a:buNone/>
                      </a:pPr>
                      <a:endParaRPr lang="en-GB" sz="1800" b="0" i="0" u="none" strike="noStrike" noProof="0" dirty="0">
                        <a:latin typeface="Calibri"/>
                      </a:endParaRPr>
                    </a:p>
                    <a:p>
                      <a:pPr lvl="0" algn="l">
                        <a:lnSpc>
                          <a:spcPct val="100000"/>
                        </a:lnSpc>
                        <a:spcBef>
                          <a:spcPts val="0"/>
                        </a:spcBef>
                        <a:spcAft>
                          <a:spcPts val="0"/>
                        </a:spcAft>
                        <a:buNone/>
                      </a:pPr>
                      <a:r>
                        <a:rPr lang="en-GB" sz="1800" b="0" i="0" u="none" strike="noStrike" noProof="0" dirty="0">
                          <a:latin typeface="Calibri"/>
                        </a:rPr>
                        <a:t>       </a:t>
                      </a:r>
                    </a:p>
                    <a:p>
                      <a:pPr lvl="0" algn="l">
                        <a:lnSpc>
                          <a:spcPct val="100000"/>
                        </a:lnSpc>
                        <a:spcBef>
                          <a:spcPts val="0"/>
                        </a:spcBef>
                        <a:spcAft>
                          <a:spcPts val="0"/>
                        </a:spcAft>
                        <a:buNone/>
                      </a:pPr>
                      <a:r>
                        <a:rPr lang="en-GB" sz="1800" b="0" i="0" u="none" strike="noStrike" noProof="0" dirty="0">
                          <a:latin typeface="Calibri"/>
                        </a:rPr>
                        <a:t>      </a:t>
                      </a:r>
                      <a:r>
                        <a:rPr lang="en-GB" sz="1200" b="0" i="0" u="none" strike="noStrike" noProof="0" dirty="0">
                          <a:latin typeface="Calibri"/>
                        </a:rPr>
                        <a:t> Tell the events in order     Use spaces between words                       Use full stops          Sound out some words</a:t>
                      </a:r>
                      <a:endParaRPr lang="en-GB" sz="1200" dirty="0"/>
                    </a:p>
                  </a:txBody>
                  <a:tcPr/>
                </a:tc>
                <a:extLst>
                  <a:ext uri="{0D108BD9-81ED-4DB2-BD59-A6C34878D82A}">
                    <a16:rowId xmlns:a16="http://schemas.microsoft.com/office/drawing/2014/main" val="1330993388"/>
                  </a:ext>
                </a:extLst>
              </a:tr>
            </a:tbl>
          </a:graphicData>
        </a:graphic>
      </p:graphicFrame>
      <p:pic>
        <p:nvPicPr>
          <p:cNvPr id="3" name="Picture 3" descr="A picture containing drawing&#10;&#10;Description automatically generated">
            <a:extLst>
              <a:ext uri="{FF2B5EF4-FFF2-40B4-BE49-F238E27FC236}">
                <a16:creationId xmlns:a16="http://schemas.microsoft.com/office/drawing/2014/main" id="{69A912B4-2AC4-4FE8-AB84-020E00FE27AB}"/>
              </a:ext>
            </a:extLst>
          </p:cNvPr>
          <p:cNvPicPr>
            <a:picLocks noChangeAspect="1"/>
          </p:cNvPicPr>
          <p:nvPr/>
        </p:nvPicPr>
        <p:blipFill>
          <a:blip r:embed="rId2"/>
          <a:stretch>
            <a:fillRect/>
          </a:stretch>
        </p:blipFill>
        <p:spPr>
          <a:xfrm>
            <a:off x="895710" y="791023"/>
            <a:ext cx="480205" cy="675199"/>
          </a:xfrm>
          <a:prstGeom prst="rect">
            <a:avLst/>
          </a:prstGeom>
        </p:spPr>
      </p:pic>
      <p:pic>
        <p:nvPicPr>
          <p:cNvPr id="4" name="Picture 4" descr="A picture containing drawing&#10;&#10;Description automatically generated">
            <a:extLst>
              <a:ext uri="{FF2B5EF4-FFF2-40B4-BE49-F238E27FC236}">
                <a16:creationId xmlns:a16="http://schemas.microsoft.com/office/drawing/2014/main" id="{3F6D9C5E-11E9-4F32-858C-D2D3C959CC54}"/>
              </a:ext>
            </a:extLst>
          </p:cNvPr>
          <p:cNvPicPr>
            <a:picLocks noChangeAspect="1"/>
          </p:cNvPicPr>
          <p:nvPr/>
        </p:nvPicPr>
        <p:blipFill>
          <a:blip r:embed="rId3"/>
          <a:stretch>
            <a:fillRect/>
          </a:stretch>
        </p:blipFill>
        <p:spPr>
          <a:xfrm>
            <a:off x="266314" y="2594706"/>
            <a:ext cx="808188" cy="821847"/>
          </a:xfrm>
          <a:prstGeom prst="rect">
            <a:avLst/>
          </a:prstGeom>
        </p:spPr>
      </p:pic>
      <p:pic>
        <p:nvPicPr>
          <p:cNvPr id="8" name="Picture 8" descr="A drawing of a cartoon character&#10;&#10;Description automatically generated">
            <a:extLst>
              <a:ext uri="{FF2B5EF4-FFF2-40B4-BE49-F238E27FC236}">
                <a16:creationId xmlns:a16="http://schemas.microsoft.com/office/drawing/2014/main" id="{7AF50220-0EC5-408C-9CBF-390B3E0DB967}"/>
              </a:ext>
            </a:extLst>
          </p:cNvPr>
          <p:cNvPicPr>
            <a:picLocks noChangeAspect="1"/>
          </p:cNvPicPr>
          <p:nvPr/>
        </p:nvPicPr>
        <p:blipFill>
          <a:blip r:embed="rId4"/>
          <a:stretch>
            <a:fillRect/>
          </a:stretch>
        </p:blipFill>
        <p:spPr>
          <a:xfrm>
            <a:off x="1623897" y="5148630"/>
            <a:ext cx="650937" cy="587497"/>
          </a:xfrm>
          <a:prstGeom prst="rect">
            <a:avLst/>
          </a:prstGeom>
        </p:spPr>
      </p:pic>
      <p:pic>
        <p:nvPicPr>
          <p:cNvPr id="9" name="Picture 9" descr="A picture containing drawing&#10;&#10;Description automatically generated">
            <a:extLst>
              <a:ext uri="{FF2B5EF4-FFF2-40B4-BE49-F238E27FC236}">
                <a16:creationId xmlns:a16="http://schemas.microsoft.com/office/drawing/2014/main" id="{23A8CCE8-58D5-4E22-AB2C-D4DF3FF24BED}"/>
              </a:ext>
            </a:extLst>
          </p:cNvPr>
          <p:cNvPicPr>
            <a:picLocks noChangeAspect="1"/>
          </p:cNvPicPr>
          <p:nvPr/>
        </p:nvPicPr>
        <p:blipFill>
          <a:blip r:embed="rId5"/>
          <a:stretch>
            <a:fillRect/>
          </a:stretch>
        </p:blipFill>
        <p:spPr>
          <a:xfrm>
            <a:off x="1145605" y="6254960"/>
            <a:ext cx="497997" cy="300309"/>
          </a:xfrm>
          <a:prstGeom prst="rect">
            <a:avLst/>
          </a:prstGeom>
        </p:spPr>
      </p:pic>
      <p:pic>
        <p:nvPicPr>
          <p:cNvPr id="5" name="Picture 8" descr="Pedagogs Sounds Stamper | 21mm | Green | Marking Stamp">
            <a:extLst>
              <a:ext uri="{FF2B5EF4-FFF2-40B4-BE49-F238E27FC236}">
                <a16:creationId xmlns:a16="http://schemas.microsoft.com/office/drawing/2014/main" id="{3BC8CFCF-17A8-4661-BCF2-1E162591911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82640" y="5512064"/>
            <a:ext cx="737922" cy="71999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3" descr="Icon&#10;&#10;Description automatically generated">
            <a:extLst>
              <a:ext uri="{FF2B5EF4-FFF2-40B4-BE49-F238E27FC236}">
                <a16:creationId xmlns:a16="http://schemas.microsoft.com/office/drawing/2014/main" id="{5A38205A-31DF-4114-8E31-3734CB88C3AA}"/>
              </a:ext>
            </a:extLst>
          </p:cNvPr>
          <p:cNvPicPr>
            <a:picLocks noChangeAspect="1"/>
          </p:cNvPicPr>
          <p:nvPr/>
        </p:nvPicPr>
        <p:blipFill>
          <a:blip r:embed="rId7"/>
          <a:stretch>
            <a:fillRect/>
          </a:stretch>
        </p:blipFill>
        <p:spPr>
          <a:xfrm>
            <a:off x="3767471" y="5429654"/>
            <a:ext cx="797352" cy="717287"/>
          </a:xfrm>
          <a:prstGeom prst="rect">
            <a:avLst/>
          </a:prstGeom>
        </p:spPr>
      </p:pic>
      <p:pic>
        <p:nvPicPr>
          <p:cNvPr id="14" name="Picture 22" descr="Icon&#10;&#10;Description automatically generated">
            <a:extLst>
              <a:ext uri="{FF2B5EF4-FFF2-40B4-BE49-F238E27FC236}">
                <a16:creationId xmlns:a16="http://schemas.microsoft.com/office/drawing/2014/main" id="{79C0B850-E7C5-4D42-B351-58B5E98873EC}"/>
              </a:ext>
            </a:extLst>
          </p:cNvPr>
          <p:cNvPicPr>
            <a:picLocks noChangeAspect="1"/>
          </p:cNvPicPr>
          <p:nvPr/>
        </p:nvPicPr>
        <p:blipFill>
          <a:blip r:embed="rId8"/>
          <a:stretch>
            <a:fillRect/>
          </a:stretch>
        </p:blipFill>
        <p:spPr>
          <a:xfrm>
            <a:off x="6013098" y="5442379"/>
            <a:ext cx="733986" cy="716057"/>
          </a:xfrm>
          <a:prstGeom prst="rect">
            <a:avLst/>
          </a:prstGeom>
        </p:spPr>
      </p:pic>
      <p:pic>
        <p:nvPicPr>
          <p:cNvPr id="16" name="Picture 10" descr="A close up of a necklace&#10;&#10;Description automatically generated">
            <a:extLst>
              <a:ext uri="{FF2B5EF4-FFF2-40B4-BE49-F238E27FC236}">
                <a16:creationId xmlns:a16="http://schemas.microsoft.com/office/drawing/2014/main" id="{4EA9C79A-8241-4AB1-A627-4E14B7067DD1}"/>
              </a:ext>
            </a:extLst>
          </p:cNvPr>
          <p:cNvPicPr>
            <a:picLocks noChangeAspect="1"/>
          </p:cNvPicPr>
          <p:nvPr/>
        </p:nvPicPr>
        <p:blipFill>
          <a:blip r:embed="rId9"/>
          <a:stretch>
            <a:fillRect/>
          </a:stretch>
        </p:blipFill>
        <p:spPr>
          <a:xfrm>
            <a:off x="2161764" y="5508661"/>
            <a:ext cx="800183" cy="558967"/>
          </a:xfrm>
          <a:prstGeom prst="rect">
            <a:avLst/>
          </a:prstGeom>
        </p:spPr>
      </p:pic>
    </p:spTree>
    <p:extLst>
      <p:ext uri="{BB962C8B-B14F-4D97-AF65-F5344CB8AC3E}">
        <p14:creationId xmlns:p14="http://schemas.microsoft.com/office/powerpoint/2010/main" val="2559846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5E946B36-2B27-44C2-B572-09BC0B6AB84D}"/>
              </a:ext>
            </a:extLst>
          </p:cNvPr>
          <p:cNvGraphicFramePr>
            <a:graphicFrameLocks noGrp="1"/>
          </p:cNvGraphicFramePr>
          <p:nvPr>
            <p:extLst>
              <p:ext uri="{D42A27DB-BD31-4B8C-83A1-F6EECF244321}">
                <p14:modId xmlns:p14="http://schemas.microsoft.com/office/powerpoint/2010/main" val="796932956"/>
              </p:ext>
            </p:extLst>
          </p:nvPr>
        </p:nvGraphicFramePr>
        <p:xfrm>
          <a:off x="215660" y="28755"/>
          <a:ext cx="8863410" cy="7143673"/>
        </p:xfrm>
        <a:graphic>
          <a:graphicData uri="http://schemas.openxmlformats.org/drawingml/2006/table">
            <a:tbl>
              <a:tblPr firstRow="1" bandRow="1"/>
              <a:tblGrid>
                <a:gridCol w="1301960">
                  <a:extLst>
                    <a:ext uri="{9D8B030D-6E8A-4147-A177-3AD203B41FA5}">
                      <a16:colId xmlns:a16="http://schemas.microsoft.com/office/drawing/2014/main" val="945312149"/>
                    </a:ext>
                  </a:extLst>
                </a:gridCol>
                <a:gridCol w="7561450">
                  <a:extLst>
                    <a:ext uri="{9D8B030D-6E8A-4147-A177-3AD203B41FA5}">
                      <a16:colId xmlns:a16="http://schemas.microsoft.com/office/drawing/2014/main" val="1774600538"/>
                    </a:ext>
                  </a:extLst>
                </a:gridCol>
              </a:tblGrid>
              <a:tr h="619857">
                <a:tc>
                  <a:txBody>
                    <a:bodyPr/>
                    <a:lstStyle/>
                    <a:p>
                      <a:pPr lvl="0" algn="l">
                        <a:lnSpc>
                          <a:spcPct val="100000"/>
                        </a:lnSpc>
                        <a:spcBef>
                          <a:spcPts val="0"/>
                        </a:spcBef>
                        <a:spcAft>
                          <a:spcPts val="0"/>
                        </a:spcAft>
                        <a:buNone/>
                      </a:pPr>
                      <a:r>
                        <a:rPr lang="en-GB" sz="1200" b="0" i="0" u="none" strike="noStrike" noProof="0" dirty="0">
                          <a:latin typeface="Calibri"/>
                        </a:rPr>
                        <a:t>What are we learning?</a:t>
                      </a:r>
                    </a:p>
                    <a:p>
                      <a:pPr lvl="0" algn="l">
                        <a:lnSpc>
                          <a:spcPct val="100000"/>
                        </a:lnSpc>
                        <a:spcBef>
                          <a:spcPts val="0"/>
                        </a:spcBef>
                        <a:spcAft>
                          <a:spcPts val="0"/>
                        </a:spcAft>
                        <a:buNone/>
                      </a:pPr>
                      <a:r>
                        <a:rPr lang="en-GB" sz="1200" b="1" i="0" u="sng" strike="noStrike" noProof="0" dirty="0">
                          <a:latin typeface="Calibri"/>
                        </a:rPr>
                        <a:t>Numeracy 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noProof="0" dirty="0">
                          <a:latin typeface="Calibri"/>
                        </a:rPr>
                        <a:t>          </a:t>
                      </a:r>
                      <a:r>
                        <a:rPr lang="en-GB" sz="1800" b="1" u="sng"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Numeracy</a:t>
                      </a:r>
                      <a:r>
                        <a:rPr lang="en-GB" sz="1800" u="sng"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800" b="1" u="sng"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Number </a:t>
                      </a:r>
                      <a:r>
                        <a:rPr lang="en-GB" sz="1800" u="sng"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Lesson 1 – L.I. To recognise and count 6</a:t>
                      </a:r>
                      <a:endParaRPr lang="en-GB"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rtl="0" eaLnBrk="1" fontAlgn="auto" latinLnBrk="0" hangingPunct="1">
                        <a:lnSpc>
                          <a:spcPct val="100000"/>
                        </a:lnSpc>
                        <a:spcBef>
                          <a:spcPts val="0"/>
                        </a:spcBef>
                        <a:spcAft>
                          <a:spcPts val="0"/>
                        </a:spcAft>
                        <a:buClrTx/>
                        <a:buSzTx/>
                        <a:buFontTx/>
                        <a:buNone/>
                      </a:pPr>
                      <a:endParaRPr lang="en-GB" sz="1600" b="0" i="0" u="sng" strike="noStrike" noProof="0" dirty="0"/>
                    </a:p>
                    <a:p>
                      <a:pPr marL="0" marR="0" lvl="0" indent="0" algn="l">
                        <a:lnSpc>
                          <a:spcPct val="100000"/>
                        </a:lnSpc>
                        <a:spcBef>
                          <a:spcPts val="0"/>
                        </a:spcBef>
                        <a:spcAft>
                          <a:spcPts val="0"/>
                        </a:spcAft>
                        <a:buClrTx/>
                        <a:buSzTx/>
                        <a:buFontTx/>
                        <a:buNone/>
                      </a:pPr>
                      <a:r>
                        <a:rPr lang="en-GB" sz="1600" u="none" kern="1200" dirty="0">
                          <a:solidFill>
                            <a:schemeClr val="tx1"/>
                          </a:solidFill>
                          <a:effectLst/>
                          <a:latin typeface="+mn-lt"/>
                          <a:ea typeface="+mn-ea"/>
                          <a:cs typeface="+mn-cs"/>
                        </a:rPr>
                        <a:t> </a:t>
                      </a:r>
                      <a:r>
                        <a:rPr lang="en-GB" sz="1600" b="0" i="0" u="none" strike="noStrike" kern="1200" noProof="0" dirty="0">
                          <a:effectLst/>
                        </a:rPr>
                        <a:t>  </a:t>
                      </a:r>
                      <a:r>
                        <a:rPr lang="en-GB" sz="1600" b="0" i="0" u="none" strike="noStrike" kern="1200" noProof="0" dirty="0">
                          <a:effectLst/>
                          <a:highlight>
                            <a:srgbClr val="FFFF00"/>
                          </a:highlight>
                        </a:rPr>
                        <a:t>MONDAY</a:t>
                      </a:r>
                      <a:endParaRPr lang="en-US" sz="1600" dirty="0">
                        <a:highlight>
                          <a:srgbClr val="FFFF00"/>
                        </a:highlight>
                      </a:endParaRPr>
                    </a:p>
                    <a:p>
                      <a:pPr marL="0" marR="0" lvl="0" indent="0" algn="l">
                        <a:lnSpc>
                          <a:spcPct val="100000"/>
                        </a:lnSpc>
                        <a:spcBef>
                          <a:spcPts val="0"/>
                        </a:spcBef>
                        <a:spcAft>
                          <a:spcPts val="0"/>
                        </a:spcAft>
                        <a:buClrTx/>
                        <a:buSzTx/>
                        <a:buFontTx/>
                        <a:buNone/>
                      </a:pPr>
                      <a:r>
                        <a:rPr lang="en-GB" sz="1600" u="none" kern="1200" dirty="0">
                          <a:solidFill>
                            <a:schemeClr val="tx1"/>
                          </a:solidFill>
                          <a:effectLst/>
                          <a:latin typeface="+mn-lt"/>
                          <a:ea typeface="+mn-ea"/>
                          <a:cs typeface="+mn-cs"/>
                        </a:rPr>
                        <a:t>                    </a:t>
                      </a:r>
                      <a:endParaRPr lang="en-US" sz="1600" dirty="0"/>
                    </a:p>
                  </a:txBody>
                  <a:tcPr/>
                </a:tc>
                <a:extLst>
                  <a:ext uri="{0D108BD9-81ED-4DB2-BD59-A6C34878D82A}">
                    <a16:rowId xmlns:a16="http://schemas.microsoft.com/office/drawing/2014/main" val="4081420209"/>
                  </a:ext>
                </a:extLst>
              </a:tr>
              <a:tr h="4329774">
                <a:tc>
                  <a:txBody>
                    <a:bodyPr/>
                    <a:lstStyle/>
                    <a:p>
                      <a:r>
                        <a:rPr lang="en-GB" sz="1600" dirty="0"/>
                        <a:t>How are we learning this?</a:t>
                      </a:r>
                    </a:p>
                    <a:p>
                      <a:pPr lvl="0">
                        <a:buNone/>
                      </a:pPr>
                      <a:endParaRPr lang="en-GB" sz="1600"/>
                    </a:p>
                    <a:p>
                      <a:pPr lvl="0">
                        <a:buNone/>
                      </a:pPr>
                      <a:endParaRPr lang="en-GB"/>
                    </a:p>
                    <a:p>
                      <a:pPr lvl="0">
                        <a:buNone/>
                      </a:pPr>
                      <a:endParaRPr lang="en-GB"/>
                    </a:p>
                    <a:p>
                      <a:pPr lvl="0">
                        <a:buNone/>
                      </a:pPr>
                      <a:endParaRPr lang="en-GB"/>
                    </a:p>
                    <a:p>
                      <a:pPr lvl="0">
                        <a:buNone/>
                      </a:pPr>
                      <a:endParaRPr lang="en-GB"/>
                    </a:p>
                    <a:p>
                      <a:pPr lvl="0">
                        <a:buNone/>
                      </a:pPr>
                      <a:endParaRPr lang="en-GB"/>
                    </a:p>
                    <a:p>
                      <a:pPr lvl="0">
                        <a:buNone/>
                      </a:pPr>
                      <a:endParaRPr lang="en-GB"/>
                    </a:p>
                    <a:p>
                      <a:pPr lvl="0">
                        <a:buNone/>
                      </a:pPr>
                      <a:endParaRPr lang="en-GB"/>
                    </a:p>
                    <a:p>
                      <a:pPr lvl="0">
                        <a:buNone/>
                      </a:pPr>
                      <a:endParaRPr lang="en-GB"/>
                    </a:p>
                    <a:p>
                      <a:pPr lvl="0">
                        <a:buNone/>
                      </a:pPr>
                      <a:endParaRPr lang="en-GB"/>
                    </a:p>
                    <a:p>
                      <a:pPr lvl="0">
                        <a:buNone/>
                      </a:pPr>
                      <a:endParaRPr lang="en-GB"/>
                    </a:p>
                    <a:p>
                      <a:pPr lvl="0">
                        <a:buNone/>
                      </a:pPr>
                      <a:endParaRPr lang="en-GB"/>
                    </a:p>
                  </a:txBody>
                  <a:tcPr/>
                </a:tc>
                <a:tc>
                  <a:txBody>
                    <a:bodyPr/>
                    <a:lstStyle/>
                    <a:p>
                      <a:pPr algn="l">
                        <a:lnSpc>
                          <a:spcPct val="107000"/>
                        </a:lnSpc>
                        <a:spcAft>
                          <a:spcPts val="0"/>
                        </a:spcAft>
                      </a:pPr>
                      <a:r>
                        <a:rPr lang="en-GB" sz="18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Class </a:t>
                      </a:r>
                      <a:r>
                        <a:rPr lang="en-GB"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input</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Read Snappy 6 story, </a:t>
                      </a:r>
                      <a:r>
                        <a:rPr lang="en-GB" sz="18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sing along </a:t>
                      </a: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https://</a:t>
                      </a:r>
                      <a:r>
                        <a:rPr lang="en-GB" sz="1800" u="sng" dirty="0" smtClean="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www.youtube.com/watch?v=anYJvL9kZoU</a:t>
                      </a:r>
                      <a:r>
                        <a:rPr lang="en-GB" sz="1800" u="sng" baseline="0" dirty="0" smtClean="0">
                          <a:solidFill>
                            <a:srgbClr val="0563C1"/>
                          </a:solidFill>
                          <a:effectLst/>
                          <a:latin typeface="Calibri" panose="020F0502020204030204" pitchFamily="34" charset="0"/>
                          <a:ea typeface="Calibri" panose="020F0502020204030204" pitchFamily="34" charset="0"/>
                          <a:cs typeface="Calibri" panose="020F0502020204030204" pitchFamily="34" charset="0"/>
                        </a:rPr>
                        <a:t> </a:t>
                      </a:r>
                      <a:r>
                        <a:rPr lang="en-GB" sz="1800" u="none" baseline="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list different ways to make 6 e.g., dice pattern, </a:t>
                      </a:r>
                      <a:r>
                        <a:rPr lang="en-GB" sz="1800" u="none" baseline="0" dirty="0" err="1"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numicon</a:t>
                      </a:r>
                      <a:r>
                        <a:rPr lang="en-GB" sz="1800" u="none" baseline="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 fingers, </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Free play</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r>
                        <a:rPr lang="en-GB"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numicon</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number fans, nexus boards, number jigsaws, number </a:t>
                      </a:r>
                      <a:r>
                        <a:rPr lang="en-GB" sz="18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r>
                        <a:rPr lang="en-GB" sz="1800" baseline="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activities</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collage numbers, number hunt, ‘six’ word work, write 6 in glitter, sand, foam</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Teacher focus</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6 in number </a:t>
                      </a:r>
                      <a:r>
                        <a:rPr lang="en-GB" sz="18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booklet</a:t>
                      </a:r>
                      <a:r>
                        <a:rPr lang="en-GB" sz="1800" baseline="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algn="l">
                        <a:lnSpc>
                          <a:spcPct val="107000"/>
                        </a:lnSpc>
                        <a:spcAft>
                          <a:spcPts val="800"/>
                        </a:spcAft>
                      </a:pPr>
                      <a:r>
                        <a:rPr lang="en-GB" sz="18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Plenary</a:t>
                      </a:r>
                      <a:r>
                        <a:rPr lang="en-GB" sz="18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pick up 6 </a:t>
                      </a:r>
                      <a:r>
                        <a:rPr lang="en-GB" sz="18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things </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 come back to the carpet, share what you brought, “I brought six.....”</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2487816163"/>
                  </a:ext>
                </a:extLst>
              </a:tr>
              <a:tr h="514349">
                <a:tc>
                  <a:txBody>
                    <a:bodyPr/>
                    <a:lstStyle/>
                    <a:p>
                      <a:r>
                        <a:rPr lang="en-GB" sz="1200" dirty="0"/>
                        <a:t>Why are we learning this?</a:t>
                      </a:r>
                    </a:p>
                  </a:txBody>
                  <a:tcPr/>
                </a:tc>
                <a:tc>
                  <a:txBody>
                    <a:bodyPr/>
                    <a:lstStyle/>
                    <a:p>
                      <a:pPr lvl="0">
                        <a:buNone/>
                      </a:pPr>
                      <a:r>
                        <a:rPr lang="en-GB" sz="1400" b="0" i="0" u="none" strike="noStrike" noProof="0" dirty="0">
                          <a:latin typeface="Calibri"/>
                        </a:rPr>
                        <a:t>Consider how we might use this skill in real life.       </a:t>
                      </a:r>
                      <a:r>
                        <a:rPr lang="en-GB" sz="1800" b="0" i="0" u="none" strike="noStrike" noProof="0" dirty="0">
                          <a:latin typeface="Calibri"/>
                        </a:rPr>
                        <a:t>        </a:t>
                      </a:r>
                      <a:endParaRPr lang="en-GB" sz="1400" b="0" i="0" u="none" strike="noStrike" noProof="0" dirty="0">
                        <a:latin typeface="Comic Sans MS"/>
                      </a:endParaRPr>
                    </a:p>
                  </a:txBody>
                  <a:tcPr/>
                </a:tc>
                <a:extLst>
                  <a:ext uri="{0D108BD9-81ED-4DB2-BD59-A6C34878D82A}">
                    <a16:rowId xmlns:a16="http://schemas.microsoft.com/office/drawing/2014/main" val="748032128"/>
                  </a:ext>
                </a:extLst>
              </a:tr>
              <a:tr h="1202270">
                <a:tc>
                  <a:txBody>
                    <a:bodyPr/>
                    <a:lstStyle/>
                    <a:p>
                      <a:r>
                        <a:rPr lang="en-GB" sz="1400" dirty="0"/>
                        <a:t>How do we know we have been successful?</a:t>
                      </a:r>
                    </a:p>
                  </a:txBody>
                  <a:tcPr/>
                </a:tc>
                <a:tc>
                  <a:txBody>
                    <a:bodyPr/>
                    <a:lstStyle/>
                    <a:p>
                      <a:pPr lvl="0">
                        <a:buNone/>
                      </a:pPr>
                      <a:r>
                        <a:rPr lang="en-GB" sz="1400" b="0" i="0" u="none" strike="noStrike" noProof="0" dirty="0">
                          <a:latin typeface="Calibri"/>
                        </a:rPr>
                        <a:t>I can </a:t>
                      </a:r>
                      <a:r>
                        <a:rPr lang="en-GB" sz="1400" b="0" i="0" u="none" strike="noStrike" noProof="0" dirty="0" smtClean="0">
                          <a:latin typeface="Calibri"/>
                        </a:rPr>
                        <a:t>identify 6 in different ways</a:t>
                      </a:r>
                      <a:endParaRPr lang="en-US" dirty="0"/>
                    </a:p>
                  </a:txBody>
                  <a:tcPr/>
                </a:tc>
                <a:extLst>
                  <a:ext uri="{0D108BD9-81ED-4DB2-BD59-A6C34878D82A}">
                    <a16:rowId xmlns:a16="http://schemas.microsoft.com/office/drawing/2014/main" val="1330993388"/>
                  </a:ext>
                </a:extLst>
              </a:tr>
            </a:tbl>
          </a:graphicData>
        </a:graphic>
      </p:graphicFrame>
      <p:pic>
        <p:nvPicPr>
          <p:cNvPr id="3" name="Picture 3" descr="A picture containing drawing&#10;&#10;Description automatically generated">
            <a:extLst>
              <a:ext uri="{FF2B5EF4-FFF2-40B4-BE49-F238E27FC236}">
                <a16:creationId xmlns:a16="http://schemas.microsoft.com/office/drawing/2014/main" id="{69A912B4-2AC4-4FE8-AB84-020E00FE27AB}"/>
              </a:ext>
            </a:extLst>
          </p:cNvPr>
          <p:cNvPicPr>
            <a:picLocks noChangeAspect="1"/>
          </p:cNvPicPr>
          <p:nvPr/>
        </p:nvPicPr>
        <p:blipFill>
          <a:blip r:embed="rId3"/>
          <a:stretch>
            <a:fillRect/>
          </a:stretch>
        </p:blipFill>
        <p:spPr>
          <a:xfrm>
            <a:off x="1125746" y="267"/>
            <a:ext cx="422698" cy="632068"/>
          </a:xfrm>
          <a:prstGeom prst="rect">
            <a:avLst/>
          </a:prstGeom>
        </p:spPr>
      </p:pic>
      <p:pic>
        <p:nvPicPr>
          <p:cNvPr id="4" name="Picture 4" descr="A picture containing drawing&#10;&#10;Description automatically generated">
            <a:extLst>
              <a:ext uri="{FF2B5EF4-FFF2-40B4-BE49-F238E27FC236}">
                <a16:creationId xmlns:a16="http://schemas.microsoft.com/office/drawing/2014/main" id="{3F6D9C5E-11E9-4F32-858C-D2D3C959CC54}"/>
              </a:ext>
            </a:extLst>
          </p:cNvPr>
          <p:cNvPicPr>
            <a:picLocks noChangeAspect="1"/>
          </p:cNvPicPr>
          <p:nvPr/>
        </p:nvPicPr>
        <p:blipFill>
          <a:blip r:embed="rId4"/>
          <a:stretch>
            <a:fillRect/>
          </a:stretch>
        </p:blipFill>
        <p:spPr>
          <a:xfrm>
            <a:off x="324331" y="1842178"/>
            <a:ext cx="808188" cy="821847"/>
          </a:xfrm>
          <a:prstGeom prst="rect">
            <a:avLst/>
          </a:prstGeom>
        </p:spPr>
      </p:pic>
      <p:pic>
        <p:nvPicPr>
          <p:cNvPr id="8" name="Picture 8" descr="A drawing of a cartoon character&#10;&#10;Description automatically generated">
            <a:extLst>
              <a:ext uri="{FF2B5EF4-FFF2-40B4-BE49-F238E27FC236}">
                <a16:creationId xmlns:a16="http://schemas.microsoft.com/office/drawing/2014/main" id="{7AF50220-0EC5-408C-9CBF-390B3E0DB967}"/>
              </a:ext>
            </a:extLst>
          </p:cNvPr>
          <p:cNvPicPr>
            <a:picLocks noChangeAspect="1"/>
          </p:cNvPicPr>
          <p:nvPr/>
        </p:nvPicPr>
        <p:blipFill>
          <a:blip r:embed="rId5"/>
          <a:stretch>
            <a:fillRect/>
          </a:stretch>
        </p:blipFill>
        <p:spPr>
          <a:xfrm>
            <a:off x="221862" y="4726504"/>
            <a:ext cx="401617" cy="514426"/>
          </a:xfrm>
          <a:prstGeom prst="rect">
            <a:avLst/>
          </a:prstGeom>
        </p:spPr>
      </p:pic>
      <p:pic>
        <p:nvPicPr>
          <p:cNvPr id="9" name="Picture 9" descr="A picture containing drawing&#10;&#10;Description automatically generated">
            <a:extLst>
              <a:ext uri="{FF2B5EF4-FFF2-40B4-BE49-F238E27FC236}">
                <a16:creationId xmlns:a16="http://schemas.microsoft.com/office/drawing/2014/main" id="{23A8CCE8-58D5-4E22-AB2C-D4DF3FF24BED}"/>
              </a:ext>
            </a:extLst>
          </p:cNvPr>
          <p:cNvPicPr>
            <a:picLocks noChangeAspect="1"/>
          </p:cNvPicPr>
          <p:nvPr/>
        </p:nvPicPr>
        <p:blipFill>
          <a:blip r:embed="rId6"/>
          <a:stretch>
            <a:fillRect/>
          </a:stretch>
        </p:blipFill>
        <p:spPr>
          <a:xfrm>
            <a:off x="1123110" y="6402456"/>
            <a:ext cx="351178" cy="219795"/>
          </a:xfrm>
          <a:prstGeom prst="rect">
            <a:avLst/>
          </a:prstGeom>
        </p:spPr>
      </p:pic>
      <p:pic>
        <p:nvPicPr>
          <p:cNvPr id="10" name="Picture 14" descr="A picture containing drawing&#10;&#10;Description automatically generated">
            <a:extLst>
              <a:ext uri="{FF2B5EF4-FFF2-40B4-BE49-F238E27FC236}">
                <a16:creationId xmlns:a16="http://schemas.microsoft.com/office/drawing/2014/main" id="{02E1BD9F-4B46-4602-98E0-0B8E517D356B}"/>
              </a:ext>
            </a:extLst>
          </p:cNvPr>
          <p:cNvPicPr>
            <a:picLocks noChangeAspect="1"/>
          </p:cNvPicPr>
          <p:nvPr/>
        </p:nvPicPr>
        <p:blipFill>
          <a:blip r:embed="rId7"/>
          <a:stretch>
            <a:fillRect/>
          </a:stretch>
        </p:blipFill>
        <p:spPr>
          <a:xfrm>
            <a:off x="5118410" y="5207320"/>
            <a:ext cx="527315" cy="510899"/>
          </a:xfrm>
          <a:prstGeom prst="rect">
            <a:avLst/>
          </a:prstGeom>
        </p:spPr>
      </p:pic>
      <p:pic>
        <p:nvPicPr>
          <p:cNvPr id="11" name="Picture 10" descr="A picture containing implement&#10;&#10;Description automatically generated">
            <a:extLst>
              <a:ext uri="{FF2B5EF4-FFF2-40B4-BE49-F238E27FC236}">
                <a16:creationId xmlns:a16="http://schemas.microsoft.com/office/drawing/2014/main" id="{CB6DEBEB-A009-4E3D-AB62-5E26D4252D4E}"/>
              </a:ext>
            </a:extLst>
          </p:cNvPr>
          <p:cNvPicPr>
            <a:picLocks noChangeAspect="1"/>
          </p:cNvPicPr>
          <p:nvPr/>
        </p:nvPicPr>
        <p:blipFill>
          <a:blip r:embed="rId8"/>
          <a:stretch>
            <a:fillRect/>
          </a:stretch>
        </p:blipFill>
        <p:spPr>
          <a:xfrm>
            <a:off x="2024241" y="6244036"/>
            <a:ext cx="313899" cy="378215"/>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56E831C1-CD9C-4061-803D-A4BC73DA2CF8}"/>
              </a:ext>
            </a:extLst>
          </p:cNvPr>
          <p:cNvPicPr>
            <a:picLocks noChangeAspect="1"/>
          </p:cNvPicPr>
          <p:nvPr/>
        </p:nvPicPr>
        <p:blipFill>
          <a:blip r:embed="rId9"/>
          <a:stretch>
            <a:fillRect/>
          </a:stretch>
        </p:blipFill>
        <p:spPr>
          <a:xfrm>
            <a:off x="3368012" y="6206073"/>
            <a:ext cx="662600" cy="454140"/>
          </a:xfrm>
          <a:prstGeom prst="rect">
            <a:avLst/>
          </a:prstGeom>
        </p:spPr>
      </p:pic>
      <p:grpSp>
        <p:nvGrpSpPr>
          <p:cNvPr id="13" name="Group 12">
            <a:extLst>
              <a:ext uri="{FF2B5EF4-FFF2-40B4-BE49-F238E27FC236}">
                <a16:creationId xmlns:a16="http://schemas.microsoft.com/office/drawing/2014/main" id="{85D5AA7D-19B7-4575-88B6-5EE454B564F4}"/>
              </a:ext>
            </a:extLst>
          </p:cNvPr>
          <p:cNvGrpSpPr/>
          <p:nvPr/>
        </p:nvGrpSpPr>
        <p:grpSpPr>
          <a:xfrm>
            <a:off x="5154676" y="6225676"/>
            <a:ext cx="671632" cy="573353"/>
            <a:chOff x="3432030" y="1604315"/>
            <a:chExt cx="1690735" cy="2077288"/>
          </a:xfrm>
        </p:grpSpPr>
        <p:sp>
          <p:nvSpPr>
            <p:cNvPr id="14" name="TextBox 13">
              <a:extLst>
                <a:ext uri="{FF2B5EF4-FFF2-40B4-BE49-F238E27FC236}">
                  <a16:creationId xmlns:a16="http://schemas.microsoft.com/office/drawing/2014/main" id="{1AFF0A7C-A50A-4705-B3C7-4F2FEFA71133}"/>
                </a:ext>
              </a:extLst>
            </p:cNvPr>
            <p:cNvSpPr txBox="1"/>
            <p:nvPr/>
          </p:nvSpPr>
          <p:spPr>
            <a:xfrm>
              <a:off x="3985624" y="2798930"/>
              <a:ext cx="672221" cy="8826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cs typeface="Calibri"/>
              </a:endParaRPr>
            </a:p>
          </p:txBody>
        </p:sp>
        <p:pic>
          <p:nvPicPr>
            <p:cNvPr id="15" name="Picture 10" descr="A close up of a necklace&#10;&#10;Description automatically generated">
              <a:extLst>
                <a:ext uri="{FF2B5EF4-FFF2-40B4-BE49-F238E27FC236}">
                  <a16:creationId xmlns:a16="http://schemas.microsoft.com/office/drawing/2014/main" id="{C79904E8-E030-4678-88D9-A644D2143764}"/>
                </a:ext>
              </a:extLst>
            </p:cNvPr>
            <p:cNvPicPr>
              <a:picLocks noChangeAspect="1"/>
            </p:cNvPicPr>
            <p:nvPr/>
          </p:nvPicPr>
          <p:blipFill>
            <a:blip r:embed="rId10"/>
            <a:stretch>
              <a:fillRect/>
            </a:stretch>
          </p:blipFill>
          <p:spPr>
            <a:xfrm>
              <a:off x="3432030" y="1604315"/>
              <a:ext cx="1690735" cy="1301525"/>
            </a:xfrm>
            <a:prstGeom prst="rect">
              <a:avLst/>
            </a:prstGeom>
          </p:spPr>
        </p:pic>
      </p:grpSp>
    </p:spTree>
    <p:extLst>
      <p:ext uri="{BB962C8B-B14F-4D97-AF65-F5344CB8AC3E}">
        <p14:creationId xmlns:p14="http://schemas.microsoft.com/office/powerpoint/2010/main" val="1181863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5E946B36-2B27-44C2-B572-09BC0B6AB84D}"/>
              </a:ext>
            </a:extLst>
          </p:cNvPr>
          <p:cNvGraphicFramePr>
            <a:graphicFrameLocks noGrp="1"/>
          </p:cNvGraphicFramePr>
          <p:nvPr>
            <p:extLst>
              <p:ext uri="{D42A27DB-BD31-4B8C-83A1-F6EECF244321}">
                <p14:modId xmlns:p14="http://schemas.microsoft.com/office/powerpoint/2010/main" val="3578451829"/>
              </p:ext>
            </p:extLst>
          </p:nvPr>
        </p:nvGraphicFramePr>
        <p:xfrm>
          <a:off x="0" y="0"/>
          <a:ext cx="9144000" cy="7049365"/>
        </p:xfrm>
        <a:graphic>
          <a:graphicData uri="http://schemas.openxmlformats.org/drawingml/2006/table">
            <a:tbl>
              <a:tblPr firstRow="1" bandRow="1"/>
              <a:tblGrid>
                <a:gridCol w="1343177">
                  <a:extLst>
                    <a:ext uri="{9D8B030D-6E8A-4147-A177-3AD203B41FA5}">
                      <a16:colId xmlns:a16="http://schemas.microsoft.com/office/drawing/2014/main" val="945312149"/>
                    </a:ext>
                  </a:extLst>
                </a:gridCol>
                <a:gridCol w="7800823">
                  <a:extLst>
                    <a:ext uri="{9D8B030D-6E8A-4147-A177-3AD203B41FA5}">
                      <a16:colId xmlns:a16="http://schemas.microsoft.com/office/drawing/2014/main" val="1774600538"/>
                    </a:ext>
                  </a:extLst>
                </a:gridCol>
              </a:tblGrid>
              <a:tr h="978207">
                <a:tc>
                  <a:txBody>
                    <a:bodyPr/>
                    <a:lstStyle/>
                    <a:p>
                      <a:pPr lvl="0" algn="l">
                        <a:lnSpc>
                          <a:spcPct val="100000"/>
                        </a:lnSpc>
                        <a:spcBef>
                          <a:spcPts val="0"/>
                        </a:spcBef>
                        <a:spcAft>
                          <a:spcPts val="0"/>
                        </a:spcAft>
                        <a:buNone/>
                      </a:pPr>
                      <a:r>
                        <a:rPr lang="en-GB" sz="1200" b="0" i="0" u="none" strike="noStrike" noProof="0" dirty="0">
                          <a:latin typeface="Calibri"/>
                        </a:rPr>
                        <a:t>What are we learning?</a:t>
                      </a:r>
                    </a:p>
                    <a:p>
                      <a:pPr lvl="0" algn="l">
                        <a:lnSpc>
                          <a:spcPct val="100000"/>
                        </a:lnSpc>
                        <a:spcBef>
                          <a:spcPts val="0"/>
                        </a:spcBef>
                        <a:spcAft>
                          <a:spcPts val="0"/>
                        </a:spcAft>
                        <a:buNone/>
                      </a:pPr>
                      <a:r>
                        <a:rPr lang="en-GB" sz="1200" b="1" i="0" u="sng" strike="noStrike" noProof="0" dirty="0">
                          <a:latin typeface="Calibri"/>
                        </a:rPr>
                        <a:t>Numeracy </a:t>
                      </a:r>
                      <a:r>
                        <a:rPr lang="en-GB" sz="1200" b="1" i="0" u="sng" strike="noStrike" noProof="0" dirty="0" smtClean="0">
                          <a:latin typeface="Calibri"/>
                        </a:rPr>
                        <a:t>2</a:t>
                      </a:r>
                      <a:endParaRPr lang="en-GB" sz="1200" b="1" i="0" u="sng" strike="noStrike" noProof="0" dirty="0">
                        <a:latin typeface="Calibri"/>
                      </a:endParaRPr>
                    </a:p>
                  </a:txBody>
                  <a:tcPr/>
                </a:tc>
                <a:tc>
                  <a:txBody>
                    <a:bodyPr/>
                    <a:lstStyle/>
                    <a:p>
                      <a:pPr algn="l">
                        <a:lnSpc>
                          <a:spcPct val="107000"/>
                        </a:lnSpc>
                        <a:spcAft>
                          <a:spcPts val="800"/>
                        </a:spcAft>
                      </a:pPr>
                      <a:r>
                        <a:rPr lang="en-GB" sz="1800" b="0" i="0" u="none" strike="noStrike" noProof="0" dirty="0">
                          <a:latin typeface="Calibri"/>
                        </a:rPr>
                        <a:t>            </a:t>
                      </a:r>
                      <a:r>
                        <a:rPr lang="en-GB" sz="1600" b="1" u="sng"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Numeracy</a:t>
                      </a:r>
                      <a:r>
                        <a:rPr lang="en-GB" sz="1600" u="sng"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600" b="1" u="sng"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Number </a:t>
                      </a:r>
                      <a:r>
                        <a:rPr lang="en-GB" sz="1600" u="sng"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Lesson 2</a:t>
                      </a:r>
                      <a:r>
                        <a:rPr lang="en-GB" sz="1600" u="sng" baseline="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600" u="sng"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L.I. To recognise and count 7</a:t>
                      </a:r>
                      <a:endParaRPr lang="en-GB"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a:lnSpc>
                          <a:spcPct val="100000"/>
                        </a:lnSpc>
                        <a:spcBef>
                          <a:spcPts val="0"/>
                        </a:spcBef>
                        <a:spcAft>
                          <a:spcPts val="0"/>
                        </a:spcAft>
                        <a:buClrTx/>
                        <a:buSzTx/>
                        <a:buFontTx/>
                        <a:buNone/>
                      </a:pPr>
                      <a:r>
                        <a:rPr lang="en-GB" sz="1600" u="none" kern="1200" dirty="0">
                          <a:solidFill>
                            <a:schemeClr val="tx1"/>
                          </a:solidFill>
                          <a:effectLst/>
                          <a:latin typeface="+mn-lt"/>
                          <a:ea typeface="+mn-ea"/>
                          <a:cs typeface="+mn-cs"/>
                        </a:rPr>
                        <a:t> </a:t>
                      </a:r>
                      <a:r>
                        <a:rPr lang="en-GB" sz="1600" b="0" i="0" u="none" strike="noStrike" kern="1200" noProof="0" dirty="0">
                          <a:effectLst/>
                        </a:rPr>
                        <a:t>  </a:t>
                      </a:r>
                      <a:r>
                        <a:rPr lang="en-GB" sz="1600" b="0" i="0" u="none" strike="noStrike" kern="1200" noProof="0" dirty="0" smtClean="0">
                          <a:effectLst/>
                          <a:highlight>
                            <a:srgbClr val="FFFF00"/>
                          </a:highlight>
                        </a:rPr>
                        <a:t>Wednesday</a:t>
                      </a:r>
                      <a:endParaRPr lang="en-US" sz="1600" dirty="0">
                        <a:highlight>
                          <a:srgbClr val="FFFF00"/>
                        </a:highlight>
                      </a:endParaRPr>
                    </a:p>
                    <a:p>
                      <a:pPr marL="0" marR="0" lvl="0" indent="0" algn="l">
                        <a:lnSpc>
                          <a:spcPct val="100000"/>
                        </a:lnSpc>
                        <a:spcBef>
                          <a:spcPts val="0"/>
                        </a:spcBef>
                        <a:spcAft>
                          <a:spcPts val="0"/>
                        </a:spcAft>
                        <a:buClrTx/>
                        <a:buSzTx/>
                        <a:buFontTx/>
                        <a:buNone/>
                      </a:pPr>
                      <a:r>
                        <a:rPr lang="en-GB" sz="1600" u="none" kern="1200" dirty="0">
                          <a:solidFill>
                            <a:schemeClr val="tx1"/>
                          </a:solidFill>
                          <a:effectLst/>
                          <a:latin typeface="+mn-lt"/>
                          <a:ea typeface="+mn-ea"/>
                          <a:cs typeface="+mn-cs"/>
                        </a:rPr>
                        <a:t>                    </a:t>
                      </a:r>
                      <a:endParaRPr lang="en-US" sz="1600" dirty="0"/>
                    </a:p>
                  </a:txBody>
                  <a:tcPr/>
                </a:tc>
                <a:extLst>
                  <a:ext uri="{0D108BD9-81ED-4DB2-BD59-A6C34878D82A}">
                    <a16:rowId xmlns:a16="http://schemas.microsoft.com/office/drawing/2014/main" val="4081420209"/>
                  </a:ext>
                </a:extLst>
              </a:tr>
              <a:tr h="4347508">
                <a:tc>
                  <a:txBody>
                    <a:bodyPr/>
                    <a:lstStyle/>
                    <a:p>
                      <a:r>
                        <a:rPr lang="en-GB" sz="1600" dirty="0"/>
                        <a:t>How are we learning this?</a:t>
                      </a:r>
                    </a:p>
                    <a:p>
                      <a:pPr lvl="0">
                        <a:buNone/>
                      </a:pPr>
                      <a:endParaRPr lang="en-GB" sz="1600"/>
                    </a:p>
                    <a:p>
                      <a:pPr lvl="0">
                        <a:buNone/>
                      </a:pPr>
                      <a:endParaRPr lang="en-GB"/>
                    </a:p>
                    <a:p>
                      <a:pPr lvl="0">
                        <a:buNone/>
                      </a:pPr>
                      <a:endParaRPr lang="en-GB"/>
                    </a:p>
                    <a:p>
                      <a:pPr lvl="0">
                        <a:buNone/>
                      </a:pPr>
                      <a:endParaRPr lang="en-GB"/>
                    </a:p>
                    <a:p>
                      <a:pPr lvl="0">
                        <a:buNone/>
                      </a:pPr>
                      <a:endParaRPr lang="en-GB"/>
                    </a:p>
                    <a:p>
                      <a:pPr lvl="0">
                        <a:buNone/>
                      </a:pPr>
                      <a:endParaRPr lang="en-GB"/>
                    </a:p>
                    <a:p>
                      <a:pPr lvl="0">
                        <a:buNone/>
                      </a:pPr>
                      <a:endParaRPr lang="en-GB"/>
                    </a:p>
                    <a:p>
                      <a:pPr lvl="0">
                        <a:buNone/>
                      </a:pPr>
                      <a:endParaRPr lang="en-GB"/>
                    </a:p>
                    <a:p>
                      <a:pPr lvl="0">
                        <a:buNone/>
                      </a:pPr>
                      <a:endParaRPr lang="en-GB"/>
                    </a:p>
                    <a:p>
                      <a:pPr lvl="0">
                        <a:buNone/>
                      </a:pPr>
                      <a:endParaRPr lang="en-GB"/>
                    </a:p>
                    <a:p>
                      <a:pPr lvl="0">
                        <a:buNone/>
                      </a:pPr>
                      <a:endParaRPr lang="en-GB"/>
                    </a:p>
                    <a:p>
                      <a:pPr lvl="0">
                        <a:buNone/>
                      </a:pPr>
                      <a:endParaRPr lang="en-GB"/>
                    </a:p>
                  </a:txBody>
                  <a:tcPr/>
                </a:tc>
                <a:tc>
                  <a:txBody>
                    <a:bodyPr/>
                    <a:lstStyle/>
                    <a:p>
                      <a:pPr algn="l">
                        <a:lnSpc>
                          <a:spcPct val="107000"/>
                        </a:lnSpc>
                        <a:spcAft>
                          <a:spcPts val="0"/>
                        </a:spcAft>
                      </a:pPr>
                      <a:r>
                        <a:rPr lang="en-GB" sz="18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Class </a:t>
                      </a:r>
                      <a:r>
                        <a:rPr lang="en-GB"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input</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Read </a:t>
                      </a:r>
                      <a:r>
                        <a:rPr lang="en-GB" sz="18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Spotty 7 story</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sing along </a:t>
                      </a:r>
                      <a:r>
                        <a:rPr lang="en-GB" sz="1800" baseline="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800" u="sng" kern="1200" dirty="0" smtClean="0">
                          <a:solidFill>
                            <a:schemeClr val="tx1"/>
                          </a:solidFill>
                          <a:effectLst/>
                          <a:latin typeface="+mn-lt"/>
                          <a:ea typeface="+mn-ea"/>
                          <a:cs typeface="+mn-cs"/>
                          <a:hlinkClick r:id="rId2"/>
                        </a:rPr>
                        <a:t>https://www.youtube.com/watch?v=PfEqSjgW4tk</a:t>
                      </a:r>
                      <a:r>
                        <a:rPr lang="en-GB" sz="1800" u="sng" kern="1200" dirty="0" smtClean="0">
                          <a:solidFill>
                            <a:schemeClr val="tx1"/>
                          </a:solidFill>
                          <a:effectLst/>
                          <a:latin typeface="+mn-lt"/>
                          <a:ea typeface="+mn-ea"/>
                          <a:cs typeface="+mn-cs"/>
                        </a:rPr>
                        <a:t> </a:t>
                      </a:r>
                      <a:r>
                        <a:rPr lang="en-GB" sz="1800" u="none" baseline="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list different ways to make 7 e.g., dice pattern, </a:t>
                      </a:r>
                      <a:r>
                        <a:rPr lang="en-GB" sz="1800" u="none" baseline="0" dirty="0" err="1"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numicon</a:t>
                      </a:r>
                      <a:r>
                        <a:rPr lang="en-GB" sz="1800" u="none" baseline="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 fingers </a:t>
                      </a:r>
                      <a:r>
                        <a:rPr lang="en-GB" sz="1800" u="none" baseline="0" dirty="0" err="1"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etc</a:t>
                      </a:r>
                      <a:r>
                        <a:rPr lang="en-GB" sz="1800" u="none" baseline="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algn="l">
                        <a:lnSpc>
                          <a:spcPct val="107000"/>
                        </a:lnSpc>
                        <a:spcAft>
                          <a:spcPts val="0"/>
                        </a:spcAft>
                      </a:pPr>
                      <a:r>
                        <a:rPr lang="en-GB" sz="18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Free </a:t>
                      </a:r>
                      <a:r>
                        <a:rPr lang="en-GB"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play</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r>
                        <a:rPr lang="en-GB"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numicon</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number fans, nexus boards, number jigsaws, number </a:t>
                      </a:r>
                      <a:r>
                        <a:rPr lang="en-GB" sz="18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7</a:t>
                      </a:r>
                      <a:r>
                        <a:rPr lang="en-GB" sz="1800" baseline="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activities</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collage numbers, number hunt, ‘</a:t>
                      </a:r>
                      <a:r>
                        <a:rPr lang="en-GB" sz="18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seven’ </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word work, write </a:t>
                      </a:r>
                      <a:r>
                        <a:rPr lang="en-GB" sz="18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7 </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glitter, sand, foam</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Teacher focus</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r>
                        <a:rPr lang="en-GB" sz="18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7 </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number </a:t>
                      </a:r>
                      <a:r>
                        <a:rPr lang="en-GB" sz="18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booklet</a:t>
                      </a:r>
                      <a:r>
                        <a:rPr lang="en-GB" sz="1800" baseline="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algn="l">
                        <a:lnSpc>
                          <a:spcPct val="107000"/>
                        </a:lnSpc>
                        <a:spcAft>
                          <a:spcPts val="800"/>
                        </a:spcAft>
                      </a:pPr>
                      <a:r>
                        <a:rPr lang="en-GB" sz="18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Plenary</a:t>
                      </a:r>
                      <a:r>
                        <a:rPr lang="en-GB" sz="18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pick up </a:t>
                      </a:r>
                      <a:r>
                        <a:rPr lang="en-GB" sz="18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7 things </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 come back to the carpet, share what you brought, “I brought </a:t>
                      </a:r>
                      <a:r>
                        <a:rPr lang="en-GB" sz="18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seven.....”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2487816163"/>
                  </a:ext>
                </a:extLst>
              </a:tr>
              <a:tr h="516456">
                <a:tc>
                  <a:txBody>
                    <a:bodyPr/>
                    <a:lstStyle/>
                    <a:p>
                      <a:r>
                        <a:rPr lang="en-GB" sz="1200" dirty="0"/>
                        <a:t>Why are we learning this?</a:t>
                      </a:r>
                    </a:p>
                  </a:txBody>
                  <a:tcPr/>
                </a:tc>
                <a:tc>
                  <a:txBody>
                    <a:bodyPr/>
                    <a:lstStyle/>
                    <a:p>
                      <a:pPr lvl="0">
                        <a:buNone/>
                      </a:pPr>
                      <a:r>
                        <a:rPr lang="en-GB" sz="1400" b="0" i="0" u="none" strike="noStrike" noProof="0" dirty="0">
                          <a:latin typeface="Calibri"/>
                        </a:rPr>
                        <a:t>Consider how we might use this skill in real life.       </a:t>
                      </a:r>
                      <a:r>
                        <a:rPr lang="en-GB" sz="1800" b="0" i="0" u="none" strike="noStrike" noProof="0" dirty="0">
                          <a:latin typeface="Calibri"/>
                        </a:rPr>
                        <a:t>        </a:t>
                      </a:r>
                      <a:endParaRPr lang="en-GB" sz="1400" b="0" i="0" u="none" strike="noStrike" noProof="0" dirty="0">
                        <a:latin typeface="Comic Sans MS"/>
                      </a:endParaRPr>
                    </a:p>
                  </a:txBody>
                  <a:tcPr/>
                </a:tc>
                <a:extLst>
                  <a:ext uri="{0D108BD9-81ED-4DB2-BD59-A6C34878D82A}">
                    <a16:rowId xmlns:a16="http://schemas.microsoft.com/office/drawing/2014/main" val="748032128"/>
                  </a:ext>
                </a:extLst>
              </a:tr>
              <a:tr h="1207194">
                <a:tc>
                  <a:txBody>
                    <a:bodyPr/>
                    <a:lstStyle/>
                    <a:p>
                      <a:r>
                        <a:rPr lang="en-GB" sz="1400" dirty="0"/>
                        <a:t>How do we know we have been successful?</a:t>
                      </a:r>
                    </a:p>
                  </a:txBody>
                  <a:tcPr/>
                </a:tc>
                <a:tc>
                  <a:txBody>
                    <a:bodyPr/>
                    <a:lstStyle/>
                    <a:p>
                      <a:pPr lvl="0">
                        <a:buNone/>
                      </a:pPr>
                      <a:r>
                        <a:rPr lang="en-GB" sz="1400" b="0" i="0" u="none" strike="noStrike" noProof="0" dirty="0">
                          <a:latin typeface="Calibri"/>
                        </a:rPr>
                        <a:t>I can </a:t>
                      </a:r>
                      <a:r>
                        <a:rPr lang="en-GB" sz="1400" b="0" i="0" u="none" strike="noStrike" noProof="0" dirty="0" smtClean="0">
                          <a:latin typeface="Calibri"/>
                        </a:rPr>
                        <a:t>identify 7 in different ways</a:t>
                      </a:r>
                      <a:endParaRPr lang="en-US" dirty="0"/>
                    </a:p>
                  </a:txBody>
                  <a:tcPr/>
                </a:tc>
                <a:extLst>
                  <a:ext uri="{0D108BD9-81ED-4DB2-BD59-A6C34878D82A}">
                    <a16:rowId xmlns:a16="http://schemas.microsoft.com/office/drawing/2014/main" val="1330993388"/>
                  </a:ext>
                </a:extLst>
              </a:tr>
            </a:tbl>
          </a:graphicData>
        </a:graphic>
      </p:graphicFrame>
      <p:pic>
        <p:nvPicPr>
          <p:cNvPr id="3" name="Picture 3" descr="A picture containing drawing&#10;&#10;Description automatically generated">
            <a:extLst>
              <a:ext uri="{FF2B5EF4-FFF2-40B4-BE49-F238E27FC236}">
                <a16:creationId xmlns:a16="http://schemas.microsoft.com/office/drawing/2014/main" id="{69A912B4-2AC4-4FE8-AB84-020E00FE27AB}"/>
              </a:ext>
            </a:extLst>
          </p:cNvPr>
          <p:cNvPicPr>
            <a:picLocks noChangeAspect="1"/>
          </p:cNvPicPr>
          <p:nvPr/>
        </p:nvPicPr>
        <p:blipFill>
          <a:blip r:embed="rId3"/>
          <a:stretch>
            <a:fillRect/>
          </a:stretch>
        </p:blipFill>
        <p:spPr>
          <a:xfrm>
            <a:off x="1125746" y="267"/>
            <a:ext cx="422698" cy="632068"/>
          </a:xfrm>
          <a:prstGeom prst="rect">
            <a:avLst/>
          </a:prstGeom>
        </p:spPr>
      </p:pic>
      <p:pic>
        <p:nvPicPr>
          <p:cNvPr id="4" name="Picture 4" descr="A picture containing drawing&#10;&#10;Description automatically generated">
            <a:extLst>
              <a:ext uri="{FF2B5EF4-FFF2-40B4-BE49-F238E27FC236}">
                <a16:creationId xmlns:a16="http://schemas.microsoft.com/office/drawing/2014/main" id="{3F6D9C5E-11E9-4F32-858C-D2D3C959CC54}"/>
              </a:ext>
            </a:extLst>
          </p:cNvPr>
          <p:cNvPicPr>
            <a:picLocks noChangeAspect="1"/>
          </p:cNvPicPr>
          <p:nvPr/>
        </p:nvPicPr>
        <p:blipFill>
          <a:blip r:embed="rId4"/>
          <a:stretch>
            <a:fillRect/>
          </a:stretch>
        </p:blipFill>
        <p:spPr>
          <a:xfrm>
            <a:off x="324331" y="1842178"/>
            <a:ext cx="808188" cy="821847"/>
          </a:xfrm>
          <a:prstGeom prst="rect">
            <a:avLst/>
          </a:prstGeom>
        </p:spPr>
      </p:pic>
      <p:pic>
        <p:nvPicPr>
          <p:cNvPr id="8" name="Picture 8" descr="A drawing of a cartoon character&#10;&#10;Description automatically generated">
            <a:extLst>
              <a:ext uri="{FF2B5EF4-FFF2-40B4-BE49-F238E27FC236}">
                <a16:creationId xmlns:a16="http://schemas.microsoft.com/office/drawing/2014/main" id="{7AF50220-0EC5-408C-9CBF-390B3E0DB967}"/>
              </a:ext>
            </a:extLst>
          </p:cNvPr>
          <p:cNvPicPr>
            <a:picLocks noChangeAspect="1"/>
          </p:cNvPicPr>
          <p:nvPr/>
        </p:nvPicPr>
        <p:blipFill>
          <a:blip r:embed="rId5"/>
          <a:stretch>
            <a:fillRect/>
          </a:stretch>
        </p:blipFill>
        <p:spPr>
          <a:xfrm>
            <a:off x="221862" y="4726504"/>
            <a:ext cx="401617" cy="514426"/>
          </a:xfrm>
          <a:prstGeom prst="rect">
            <a:avLst/>
          </a:prstGeom>
        </p:spPr>
      </p:pic>
      <p:pic>
        <p:nvPicPr>
          <p:cNvPr id="9" name="Picture 9" descr="A picture containing drawing&#10;&#10;Description automatically generated">
            <a:extLst>
              <a:ext uri="{FF2B5EF4-FFF2-40B4-BE49-F238E27FC236}">
                <a16:creationId xmlns:a16="http://schemas.microsoft.com/office/drawing/2014/main" id="{23A8CCE8-58D5-4E22-AB2C-D4DF3FF24BED}"/>
              </a:ext>
            </a:extLst>
          </p:cNvPr>
          <p:cNvPicPr>
            <a:picLocks noChangeAspect="1"/>
          </p:cNvPicPr>
          <p:nvPr/>
        </p:nvPicPr>
        <p:blipFill>
          <a:blip r:embed="rId6"/>
          <a:stretch>
            <a:fillRect/>
          </a:stretch>
        </p:blipFill>
        <p:spPr>
          <a:xfrm>
            <a:off x="1123110" y="6402456"/>
            <a:ext cx="351178" cy="219795"/>
          </a:xfrm>
          <a:prstGeom prst="rect">
            <a:avLst/>
          </a:prstGeom>
        </p:spPr>
      </p:pic>
      <p:pic>
        <p:nvPicPr>
          <p:cNvPr id="10" name="Picture 14" descr="A picture containing drawing&#10;&#10;Description automatically generated">
            <a:extLst>
              <a:ext uri="{FF2B5EF4-FFF2-40B4-BE49-F238E27FC236}">
                <a16:creationId xmlns:a16="http://schemas.microsoft.com/office/drawing/2014/main" id="{02E1BD9F-4B46-4602-98E0-0B8E517D356B}"/>
              </a:ext>
            </a:extLst>
          </p:cNvPr>
          <p:cNvPicPr>
            <a:picLocks noChangeAspect="1"/>
          </p:cNvPicPr>
          <p:nvPr/>
        </p:nvPicPr>
        <p:blipFill>
          <a:blip r:embed="rId7"/>
          <a:stretch>
            <a:fillRect/>
          </a:stretch>
        </p:blipFill>
        <p:spPr>
          <a:xfrm>
            <a:off x="5118410" y="5207320"/>
            <a:ext cx="527315" cy="510899"/>
          </a:xfrm>
          <a:prstGeom prst="rect">
            <a:avLst/>
          </a:prstGeom>
        </p:spPr>
      </p:pic>
      <p:pic>
        <p:nvPicPr>
          <p:cNvPr id="11" name="Picture 10" descr="A picture containing implement&#10;&#10;Description automatically generated">
            <a:extLst>
              <a:ext uri="{FF2B5EF4-FFF2-40B4-BE49-F238E27FC236}">
                <a16:creationId xmlns:a16="http://schemas.microsoft.com/office/drawing/2014/main" id="{CB6DEBEB-A009-4E3D-AB62-5E26D4252D4E}"/>
              </a:ext>
            </a:extLst>
          </p:cNvPr>
          <p:cNvPicPr>
            <a:picLocks noChangeAspect="1"/>
          </p:cNvPicPr>
          <p:nvPr/>
        </p:nvPicPr>
        <p:blipFill>
          <a:blip r:embed="rId8"/>
          <a:stretch>
            <a:fillRect/>
          </a:stretch>
        </p:blipFill>
        <p:spPr>
          <a:xfrm>
            <a:off x="2024241" y="6244036"/>
            <a:ext cx="313899" cy="378215"/>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56E831C1-CD9C-4061-803D-A4BC73DA2CF8}"/>
              </a:ext>
            </a:extLst>
          </p:cNvPr>
          <p:cNvPicPr>
            <a:picLocks noChangeAspect="1"/>
          </p:cNvPicPr>
          <p:nvPr/>
        </p:nvPicPr>
        <p:blipFill>
          <a:blip r:embed="rId9"/>
          <a:stretch>
            <a:fillRect/>
          </a:stretch>
        </p:blipFill>
        <p:spPr>
          <a:xfrm>
            <a:off x="3368012" y="6206073"/>
            <a:ext cx="662600" cy="454140"/>
          </a:xfrm>
          <a:prstGeom prst="rect">
            <a:avLst/>
          </a:prstGeom>
        </p:spPr>
      </p:pic>
      <p:grpSp>
        <p:nvGrpSpPr>
          <p:cNvPr id="13" name="Group 12">
            <a:extLst>
              <a:ext uri="{FF2B5EF4-FFF2-40B4-BE49-F238E27FC236}">
                <a16:creationId xmlns:a16="http://schemas.microsoft.com/office/drawing/2014/main" id="{85D5AA7D-19B7-4575-88B6-5EE454B564F4}"/>
              </a:ext>
            </a:extLst>
          </p:cNvPr>
          <p:cNvGrpSpPr/>
          <p:nvPr/>
        </p:nvGrpSpPr>
        <p:grpSpPr>
          <a:xfrm>
            <a:off x="5154676" y="6225676"/>
            <a:ext cx="671632" cy="573353"/>
            <a:chOff x="3432030" y="1604315"/>
            <a:chExt cx="1690735" cy="2077288"/>
          </a:xfrm>
        </p:grpSpPr>
        <p:sp>
          <p:nvSpPr>
            <p:cNvPr id="14" name="TextBox 13">
              <a:extLst>
                <a:ext uri="{FF2B5EF4-FFF2-40B4-BE49-F238E27FC236}">
                  <a16:creationId xmlns:a16="http://schemas.microsoft.com/office/drawing/2014/main" id="{1AFF0A7C-A50A-4705-B3C7-4F2FEFA71133}"/>
                </a:ext>
              </a:extLst>
            </p:cNvPr>
            <p:cNvSpPr txBox="1"/>
            <p:nvPr/>
          </p:nvSpPr>
          <p:spPr>
            <a:xfrm>
              <a:off x="3985624" y="2798930"/>
              <a:ext cx="672221" cy="8826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cs typeface="Calibri"/>
              </a:endParaRPr>
            </a:p>
          </p:txBody>
        </p:sp>
        <p:pic>
          <p:nvPicPr>
            <p:cNvPr id="15" name="Picture 10" descr="A close up of a necklace&#10;&#10;Description automatically generated">
              <a:extLst>
                <a:ext uri="{FF2B5EF4-FFF2-40B4-BE49-F238E27FC236}">
                  <a16:creationId xmlns:a16="http://schemas.microsoft.com/office/drawing/2014/main" id="{C79904E8-E030-4678-88D9-A644D2143764}"/>
                </a:ext>
              </a:extLst>
            </p:cNvPr>
            <p:cNvPicPr>
              <a:picLocks noChangeAspect="1"/>
            </p:cNvPicPr>
            <p:nvPr/>
          </p:nvPicPr>
          <p:blipFill>
            <a:blip r:embed="rId10"/>
            <a:stretch>
              <a:fillRect/>
            </a:stretch>
          </p:blipFill>
          <p:spPr>
            <a:xfrm>
              <a:off x="3432030" y="1604315"/>
              <a:ext cx="1690735" cy="1301525"/>
            </a:xfrm>
            <a:prstGeom prst="rect">
              <a:avLst/>
            </a:prstGeom>
          </p:spPr>
        </p:pic>
      </p:grpSp>
    </p:spTree>
    <p:extLst>
      <p:ext uri="{BB962C8B-B14F-4D97-AF65-F5344CB8AC3E}">
        <p14:creationId xmlns:p14="http://schemas.microsoft.com/office/powerpoint/2010/main" val="361335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5E946B36-2B27-44C2-B572-09BC0B6AB84D}"/>
              </a:ext>
            </a:extLst>
          </p:cNvPr>
          <p:cNvGraphicFramePr>
            <a:graphicFrameLocks noGrp="1"/>
          </p:cNvGraphicFramePr>
          <p:nvPr>
            <p:extLst>
              <p:ext uri="{D42A27DB-BD31-4B8C-83A1-F6EECF244321}">
                <p14:modId xmlns:p14="http://schemas.microsoft.com/office/powerpoint/2010/main" val="270678510"/>
              </p:ext>
            </p:extLst>
          </p:nvPr>
        </p:nvGraphicFramePr>
        <p:xfrm>
          <a:off x="0" y="28755"/>
          <a:ext cx="9144000" cy="7020610"/>
        </p:xfrm>
        <a:graphic>
          <a:graphicData uri="http://schemas.openxmlformats.org/drawingml/2006/table">
            <a:tbl>
              <a:tblPr firstRow="1" bandRow="1"/>
              <a:tblGrid>
                <a:gridCol w="1343177">
                  <a:extLst>
                    <a:ext uri="{9D8B030D-6E8A-4147-A177-3AD203B41FA5}">
                      <a16:colId xmlns:a16="http://schemas.microsoft.com/office/drawing/2014/main" val="945312149"/>
                    </a:ext>
                  </a:extLst>
                </a:gridCol>
                <a:gridCol w="7800823">
                  <a:extLst>
                    <a:ext uri="{9D8B030D-6E8A-4147-A177-3AD203B41FA5}">
                      <a16:colId xmlns:a16="http://schemas.microsoft.com/office/drawing/2014/main" val="1774600538"/>
                    </a:ext>
                  </a:extLst>
                </a:gridCol>
              </a:tblGrid>
              <a:tr h="619857">
                <a:tc>
                  <a:txBody>
                    <a:bodyPr/>
                    <a:lstStyle/>
                    <a:p>
                      <a:pPr lvl="0" algn="l">
                        <a:lnSpc>
                          <a:spcPct val="100000"/>
                        </a:lnSpc>
                        <a:spcBef>
                          <a:spcPts val="0"/>
                        </a:spcBef>
                        <a:spcAft>
                          <a:spcPts val="0"/>
                        </a:spcAft>
                        <a:buNone/>
                      </a:pPr>
                      <a:r>
                        <a:rPr lang="en-GB" sz="1200" b="0" i="0" u="none" strike="noStrike" noProof="0" dirty="0">
                          <a:latin typeface="Calibri"/>
                        </a:rPr>
                        <a:t>What are we learning?</a:t>
                      </a:r>
                    </a:p>
                    <a:p>
                      <a:pPr lvl="0" algn="l">
                        <a:lnSpc>
                          <a:spcPct val="100000"/>
                        </a:lnSpc>
                        <a:spcBef>
                          <a:spcPts val="0"/>
                        </a:spcBef>
                        <a:spcAft>
                          <a:spcPts val="0"/>
                        </a:spcAft>
                        <a:buNone/>
                      </a:pPr>
                      <a:r>
                        <a:rPr lang="en-GB" sz="1200" b="1" i="0" u="sng" strike="noStrike" noProof="0" dirty="0">
                          <a:latin typeface="Calibri"/>
                        </a:rPr>
                        <a:t>Numeracy </a:t>
                      </a:r>
                      <a:r>
                        <a:rPr lang="en-GB" sz="1200" b="1" i="0" u="sng" strike="noStrike" noProof="0" dirty="0" smtClean="0">
                          <a:latin typeface="Calibri"/>
                        </a:rPr>
                        <a:t>3</a:t>
                      </a:r>
                      <a:endParaRPr lang="en-GB" sz="1200" b="1" i="0" u="sng" strike="noStrike" noProof="0" dirty="0">
                        <a:latin typeface="Calibri"/>
                      </a:endParaRPr>
                    </a:p>
                  </a:txBody>
                  <a:tcPr/>
                </a:tc>
                <a:tc>
                  <a:txBody>
                    <a:bodyPr/>
                    <a:lstStyle/>
                    <a:p>
                      <a:pPr algn="l">
                        <a:lnSpc>
                          <a:spcPct val="107000"/>
                        </a:lnSpc>
                        <a:spcAft>
                          <a:spcPts val="800"/>
                        </a:spcAft>
                      </a:pPr>
                      <a:r>
                        <a:rPr lang="en-GB" sz="1800" b="0" i="0" u="none" strike="noStrike" noProof="0" dirty="0">
                          <a:latin typeface="Calibri"/>
                        </a:rPr>
                        <a:t>            </a:t>
                      </a:r>
                      <a:r>
                        <a:rPr lang="en-GB" sz="1600" b="0" i="0" u="sng" strike="noStrike" noProof="0" dirty="0">
                          <a:latin typeface="Calibri"/>
                        </a:rPr>
                        <a:t> </a:t>
                      </a:r>
                      <a:r>
                        <a:rPr lang="en-GB" sz="1600" b="1" u="sng"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Numeracy</a:t>
                      </a:r>
                      <a:r>
                        <a:rPr lang="en-GB" sz="1600" u="sng"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600" b="1" u="sng"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Number </a:t>
                      </a:r>
                      <a:r>
                        <a:rPr lang="en-GB" sz="1600" u="sng"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Lesson 3</a:t>
                      </a:r>
                      <a:r>
                        <a:rPr lang="en-GB" sz="1600" u="sng" baseline="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600" u="sng"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L.I. To recognise and count 8</a:t>
                      </a:r>
                      <a:endParaRPr lang="en-GB"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a:lnSpc>
                          <a:spcPct val="100000"/>
                        </a:lnSpc>
                        <a:spcBef>
                          <a:spcPts val="0"/>
                        </a:spcBef>
                        <a:spcAft>
                          <a:spcPts val="0"/>
                        </a:spcAft>
                        <a:buClrTx/>
                        <a:buSzTx/>
                        <a:buFontTx/>
                        <a:buNone/>
                      </a:pPr>
                      <a:r>
                        <a:rPr lang="en-GB" sz="1600" u="none" kern="1200" dirty="0">
                          <a:solidFill>
                            <a:schemeClr val="tx1"/>
                          </a:solidFill>
                          <a:effectLst/>
                          <a:latin typeface="+mn-lt"/>
                          <a:ea typeface="+mn-ea"/>
                          <a:cs typeface="+mn-cs"/>
                        </a:rPr>
                        <a:t> </a:t>
                      </a:r>
                      <a:r>
                        <a:rPr lang="en-GB" sz="1600" b="0" i="0" u="none" strike="noStrike" kern="1200" noProof="0" dirty="0">
                          <a:effectLst/>
                        </a:rPr>
                        <a:t>  </a:t>
                      </a:r>
                      <a:r>
                        <a:rPr lang="en-GB" sz="1600" b="0" i="0" u="none" strike="noStrike" kern="1200" noProof="0" dirty="0" smtClean="0">
                          <a:effectLst/>
                          <a:highlight>
                            <a:srgbClr val="FFFF00"/>
                          </a:highlight>
                        </a:rPr>
                        <a:t>Thursday</a:t>
                      </a:r>
                      <a:endParaRPr lang="en-US" sz="1600" dirty="0">
                        <a:highlight>
                          <a:srgbClr val="FFFF00"/>
                        </a:highlight>
                      </a:endParaRPr>
                    </a:p>
                    <a:p>
                      <a:pPr marL="0" marR="0" lvl="0" indent="0" algn="l">
                        <a:lnSpc>
                          <a:spcPct val="100000"/>
                        </a:lnSpc>
                        <a:spcBef>
                          <a:spcPts val="0"/>
                        </a:spcBef>
                        <a:spcAft>
                          <a:spcPts val="0"/>
                        </a:spcAft>
                        <a:buClrTx/>
                        <a:buSzTx/>
                        <a:buFontTx/>
                        <a:buNone/>
                      </a:pPr>
                      <a:r>
                        <a:rPr lang="en-GB" sz="1600" u="none" kern="1200" dirty="0">
                          <a:solidFill>
                            <a:schemeClr val="tx1"/>
                          </a:solidFill>
                          <a:effectLst/>
                          <a:latin typeface="+mn-lt"/>
                          <a:ea typeface="+mn-ea"/>
                          <a:cs typeface="+mn-cs"/>
                        </a:rPr>
                        <a:t>                    </a:t>
                      </a:r>
                      <a:endParaRPr lang="en-US" sz="1600" dirty="0"/>
                    </a:p>
                  </a:txBody>
                  <a:tcPr/>
                </a:tc>
                <a:extLst>
                  <a:ext uri="{0D108BD9-81ED-4DB2-BD59-A6C34878D82A}">
                    <a16:rowId xmlns:a16="http://schemas.microsoft.com/office/drawing/2014/main" val="4081420209"/>
                  </a:ext>
                </a:extLst>
              </a:tr>
              <a:tr h="4329774">
                <a:tc>
                  <a:txBody>
                    <a:bodyPr/>
                    <a:lstStyle/>
                    <a:p>
                      <a:r>
                        <a:rPr lang="en-GB" sz="1600" dirty="0"/>
                        <a:t>How are we learning this?</a:t>
                      </a:r>
                    </a:p>
                    <a:p>
                      <a:pPr lvl="0">
                        <a:buNone/>
                      </a:pPr>
                      <a:endParaRPr lang="en-GB" sz="1600"/>
                    </a:p>
                    <a:p>
                      <a:pPr lvl="0">
                        <a:buNone/>
                      </a:pPr>
                      <a:endParaRPr lang="en-GB"/>
                    </a:p>
                    <a:p>
                      <a:pPr lvl="0">
                        <a:buNone/>
                      </a:pPr>
                      <a:endParaRPr lang="en-GB"/>
                    </a:p>
                    <a:p>
                      <a:pPr lvl="0">
                        <a:buNone/>
                      </a:pPr>
                      <a:endParaRPr lang="en-GB"/>
                    </a:p>
                    <a:p>
                      <a:pPr lvl="0">
                        <a:buNone/>
                      </a:pPr>
                      <a:endParaRPr lang="en-GB"/>
                    </a:p>
                    <a:p>
                      <a:pPr lvl="0">
                        <a:buNone/>
                      </a:pPr>
                      <a:endParaRPr lang="en-GB"/>
                    </a:p>
                    <a:p>
                      <a:pPr lvl="0">
                        <a:buNone/>
                      </a:pPr>
                      <a:endParaRPr lang="en-GB"/>
                    </a:p>
                    <a:p>
                      <a:pPr lvl="0">
                        <a:buNone/>
                      </a:pPr>
                      <a:endParaRPr lang="en-GB"/>
                    </a:p>
                    <a:p>
                      <a:pPr lvl="0">
                        <a:buNone/>
                      </a:pPr>
                      <a:endParaRPr lang="en-GB"/>
                    </a:p>
                    <a:p>
                      <a:pPr lvl="0">
                        <a:buNone/>
                      </a:pPr>
                      <a:endParaRPr lang="en-GB"/>
                    </a:p>
                    <a:p>
                      <a:pPr lvl="0">
                        <a:buNone/>
                      </a:pPr>
                      <a:endParaRPr lang="en-GB"/>
                    </a:p>
                    <a:p>
                      <a:pPr lvl="0">
                        <a:buNone/>
                      </a:pPr>
                      <a:endParaRPr lang="en-GB"/>
                    </a:p>
                  </a:txBody>
                  <a:tcPr/>
                </a:tc>
                <a:tc>
                  <a:txBody>
                    <a:bodyPr/>
                    <a:lstStyle/>
                    <a:p>
                      <a:pPr algn="l">
                        <a:lnSpc>
                          <a:spcPct val="107000"/>
                        </a:lnSpc>
                        <a:spcAft>
                          <a:spcPts val="0"/>
                        </a:spcAft>
                      </a:pPr>
                      <a:r>
                        <a:rPr lang="en-GB" sz="18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Class </a:t>
                      </a:r>
                      <a:r>
                        <a:rPr lang="en-GB"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input</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Read </a:t>
                      </a:r>
                      <a:r>
                        <a:rPr lang="en-GB" sz="18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Amazing 8 story</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sing along  </a:t>
                      </a:r>
                      <a:r>
                        <a:rPr lang="en-GB" sz="1800" u="sng" kern="1200" dirty="0" smtClean="0">
                          <a:solidFill>
                            <a:schemeClr val="tx1"/>
                          </a:solidFill>
                          <a:effectLst/>
                          <a:latin typeface="+mn-lt"/>
                          <a:ea typeface="+mn-ea"/>
                          <a:cs typeface="+mn-cs"/>
                          <a:hlinkClick r:id="rId2"/>
                        </a:rPr>
                        <a:t>https://www.youtube.com/watch?v=kdzD8Z2Ip6A</a:t>
                      </a:r>
                      <a:r>
                        <a:rPr lang="en-GB" sz="1800" baseline="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800" u="none" baseline="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list different ways to make 8 e.g., dice pattern, </a:t>
                      </a:r>
                      <a:r>
                        <a:rPr lang="en-GB" sz="1800" u="none" baseline="0" dirty="0" err="1"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numicon</a:t>
                      </a:r>
                      <a:r>
                        <a:rPr lang="en-GB" sz="1800" u="none" baseline="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 fingers </a:t>
                      </a:r>
                      <a:r>
                        <a:rPr lang="en-GB" sz="1800" u="none" baseline="0" dirty="0" err="1"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etc</a:t>
                      </a:r>
                      <a:r>
                        <a:rPr lang="en-GB" sz="1800" u="none" baseline="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algn="l">
                        <a:lnSpc>
                          <a:spcPct val="107000"/>
                        </a:lnSpc>
                        <a:spcAft>
                          <a:spcPts val="0"/>
                        </a:spcAft>
                      </a:pPr>
                      <a:r>
                        <a:rPr lang="en-GB" sz="18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Free </a:t>
                      </a:r>
                      <a:r>
                        <a:rPr lang="en-GB"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play</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r>
                        <a:rPr lang="en-GB"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numicon</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number fans, nexus boards, number jigsaws, number </a:t>
                      </a:r>
                      <a:r>
                        <a:rPr lang="en-GB" sz="18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8</a:t>
                      </a:r>
                      <a:r>
                        <a:rPr lang="en-GB" sz="1800" baseline="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activities</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collage numbers, number hunt, </a:t>
                      </a:r>
                      <a:r>
                        <a:rPr lang="en-GB" sz="18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‘eight’ </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word work, write </a:t>
                      </a:r>
                      <a:r>
                        <a:rPr lang="en-GB" sz="18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8 </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glitter, sand, foam</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Teacher focus</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r>
                        <a:rPr lang="en-GB" sz="18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8 </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number </a:t>
                      </a:r>
                      <a:r>
                        <a:rPr lang="en-GB" sz="18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booklet</a:t>
                      </a:r>
                      <a:r>
                        <a:rPr lang="en-GB" sz="1800" baseline="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algn="l">
                        <a:lnSpc>
                          <a:spcPct val="107000"/>
                        </a:lnSpc>
                        <a:spcAft>
                          <a:spcPts val="800"/>
                        </a:spcAft>
                      </a:pPr>
                      <a:r>
                        <a:rPr lang="en-GB" sz="18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Plenary</a:t>
                      </a:r>
                      <a:r>
                        <a:rPr lang="en-GB" sz="18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pick up </a:t>
                      </a:r>
                      <a:r>
                        <a:rPr lang="en-GB" sz="18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8 things </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 come back to the carpet, share what you brought, “I brought </a:t>
                      </a:r>
                      <a:r>
                        <a:rPr lang="en-GB" sz="18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eight.....”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2487816163"/>
                  </a:ext>
                </a:extLst>
              </a:tr>
              <a:tr h="514349">
                <a:tc>
                  <a:txBody>
                    <a:bodyPr/>
                    <a:lstStyle/>
                    <a:p>
                      <a:r>
                        <a:rPr lang="en-GB" sz="1200" dirty="0"/>
                        <a:t>Why are we learning this?</a:t>
                      </a:r>
                    </a:p>
                  </a:txBody>
                  <a:tcPr/>
                </a:tc>
                <a:tc>
                  <a:txBody>
                    <a:bodyPr/>
                    <a:lstStyle/>
                    <a:p>
                      <a:pPr lvl="0">
                        <a:buNone/>
                      </a:pPr>
                      <a:r>
                        <a:rPr lang="en-GB" sz="1400" b="0" i="0" u="none" strike="noStrike" noProof="0" dirty="0">
                          <a:latin typeface="Calibri"/>
                        </a:rPr>
                        <a:t>Consider how we might use this skill in real life.       </a:t>
                      </a:r>
                      <a:r>
                        <a:rPr lang="en-GB" sz="1800" b="0" i="0" u="none" strike="noStrike" noProof="0" dirty="0">
                          <a:latin typeface="Calibri"/>
                        </a:rPr>
                        <a:t>        </a:t>
                      </a:r>
                      <a:endParaRPr lang="en-GB" sz="1400" b="0" i="0" u="none" strike="noStrike" noProof="0" dirty="0">
                        <a:latin typeface="Comic Sans MS"/>
                      </a:endParaRPr>
                    </a:p>
                  </a:txBody>
                  <a:tcPr/>
                </a:tc>
                <a:extLst>
                  <a:ext uri="{0D108BD9-81ED-4DB2-BD59-A6C34878D82A}">
                    <a16:rowId xmlns:a16="http://schemas.microsoft.com/office/drawing/2014/main" val="748032128"/>
                  </a:ext>
                </a:extLst>
              </a:tr>
              <a:tr h="1202270">
                <a:tc>
                  <a:txBody>
                    <a:bodyPr/>
                    <a:lstStyle/>
                    <a:p>
                      <a:r>
                        <a:rPr lang="en-GB" sz="1400" dirty="0"/>
                        <a:t>How do we know we have been successful?</a:t>
                      </a:r>
                    </a:p>
                  </a:txBody>
                  <a:tcPr/>
                </a:tc>
                <a:tc>
                  <a:txBody>
                    <a:bodyPr/>
                    <a:lstStyle/>
                    <a:p>
                      <a:pPr lvl="0">
                        <a:buNone/>
                      </a:pPr>
                      <a:r>
                        <a:rPr lang="en-GB" sz="1400" b="0" i="0" u="none" strike="noStrike" noProof="0" dirty="0">
                          <a:latin typeface="Calibri"/>
                        </a:rPr>
                        <a:t>I can </a:t>
                      </a:r>
                      <a:r>
                        <a:rPr lang="en-GB" sz="1400" b="0" i="0" u="none" strike="noStrike" noProof="0" dirty="0" smtClean="0">
                          <a:latin typeface="Calibri"/>
                        </a:rPr>
                        <a:t>identify 8 in different ways</a:t>
                      </a:r>
                      <a:endParaRPr lang="en-US" dirty="0"/>
                    </a:p>
                  </a:txBody>
                  <a:tcPr/>
                </a:tc>
                <a:extLst>
                  <a:ext uri="{0D108BD9-81ED-4DB2-BD59-A6C34878D82A}">
                    <a16:rowId xmlns:a16="http://schemas.microsoft.com/office/drawing/2014/main" val="1330993388"/>
                  </a:ext>
                </a:extLst>
              </a:tr>
            </a:tbl>
          </a:graphicData>
        </a:graphic>
      </p:graphicFrame>
      <p:pic>
        <p:nvPicPr>
          <p:cNvPr id="3" name="Picture 3" descr="A picture containing drawing&#10;&#10;Description automatically generated">
            <a:extLst>
              <a:ext uri="{FF2B5EF4-FFF2-40B4-BE49-F238E27FC236}">
                <a16:creationId xmlns:a16="http://schemas.microsoft.com/office/drawing/2014/main" id="{69A912B4-2AC4-4FE8-AB84-020E00FE27AB}"/>
              </a:ext>
            </a:extLst>
          </p:cNvPr>
          <p:cNvPicPr>
            <a:picLocks noChangeAspect="1"/>
          </p:cNvPicPr>
          <p:nvPr/>
        </p:nvPicPr>
        <p:blipFill>
          <a:blip r:embed="rId3"/>
          <a:stretch>
            <a:fillRect/>
          </a:stretch>
        </p:blipFill>
        <p:spPr>
          <a:xfrm>
            <a:off x="1051590" y="152667"/>
            <a:ext cx="422698" cy="632068"/>
          </a:xfrm>
          <a:prstGeom prst="rect">
            <a:avLst/>
          </a:prstGeom>
        </p:spPr>
      </p:pic>
      <p:pic>
        <p:nvPicPr>
          <p:cNvPr id="4" name="Picture 4" descr="A picture containing drawing&#10;&#10;Description automatically generated">
            <a:extLst>
              <a:ext uri="{FF2B5EF4-FFF2-40B4-BE49-F238E27FC236}">
                <a16:creationId xmlns:a16="http://schemas.microsoft.com/office/drawing/2014/main" id="{3F6D9C5E-11E9-4F32-858C-D2D3C959CC54}"/>
              </a:ext>
            </a:extLst>
          </p:cNvPr>
          <p:cNvPicPr>
            <a:picLocks noChangeAspect="1"/>
          </p:cNvPicPr>
          <p:nvPr/>
        </p:nvPicPr>
        <p:blipFill>
          <a:blip r:embed="rId4"/>
          <a:stretch>
            <a:fillRect/>
          </a:stretch>
        </p:blipFill>
        <p:spPr>
          <a:xfrm>
            <a:off x="324331" y="1842178"/>
            <a:ext cx="808188" cy="821847"/>
          </a:xfrm>
          <a:prstGeom prst="rect">
            <a:avLst/>
          </a:prstGeom>
        </p:spPr>
      </p:pic>
      <p:pic>
        <p:nvPicPr>
          <p:cNvPr id="8" name="Picture 8" descr="A drawing of a cartoon character&#10;&#10;Description automatically generated">
            <a:extLst>
              <a:ext uri="{FF2B5EF4-FFF2-40B4-BE49-F238E27FC236}">
                <a16:creationId xmlns:a16="http://schemas.microsoft.com/office/drawing/2014/main" id="{7AF50220-0EC5-408C-9CBF-390B3E0DB967}"/>
              </a:ext>
            </a:extLst>
          </p:cNvPr>
          <p:cNvPicPr>
            <a:picLocks noChangeAspect="1"/>
          </p:cNvPicPr>
          <p:nvPr/>
        </p:nvPicPr>
        <p:blipFill>
          <a:blip r:embed="rId5"/>
          <a:stretch>
            <a:fillRect/>
          </a:stretch>
        </p:blipFill>
        <p:spPr>
          <a:xfrm>
            <a:off x="221862" y="4726504"/>
            <a:ext cx="401617" cy="514426"/>
          </a:xfrm>
          <a:prstGeom prst="rect">
            <a:avLst/>
          </a:prstGeom>
        </p:spPr>
      </p:pic>
      <p:pic>
        <p:nvPicPr>
          <p:cNvPr id="9" name="Picture 9" descr="A picture containing drawing&#10;&#10;Description automatically generated">
            <a:extLst>
              <a:ext uri="{FF2B5EF4-FFF2-40B4-BE49-F238E27FC236}">
                <a16:creationId xmlns:a16="http://schemas.microsoft.com/office/drawing/2014/main" id="{23A8CCE8-58D5-4E22-AB2C-D4DF3FF24BED}"/>
              </a:ext>
            </a:extLst>
          </p:cNvPr>
          <p:cNvPicPr>
            <a:picLocks noChangeAspect="1"/>
          </p:cNvPicPr>
          <p:nvPr/>
        </p:nvPicPr>
        <p:blipFill>
          <a:blip r:embed="rId6"/>
          <a:stretch>
            <a:fillRect/>
          </a:stretch>
        </p:blipFill>
        <p:spPr>
          <a:xfrm>
            <a:off x="1123110" y="6402456"/>
            <a:ext cx="351178" cy="219795"/>
          </a:xfrm>
          <a:prstGeom prst="rect">
            <a:avLst/>
          </a:prstGeom>
        </p:spPr>
      </p:pic>
      <p:pic>
        <p:nvPicPr>
          <p:cNvPr id="10" name="Picture 14" descr="A picture containing drawing&#10;&#10;Description automatically generated">
            <a:extLst>
              <a:ext uri="{FF2B5EF4-FFF2-40B4-BE49-F238E27FC236}">
                <a16:creationId xmlns:a16="http://schemas.microsoft.com/office/drawing/2014/main" id="{02E1BD9F-4B46-4602-98E0-0B8E517D356B}"/>
              </a:ext>
            </a:extLst>
          </p:cNvPr>
          <p:cNvPicPr>
            <a:picLocks noChangeAspect="1"/>
          </p:cNvPicPr>
          <p:nvPr/>
        </p:nvPicPr>
        <p:blipFill>
          <a:blip r:embed="rId7"/>
          <a:stretch>
            <a:fillRect/>
          </a:stretch>
        </p:blipFill>
        <p:spPr>
          <a:xfrm>
            <a:off x="5118410" y="5207320"/>
            <a:ext cx="527315" cy="510899"/>
          </a:xfrm>
          <a:prstGeom prst="rect">
            <a:avLst/>
          </a:prstGeom>
        </p:spPr>
      </p:pic>
      <p:pic>
        <p:nvPicPr>
          <p:cNvPr id="11" name="Picture 10" descr="A picture containing implement&#10;&#10;Description automatically generated">
            <a:extLst>
              <a:ext uri="{FF2B5EF4-FFF2-40B4-BE49-F238E27FC236}">
                <a16:creationId xmlns:a16="http://schemas.microsoft.com/office/drawing/2014/main" id="{CB6DEBEB-A009-4E3D-AB62-5E26D4252D4E}"/>
              </a:ext>
            </a:extLst>
          </p:cNvPr>
          <p:cNvPicPr>
            <a:picLocks noChangeAspect="1"/>
          </p:cNvPicPr>
          <p:nvPr/>
        </p:nvPicPr>
        <p:blipFill>
          <a:blip r:embed="rId8"/>
          <a:stretch>
            <a:fillRect/>
          </a:stretch>
        </p:blipFill>
        <p:spPr>
          <a:xfrm>
            <a:off x="2024241" y="6244036"/>
            <a:ext cx="313899" cy="378215"/>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56E831C1-CD9C-4061-803D-A4BC73DA2CF8}"/>
              </a:ext>
            </a:extLst>
          </p:cNvPr>
          <p:cNvPicPr>
            <a:picLocks noChangeAspect="1"/>
          </p:cNvPicPr>
          <p:nvPr/>
        </p:nvPicPr>
        <p:blipFill>
          <a:blip r:embed="rId9"/>
          <a:stretch>
            <a:fillRect/>
          </a:stretch>
        </p:blipFill>
        <p:spPr>
          <a:xfrm>
            <a:off x="3368012" y="6206073"/>
            <a:ext cx="662600" cy="454140"/>
          </a:xfrm>
          <a:prstGeom prst="rect">
            <a:avLst/>
          </a:prstGeom>
        </p:spPr>
      </p:pic>
      <p:grpSp>
        <p:nvGrpSpPr>
          <p:cNvPr id="13" name="Group 12">
            <a:extLst>
              <a:ext uri="{FF2B5EF4-FFF2-40B4-BE49-F238E27FC236}">
                <a16:creationId xmlns:a16="http://schemas.microsoft.com/office/drawing/2014/main" id="{85D5AA7D-19B7-4575-88B6-5EE454B564F4}"/>
              </a:ext>
            </a:extLst>
          </p:cNvPr>
          <p:cNvGrpSpPr/>
          <p:nvPr/>
        </p:nvGrpSpPr>
        <p:grpSpPr>
          <a:xfrm>
            <a:off x="5154676" y="6225676"/>
            <a:ext cx="671632" cy="573353"/>
            <a:chOff x="3432030" y="1604315"/>
            <a:chExt cx="1690735" cy="2077288"/>
          </a:xfrm>
        </p:grpSpPr>
        <p:sp>
          <p:nvSpPr>
            <p:cNvPr id="14" name="TextBox 13">
              <a:extLst>
                <a:ext uri="{FF2B5EF4-FFF2-40B4-BE49-F238E27FC236}">
                  <a16:creationId xmlns:a16="http://schemas.microsoft.com/office/drawing/2014/main" id="{1AFF0A7C-A50A-4705-B3C7-4F2FEFA71133}"/>
                </a:ext>
              </a:extLst>
            </p:cNvPr>
            <p:cNvSpPr txBox="1"/>
            <p:nvPr/>
          </p:nvSpPr>
          <p:spPr>
            <a:xfrm>
              <a:off x="3985624" y="2798930"/>
              <a:ext cx="672221" cy="8826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cs typeface="Calibri"/>
              </a:endParaRPr>
            </a:p>
          </p:txBody>
        </p:sp>
        <p:pic>
          <p:nvPicPr>
            <p:cNvPr id="15" name="Picture 10" descr="A close up of a necklace&#10;&#10;Description automatically generated">
              <a:extLst>
                <a:ext uri="{FF2B5EF4-FFF2-40B4-BE49-F238E27FC236}">
                  <a16:creationId xmlns:a16="http://schemas.microsoft.com/office/drawing/2014/main" id="{C79904E8-E030-4678-88D9-A644D2143764}"/>
                </a:ext>
              </a:extLst>
            </p:cNvPr>
            <p:cNvPicPr>
              <a:picLocks noChangeAspect="1"/>
            </p:cNvPicPr>
            <p:nvPr/>
          </p:nvPicPr>
          <p:blipFill>
            <a:blip r:embed="rId10"/>
            <a:stretch>
              <a:fillRect/>
            </a:stretch>
          </p:blipFill>
          <p:spPr>
            <a:xfrm>
              <a:off x="3432030" y="1604315"/>
              <a:ext cx="1690735" cy="1301525"/>
            </a:xfrm>
            <a:prstGeom prst="rect">
              <a:avLst/>
            </a:prstGeom>
          </p:spPr>
        </p:pic>
      </p:grpSp>
    </p:spTree>
    <p:extLst>
      <p:ext uri="{BB962C8B-B14F-4D97-AF65-F5344CB8AC3E}">
        <p14:creationId xmlns:p14="http://schemas.microsoft.com/office/powerpoint/2010/main" val="2153797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5E946B36-2B27-44C2-B572-09BC0B6AB84D}"/>
              </a:ext>
            </a:extLst>
          </p:cNvPr>
          <p:cNvGraphicFramePr>
            <a:graphicFrameLocks noGrp="1"/>
          </p:cNvGraphicFramePr>
          <p:nvPr>
            <p:extLst>
              <p:ext uri="{D42A27DB-BD31-4B8C-83A1-F6EECF244321}">
                <p14:modId xmlns:p14="http://schemas.microsoft.com/office/powerpoint/2010/main" val="3858070074"/>
              </p:ext>
            </p:extLst>
          </p:nvPr>
        </p:nvGraphicFramePr>
        <p:xfrm>
          <a:off x="0" y="1"/>
          <a:ext cx="9144000" cy="6870687"/>
        </p:xfrm>
        <a:graphic>
          <a:graphicData uri="http://schemas.openxmlformats.org/drawingml/2006/table">
            <a:tbl>
              <a:tblPr firstRow="1" bandRow="1"/>
              <a:tblGrid>
                <a:gridCol w="1343176">
                  <a:extLst>
                    <a:ext uri="{9D8B030D-6E8A-4147-A177-3AD203B41FA5}">
                      <a16:colId xmlns:a16="http://schemas.microsoft.com/office/drawing/2014/main" val="945312149"/>
                    </a:ext>
                  </a:extLst>
                </a:gridCol>
                <a:gridCol w="7800824">
                  <a:extLst>
                    <a:ext uri="{9D8B030D-6E8A-4147-A177-3AD203B41FA5}">
                      <a16:colId xmlns:a16="http://schemas.microsoft.com/office/drawing/2014/main" val="1774600538"/>
                    </a:ext>
                  </a:extLst>
                </a:gridCol>
              </a:tblGrid>
              <a:tr h="1054113">
                <a:tc>
                  <a:txBody>
                    <a:bodyPr/>
                    <a:lstStyle/>
                    <a:p>
                      <a:pPr lvl="0" algn="l">
                        <a:lnSpc>
                          <a:spcPct val="100000"/>
                        </a:lnSpc>
                        <a:spcBef>
                          <a:spcPts val="0"/>
                        </a:spcBef>
                        <a:spcAft>
                          <a:spcPts val="0"/>
                        </a:spcAft>
                        <a:buNone/>
                      </a:pPr>
                      <a:r>
                        <a:rPr lang="en-GB" sz="1600" b="0" i="0" u="none" strike="noStrike" noProof="0" dirty="0">
                          <a:latin typeface="Calibri"/>
                        </a:rPr>
                        <a:t>What are we learning?</a:t>
                      </a:r>
                    </a:p>
                    <a:p>
                      <a:pPr lvl="0" algn="l">
                        <a:lnSpc>
                          <a:spcPct val="100000"/>
                        </a:lnSpc>
                        <a:spcBef>
                          <a:spcPts val="0"/>
                        </a:spcBef>
                        <a:spcAft>
                          <a:spcPts val="0"/>
                        </a:spcAft>
                        <a:buNone/>
                      </a:pPr>
                      <a:r>
                        <a:rPr lang="en-GB" sz="1600" b="1" i="0" u="sng" strike="noStrike" noProof="0" dirty="0">
                          <a:latin typeface="Calibri"/>
                        </a:rPr>
                        <a:t>Problem Solving</a:t>
                      </a:r>
                    </a:p>
                  </a:txBody>
                  <a:tcPr/>
                </a:tc>
                <a:tc>
                  <a:txBody>
                    <a:bodyPr/>
                    <a:lstStyle/>
                    <a:p>
                      <a:pPr marL="0" marR="0" lvl="0" indent="0" algn="ctr" rtl="0" eaLnBrk="1" fontAlgn="auto" latinLnBrk="0" hangingPunct="1">
                        <a:lnSpc>
                          <a:spcPct val="100000"/>
                        </a:lnSpc>
                        <a:spcBef>
                          <a:spcPts val="0"/>
                        </a:spcBef>
                        <a:spcAft>
                          <a:spcPts val="0"/>
                        </a:spcAft>
                        <a:buClrTx/>
                        <a:buSzTx/>
                        <a:buFontTx/>
                        <a:buNone/>
                      </a:pPr>
                      <a:endParaRPr lang="en-US" sz="1800" b="0" i="0" u="sng" strike="noStrike" noProof="0" dirty="0"/>
                    </a:p>
                    <a:p>
                      <a:pPr marL="0" marR="0" lvl="0" indent="0" algn="ctr">
                        <a:lnSpc>
                          <a:spcPct val="100000"/>
                        </a:lnSpc>
                        <a:spcBef>
                          <a:spcPts val="0"/>
                        </a:spcBef>
                        <a:spcAft>
                          <a:spcPts val="0"/>
                        </a:spcAft>
                        <a:buClrTx/>
                        <a:buSzTx/>
                        <a:buFontTx/>
                        <a:buNone/>
                      </a:pPr>
                      <a:r>
                        <a:rPr lang="en-GB" sz="1800" u="sng" kern="1200" dirty="0">
                          <a:solidFill>
                            <a:schemeClr val="tx1"/>
                          </a:solidFill>
                          <a:effectLst/>
                          <a:highlight>
                            <a:srgbClr val="FFFF00"/>
                          </a:highlight>
                          <a:latin typeface="+mn-lt"/>
                          <a:ea typeface="+mn-ea"/>
                          <a:cs typeface="+mn-cs"/>
                        </a:rPr>
                        <a:t>FRIDAY</a:t>
                      </a:r>
                    </a:p>
                    <a:p>
                      <a:pPr lvl="0" algn="ctr">
                        <a:buNone/>
                      </a:pPr>
                      <a:endParaRPr lang="en-US" sz="1800" b="0" i="0" u="sng" strike="noStrike" noProof="0"/>
                    </a:p>
                  </a:txBody>
                  <a:tcPr/>
                </a:tc>
                <a:extLst>
                  <a:ext uri="{0D108BD9-81ED-4DB2-BD59-A6C34878D82A}">
                    <a16:rowId xmlns:a16="http://schemas.microsoft.com/office/drawing/2014/main" val="4081420209"/>
                  </a:ext>
                </a:extLst>
              </a:tr>
              <a:tr h="3864769">
                <a:tc>
                  <a:txBody>
                    <a:bodyPr/>
                    <a:lstStyle/>
                    <a:p>
                      <a:r>
                        <a:rPr lang="en-GB" sz="1600" dirty="0"/>
                        <a:t>How are we learning?</a:t>
                      </a:r>
                    </a:p>
                    <a:p>
                      <a:pPr lvl="0">
                        <a:buNone/>
                      </a:pPr>
                      <a:endParaRPr lang="en-GB" sz="1600" dirty="0"/>
                    </a:p>
                    <a:p>
                      <a:pPr lvl="0">
                        <a:buNone/>
                      </a:pPr>
                      <a:endParaRPr lang="en-GB" dirty="0"/>
                    </a:p>
                  </a:txBody>
                  <a:tcPr/>
                </a:tc>
                <a:tc>
                  <a:txBody>
                    <a:bodyPr/>
                    <a:lstStyle/>
                    <a:p>
                      <a:pPr algn="l">
                        <a:lnSpc>
                          <a:spcPct val="107000"/>
                        </a:lnSpc>
                        <a:spcAft>
                          <a:spcPts val="0"/>
                        </a:spcAft>
                      </a:pPr>
                      <a:r>
                        <a:rPr lang="en-GB" sz="20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Problem Solving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 to spot a pattern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Class input</a:t>
                      </a: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r>
                        <a:rPr lang="en-GB" sz="2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What</a:t>
                      </a:r>
                      <a:r>
                        <a:rPr lang="en-GB" sz="2000" baseline="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is a pattern?</a:t>
                      </a:r>
                    </a:p>
                    <a:p>
                      <a:pPr algn="l">
                        <a:lnSpc>
                          <a:spcPct val="107000"/>
                        </a:lnSpc>
                        <a:spcAft>
                          <a:spcPts val="0"/>
                        </a:spcAft>
                      </a:pPr>
                      <a:r>
                        <a:rPr lang="en-GB" sz="2000" u="sng" dirty="0" smtClean="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https</a:t>
                      </a:r>
                      <a:r>
                        <a:rPr lang="en-GB" sz="2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://www.topmarks.co.uk/ordering-and-sequencing/shape-patterns</a:t>
                      </a: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Play activities</a:t>
                      </a: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Using small resources, can they create their own patterns. 2d shapes, cubes, beads, natural materials etc.</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Plenary </a:t>
                      </a: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can you explain what your pattern </a:t>
                      </a:r>
                      <a:r>
                        <a:rPr lang="en-GB" sz="2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is?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2487816163"/>
                  </a:ext>
                </a:extLst>
              </a:tr>
              <a:tr h="673305">
                <a:tc>
                  <a:txBody>
                    <a:bodyPr/>
                    <a:lstStyle/>
                    <a:p>
                      <a:r>
                        <a:rPr lang="en-GB" sz="1600" dirty="0"/>
                        <a:t>Why are we learning this?</a:t>
                      </a:r>
                    </a:p>
                  </a:txBody>
                  <a:tcPr/>
                </a:tc>
                <a:tc>
                  <a:txBody>
                    <a:bodyPr/>
                    <a:lstStyle/>
                    <a:p>
                      <a:pPr lvl="0">
                        <a:buNone/>
                      </a:pPr>
                      <a:r>
                        <a:rPr lang="en-GB" sz="1800" b="0" i="0" u="none" strike="noStrike" noProof="0" dirty="0">
                          <a:latin typeface="Calibri"/>
                        </a:rPr>
                        <a:t>               </a:t>
                      </a:r>
                      <a:r>
                        <a:rPr lang="en-GB" sz="1400" b="0" i="0" u="none" strike="noStrike" noProof="0" dirty="0">
                          <a:latin typeface="Comic Sans MS"/>
                        </a:rPr>
                        <a:t>Consider how we might use this skill in real life.</a:t>
                      </a:r>
                      <a:endParaRPr lang="en-US" sz="1400" dirty="0">
                        <a:latin typeface="Comic Sans MS"/>
                      </a:endParaRPr>
                    </a:p>
                  </a:txBody>
                  <a:tcPr/>
                </a:tc>
                <a:extLst>
                  <a:ext uri="{0D108BD9-81ED-4DB2-BD59-A6C34878D82A}">
                    <a16:rowId xmlns:a16="http://schemas.microsoft.com/office/drawing/2014/main" val="748032128"/>
                  </a:ext>
                </a:extLst>
              </a:tr>
              <a:tr h="1265813">
                <a:tc>
                  <a:txBody>
                    <a:bodyPr/>
                    <a:lstStyle/>
                    <a:p>
                      <a:r>
                        <a:rPr lang="en-GB" sz="1600" dirty="0"/>
                        <a:t>How do we know we have been successful?</a:t>
                      </a:r>
                    </a:p>
                  </a:txBody>
                  <a:tcPr/>
                </a:tc>
                <a:tc>
                  <a:txBody>
                    <a:bodyPr/>
                    <a:lstStyle/>
                    <a:p>
                      <a:pPr lvl="0">
                        <a:buNone/>
                      </a:pPr>
                      <a:r>
                        <a:rPr lang="en-GB" sz="1400" dirty="0">
                          <a:latin typeface="Comic Sans MS"/>
                        </a:rPr>
                        <a:t>I can work out the answer to the problem and can explain my strategy</a:t>
                      </a:r>
                      <a:r>
                        <a:rPr lang="en-GB" sz="1400" baseline="0" dirty="0">
                          <a:latin typeface="Comic Sans MS"/>
                        </a:rPr>
                        <a:t> and answer.</a:t>
                      </a:r>
                      <a:endParaRPr lang="en-US" dirty="0"/>
                    </a:p>
                  </a:txBody>
                  <a:tcPr/>
                </a:tc>
                <a:extLst>
                  <a:ext uri="{0D108BD9-81ED-4DB2-BD59-A6C34878D82A}">
                    <a16:rowId xmlns:a16="http://schemas.microsoft.com/office/drawing/2014/main" val="1330993388"/>
                  </a:ext>
                </a:extLst>
              </a:tr>
            </a:tbl>
          </a:graphicData>
        </a:graphic>
      </p:graphicFrame>
      <p:pic>
        <p:nvPicPr>
          <p:cNvPr id="3" name="Picture 3" descr="A picture containing drawing&#10;&#10;Description automatically generated">
            <a:extLst>
              <a:ext uri="{FF2B5EF4-FFF2-40B4-BE49-F238E27FC236}">
                <a16:creationId xmlns:a16="http://schemas.microsoft.com/office/drawing/2014/main" id="{69A912B4-2AC4-4FE8-AB84-020E00FE27AB}"/>
              </a:ext>
            </a:extLst>
          </p:cNvPr>
          <p:cNvPicPr>
            <a:picLocks noChangeAspect="1"/>
          </p:cNvPicPr>
          <p:nvPr/>
        </p:nvPicPr>
        <p:blipFill>
          <a:blip r:embed="rId3"/>
          <a:stretch>
            <a:fillRect/>
          </a:stretch>
        </p:blipFill>
        <p:spPr>
          <a:xfrm>
            <a:off x="1088940" y="433420"/>
            <a:ext cx="348089" cy="508690"/>
          </a:xfrm>
          <a:prstGeom prst="rect">
            <a:avLst/>
          </a:prstGeom>
        </p:spPr>
      </p:pic>
      <p:pic>
        <p:nvPicPr>
          <p:cNvPr id="4" name="Picture 4" descr="A picture containing drawing&#10;&#10;Description automatically generated">
            <a:extLst>
              <a:ext uri="{FF2B5EF4-FFF2-40B4-BE49-F238E27FC236}">
                <a16:creationId xmlns:a16="http://schemas.microsoft.com/office/drawing/2014/main" id="{3F6D9C5E-11E9-4F32-858C-D2D3C959CC54}"/>
              </a:ext>
            </a:extLst>
          </p:cNvPr>
          <p:cNvPicPr>
            <a:picLocks noChangeAspect="1"/>
          </p:cNvPicPr>
          <p:nvPr/>
        </p:nvPicPr>
        <p:blipFill>
          <a:blip r:embed="rId4"/>
          <a:stretch>
            <a:fillRect/>
          </a:stretch>
        </p:blipFill>
        <p:spPr>
          <a:xfrm>
            <a:off x="172977" y="1748917"/>
            <a:ext cx="808188" cy="821847"/>
          </a:xfrm>
          <a:prstGeom prst="rect">
            <a:avLst/>
          </a:prstGeom>
        </p:spPr>
      </p:pic>
      <p:pic>
        <p:nvPicPr>
          <p:cNvPr id="8" name="Picture 8" descr="A drawing of a cartoon character&#10;&#10;Description automatically generated">
            <a:extLst>
              <a:ext uri="{FF2B5EF4-FFF2-40B4-BE49-F238E27FC236}">
                <a16:creationId xmlns:a16="http://schemas.microsoft.com/office/drawing/2014/main" id="{7AF50220-0EC5-408C-9CBF-390B3E0DB967}"/>
              </a:ext>
            </a:extLst>
          </p:cNvPr>
          <p:cNvPicPr>
            <a:picLocks noChangeAspect="1"/>
          </p:cNvPicPr>
          <p:nvPr/>
        </p:nvPicPr>
        <p:blipFill>
          <a:blip r:embed="rId5"/>
          <a:stretch>
            <a:fillRect/>
          </a:stretch>
        </p:blipFill>
        <p:spPr>
          <a:xfrm>
            <a:off x="1262984" y="5021265"/>
            <a:ext cx="493685" cy="521105"/>
          </a:xfrm>
          <a:prstGeom prst="rect">
            <a:avLst/>
          </a:prstGeom>
        </p:spPr>
      </p:pic>
      <p:pic>
        <p:nvPicPr>
          <p:cNvPr id="9" name="Picture 9" descr="A picture containing drawing&#10;&#10;Description automatically generated">
            <a:extLst>
              <a:ext uri="{FF2B5EF4-FFF2-40B4-BE49-F238E27FC236}">
                <a16:creationId xmlns:a16="http://schemas.microsoft.com/office/drawing/2014/main" id="{23A8CCE8-58D5-4E22-AB2C-D4DF3FF24BED}"/>
              </a:ext>
            </a:extLst>
          </p:cNvPr>
          <p:cNvPicPr>
            <a:picLocks noChangeAspect="1"/>
          </p:cNvPicPr>
          <p:nvPr/>
        </p:nvPicPr>
        <p:blipFill>
          <a:blip r:embed="rId6"/>
          <a:stretch>
            <a:fillRect/>
          </a:stretch>
        </p:blipFill>
        <p:spPr>
          <a:xfrm>
            <a:off x="1446453" y="6293085"/>
            <a:ext cx="508656" cy="324791"/>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0CD0C2D2-C0C3-4A4C-85C8-20E35FD5176C}"/>
              </a:ext>
            </a:extLst>
          </p:cNvPr>
          <p:cNvPicPr>
            <a:picLocks noChangeAspect="1"/>
          </p:cNvPicPr>
          <p:nvPr/>
        </p:nvPicPr>
        <p:blipFill>
          <a:blip r:embed="rId7"/>
          <a:stretch>
            <a:fillRect/>
          </a:stretch>
        </p:blipFill>
        <p:spPr>
          <a:xfrm>
            <a:off x="5076584" y="6127312"/>
            <a:ext cx="890819" cy="596447"/>
          </a:xfrm>
          <a:prstGeom prst="rect">
            <a:avLst/>
          </a:prstGeom>
        </p:spPr>
      </p:pic>
      <p:pic>
        <p:nvPicPr>
          <p:cNvPr id="6" name="Picture 12" descr="Shape, circle&#10;&#10;Description automatically generated">
            <a:extLst>
              <a:ext uri="{FF2B5EF4-FFF2-40B4-BE49-F238E27FC236}">
                <a16:creationId xmlns:a16="http://schemas.microsoft.com/office/drawing/2014/main" id="{EF3921A5-9A26-4E57-BCBE-ADE02213C747}"/>
              </a:ext>
            </a:extLst>
          </p:cNvPr>
          <p:cNvPicPr>
            <a:picLocks noChangeAspect="1"/>
          </p:cNvPicPr>
          <p:nvPr/>
        </p:nvPicPr>
        <p:blipFill>
          <a:blip r:embed="rId8"/>
          <a:stretch>
            <a:fillRect/>
          </a:stretch>
        </p:blipFill>
        <p:spPr>
          <a:xfrm>
            <a:off x="6817667" y="6272836"/>
            <a:ext cx="428051" cy="345040"/>
          </a:xfrm>
          <a:prstGeom prst="rect">
            <a:avLst/>
          </a:prstGeom>
        </p:spPr>
      </p:pic>
      <p:pic>
        <p:nvPicPr>
          <p:cNvPr id="10" name="Picture 9" descr="A picture containing implement&#10;&#10;Description automatically generated">
            <a:extLst>
              <a:ext uri="{FF2B5EF4-FFF2-40B4-BE49-F238E27FC236}">
                <a16:creationId xmlns:a16="http://schemas.microsoft.com/office/drawing/2014/main" id="{CB6DEBEB-A009-4E3D-AB62-5E26D4252D4E}"/>
              </a:ext>
            </a:extLst>
          </p:cNvPr>
          <p:cNvPicPr>
            <a:picLocks noChangeAspect="1"/>
          </p:cNvPicPr>
          <p:nvPr/>
        </p:nvPicPr>
        <p:blipFill>
          <a:blip r:embed="rId9"/>
          <a:stretch>
            <a:fillRect/>
          </a:stretch>
        </p:blipFill>
        <p:spPr>
          <a:xfrm>
            <a:off x="3866554" y="6175830"/>
            <a:ext cx="479689" cy="499413"/>
          </a:xfrm>
          <a:prstGeom prst="rect">
            <a:avLst/>
          </a:prstGeom>
        </p:spPr>
      </p:pic>
      <p:pic>
        <p:nvPicPr>
          <p:cNvPr id="11" name="Picture 14" descr="A picture containing drawing&#10;&#10;Description automatically generated">
            <a:extLst>
              <a:ext uri="{FF2B5EF4-FFF2-40B4-BE49-F238E27FC236}">
                <a16:creationId xmlns:a16="http://schemas.microsoft.com/office/drawing/2014/main" id="{02E1BD9F-4B46-4602-98E0-0B8E517D356B}"/>
              </a:ext>
            </a:extLst>
          </p:cNvPr>
          <p:cNvPicPr>
            <a:picLocks noChangeAspect="1"/>
          </p:cNvPicPr>
          <p:nvPr/>
        </p:nvPicPr>
        <p:blipFill>
          <a:blip r:embed="rId10"/>
          <a:stretch>
            <a:fillRect/>
          </a:stretch>
        </p:blipFill>
        <p:spPr>
          <a:xfrm>
            <a:off x="2548060" y="6175830"/>
            <a:ext cx="575055" cy="559300"/>
          </a:xfrm>
          <a:prstGeom prst="rect">
            <a:avLst/>
          </a:prstGeom>
        </p:spPr>
      </p:pic>
    </p:spTree>
    <p:extLst>
      <p:ext uri="{BB962C8B-B14F-4D97-AF65-F5344CB8AC3E}">
        <p14:creationId xmlns:p14="http://schemas.microsoft.com/office/powerpoint/2010/main" val="964310213"/>
      </p:ext>
    </p:extLst>
  </p:cSld>
  <p:clrMapOvr>
    <a:masterClrMapping/>
  </p:clrMapOvr>
</p:sld>
</file>

<file path=ppt/theme/theme1.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E83950CCF60904597F4B33BAD2CB1A0" ma:contentTypeVersion="13" ma:contentTypeDescription="Create a new document." ma:contentTypeScope="" ma:versionID="3d1aeb6ee6f478412191cebbdc7fd1fb">
  <xsd:schema xmlns:xsd="http://www.w3.org/2001/XMLSchema" xmlns:xs="http://www.w3.org/2001/XMLSchema" xmlns:p="http://schemas.microsoft.com/office/2006/metadata/properties" xmlns:ns2="750d73c1-c9ad-46cf-aba5-ab10e1008def" xmlns:ns3="123dfa18-dcb5-4790-9e3e-ca5de1a73f3a" targetNamespace="http://schemas.microsoft.com/office/2006/metadata/properties" ma:root="true" ma:fieldsID="7184503ce8946dbb145197908d229c02" ns2:_="" ns3:_="">
    <xsd:import namespace="750d73c1-c9ad-46cf-aba5-ab10e1008def"/>
    <xsd:import namespace="123dfa18-dcb5-4790-9e3e-ca5de1a73f3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0d73c1-c9ad-46cf-aba5-ab10e1008d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3dfa18-dcb5-4790-9e3e-ca5de1a73f3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123dfa18-dcb5-4790-9e3e-ca5de1a73f3a">
      <UserInfo>
        <DisplayName/>
        <AccountId xsi:nil="true"/>
        <AccountType/>
      </UserInfo>
    </SharedWithUsers>
  </documentManagement>
</p:properties>
</file>

<file path=customXml/itemProps1.xml><?xml version="1.0" encoding="utf-8"?>
<ds:datastoreItem xmlns:ds="http://schemas.openxmlformats.org/officeDocument/2006/customXml" ds:itemID="{D3A15536-ADC2-4A64-8255-66117147105F}">
  <ds:schemaRefs>
    <ds:schemaRef ds:uri="http://schemas.microsoft.com/sharepoint/v3/contenttype/forms"/>
  </ds:schemaRefs>
</ds:datastoreItem>
</file>

<file path=customXml/itemProps2.xml><?xml version="1.0" encoding="utf-8"?>
<ds:datastoreItem xmlns:ds="http://schemas.openxmlformats.org/officeDocument/2006/customXml" ds:itemID="{FEA9F3D2-F1F5-46AD-A634-49B2690FCF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0d73c1-c9ad-46cf-aba5-ab10e1008def"/>
    <ds:schemaRef ds:uri="123dfa18-dcb5-4790-9e3e-ca5de1a73f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9A921FC-D7D6-47D2-BEED-EB4CEE34E1AB}">
  <ds:schemaRefs>
    <ds:schemaRef ds:uri="http://purl.org/dc/elements/1.1/"/>
    <ds:schemaRef ds:uri="http://schemas.microsoft.com/office/2006/metadata/properties"/>
    <ds:schemaRef ds:uri="750d73c1-c9ad-46cf-aba5-ab10e1008def"/>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123dfa18-dcb5-4790-9e3e-ca5de1a73f3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187</TotalTime>
  <Words>1049</Words>
  <Application>Microsoft Office PowerPoint</Application>
  <PresentationFormat>On-screen Show (4:3)</PresentationFormat>
  <Paragraphs>268</Paragraphs>
  <Slides>15</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Comic Sans MS</vt:lpstr>
      <vt:lpstr>Segoe UI</vt:lpstr>
      <vt:lpstr>Times New Roman</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West Lothian Council - Education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Cook</dc:creator>
  <cp:lastModifiedBy>Miss MacKenzie</cp:lastModifiedBy>
  <cp:revision>807</cp:revision>
  <cp:lastPrinted>2019-09-23T13:29:27Z</cp:lastPrinted>
  <dcterms:created xsi:type="dcterms:W3CDTF">2019-09-23T11:18:19Z</dcterms:created>
  <dcterms:modified xsi:type="dcterms:W3CDTF">2021-08-31T15:52:22Z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0x0101001E83950CCF60904597F4B33BAD2CB1A0</vt:lpwstr>
  </property>
  <property fmtid="{D5CDD505-2E9C-101B-9397-08002B2CF9AE}" pid="3" name="Order">
    <vt:r8>70200</vt:r8>
  </property>
  <property fmtid="{D5CDD505-2E9C-101B-9397-08002B2CF9AE}" pid="4" name="ComplianceAssetId">
    <vt:lpwstr/>
  </property>
  <property fmtid="{D5CDD505-2E9C-101B-9397-08002B2CF9AE}" pid="5" name="xd_Signature">
    <vt:bool>false</vt:bool>
  </property>
  <property fmtid="{D5CDD505-2E9C-101B-9397-08002B2CF9AE}" pid="6" name="SharedWithUsers">
    <vt:lpwstr>19;#Miss Craig</vt:lpwstr>
  </property>
  <property fmtid="{D5CDD505-2E9C-101B-9397-08002B2CF9AE}" pid="7" name="xd_ProgID">
    <vt:lpwstr/>
  </property>
  <property fmtid="{D5CDD505-2E9C-101B-9397-08002B2CF9AE}" pid="8" name="TemplateUrl">
    <vt:lpwstr/>
  </property>
</Properties>
</file>