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66" r:id="rId2"/>
    <p:sldId id="269" r:id="rId3"/>
    <p:sldId id="276" r:id="rId4"/>
    <p:sldId id="278" r:id="rId5"/>
    <p:sldId id="280" r:id="rId6"/>
    <p:sldId id="281" r:id="rId7"/>
    <p:sldId id="283" r:id="rId8"/>
    <p:sldId id="284" r:id="rId9"/>
    <p:sldId id="282" r:id="rId10"/>
    <p:sldId id="285" r:id="rId11"/>
    <p:sldId id="286" r:id="rId12"/>
    <p:sldId id="28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EF9"/>
    <a:srgbClr val="004382"/>
    <a:srgbClr val="BF0A2A"/>
    <a:srgbClr val="F07C8B"/>
    <a:srgbClr val="7FC349"/>
    <a:srgbClr val="C4DF9B"/>
    <a:srgbClr val="FFF8D1"/>
    <a:srgbClr val="FFEE8D"/>
    <a:srgbClr val="90C8E5"/>
    <a:srgbClr val="008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749" autoAdjust="0"/>
  </p:normalViewPr>
  <p:slideViewPr>
    <p:cSldViewPr snapToGrid="0" showGuides="1">
      <p:cViewPr>
        <p:scale>
          <a:sx n="71" d="100"/>
          <a:sy n="71" d="100"/>
        </p:scale>
        <p:origin x="-1338" y="-19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89828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229473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67304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93242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353862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208733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201667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311840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51375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145314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462940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first-social-studies/curriculum-for-excellence-first-social-studies-people-past-events-and-societies/scottish-history-people-past-events-and-societies-social-studies-first-scotland-c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88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9650" y="1485900"/>
            <a:ext cx="7210425" cy="4591050"/>
            <a:chOff x="1009650" y="1485900"/>
            <a:chExt cx="7210425" cy="4591050"/>
          </a:xfrm>
        </p:grpSpPr>
        <p:sp>
          <p:nvSpPr>
            <p:cNvPr id="16" name="Rounded Rectangle 15"/>
            <p:cNvSpPr/>
            <p:nvPr/>
          </p:nvSpPr>
          <p:spPr bwMode="auto">
            <a:xfrm>
              <a:off x="1009650" y="1485900"/>
              <a:ext cx="7210425" cy="4591050"/>
            </a:xfrm>
            <a:prstGeom prst="roundRect">
              <a:avLst>
                <a:gd name="adj" fmla="val 6409"/>
              </a:avLst>
            </a:prstGeom>
            <a:solidFill>
              <a:srgbClr val="004382"/>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endParaRPr lang="en-GB" sz="1350" dirty="0">
                <a:latin typeface="Twinkl" pitchFamily="50" charset="0"/>
              </a:endParaRPr>
            </a:p>
          </p:txBody>
        </p:sp>
        <p:sp>
          <p:nvSpPr>
            <p:cNvPr id="9" name="Rectangle 8"/>
            <p:cNvSpPr/>
            <p:nvPr/>
          </p:nvSpPr>
          <p:spPr>
            <a:xfrm>
              <a:off x="1214437" y="1703933"/>
              <a:ext cx="6891338" cy="4154984"/>
            </a:xfrm>
            <a:prstGeom prst="rect">
              <a:avLst/>
            </a:prstGeom>
          </p:spPr>
          <p:txBody>
            <a:bodyPr wrap="square">
              <a:spAutoFit/>
            </a:bodyPr>
            <a:lstStyle/>
            <a:p>
              <a:r>
                <a:rPr lang="en-GB" sz="2400" dirty="0">
                  <a:solidFill>
                    <a:schemeClr val="bg1"/>
                  </a:solidFill>
                  <a:latin typeface="Twinkl" pitchFamily="2" charset="0"/>
                </a:rPr>
                <a:t>The Pope then wrote to King Edward the Second, urging him to make peace with Scotland and Robert the Bruce. </a:t>
              </a:r>
            </a:p>
            <a:p>
              <a:endParaRPr lang="en-GB" sz="2400" dirty="0">
                <a:solidFill>
                  <a:schemeClr val="bg1"/>
                </a:solidFill>
                <a:latin typeface="Twinkl" pitchFamily="2" charset="0"/>
              </a:endParaRPr>
            </a:p>
            <a:p>
              <a:r>
                <a:rPr lang="en-GB" sz="2400" dirty="0">
                  <a:solidFill>
                    <a:schemeClr val="bg1"/>
                  </a:solidFill>
                  <a:latin typeface="Twinkl" pitchFamily="2" charset="0"/>
                </a:rPr>
                <a:t>In 1328, the English and Scottish Kings signed a peace treaty called </a:t>
              </a:r>
              <a:br>
                <a:rPr lang="en-GB" sz="2400" dirty="0">
                  <a:solidFill>
                    <a:schemeClr val="bg1"/>
                  </a:solidFill>
                  <a:latin typeface="Twinkl" pitchFamily="2" charset="0"/>
                </a:rPr>
              </a:br>
              <a:r>
                <a:rPr lang="en-GB" sz="2400" b="1" dirty="0">
                  <a:solidFill>
                    <a:schemeClr val="bg1"/>
                  </a:solidFill>
                  <a:latin typeface="Twinkl" pitchFamily="2" charset="0"/>
                </a:rPr>
                <a:t>The Treaty of Edinburgh-Northampton. </a:t>
              </a:r>
            </a:p>
            <a:p>
              <a:endParaRPr lang="en-GB" sz="2400" dirty="0">
                <a:solidFill>
                  <a:schemeClr val="bg1"/>
                </a:solidFill>
                <a:latin typeface="Twinkl" pitchFamily="2" charset="0"/>
              </a:endParaRPr>
            </a:p>
            <a:p>
              <a:r>
                <a:rPr lang="en-GB" sz="2400" dirty="0">
                  <a:solidFill>
                    <a:schemeClr val="bg1"/>
                  </a:solidFill>
                  <a:latin typeface="Twinkl" pitchFamily="2" charset="0"/>
                </a:rPr>
                <a:t>This made it official that Scotland was an independent country and that is was ruled by Robert the Bruce.</a:t>
              </a:r>
            </a:p>
          </p:txBody>
        </p:sp>
      </p:grpSp>
      <p:sp>
        <p:nvSpPr>
          <p:cNvPr id="7" name="Rectangle 6"/>
          <p:cNvSpPr/>
          <p:nvPr/>
        </p:nvSpPr>
        <p:spPr>
          <a:xfrm>
            <a:off x="447675" y="656532"/>
            <a:ext cx="8248650" cy="646331"/>
          </a:xfrm>
          <a:prstGeom prst="rect">
            <a:avLst/>
          </a:prstGeom>
        </p:spPr>
        <p:txBody>
          <a:bodyPr wrap="square">
            <a:spAutoFit/>
          </a:bodyPr>
          <a:lstStyle/>
          <a:p>
            <a:pPr algn="ctr"/>
            <a:r>
              <a:rPr lang="en-GB" sz="3600" b="1" dirty="0">
                <a:latin typeface="Twinkl" pitchFamily="2" charset="0"/>
              </a:rPr>
              <a:t>The Response</a:t>
            </a:r>
          </a:p>
        </p:txBody>
      </p:sp>
    </p:spTree>
    <p:extLst>
      <p:ext uri="{BB962C8B-B14F-4D97-AF65-F5344CB8AC3E}">
        <p14:creationId xmlns:p14="http://schemas.microsoft.com/office/powerpoint/2010/main" val="284123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75" y="656532"/>
            <a:ext cx="8248650" cy="646331"/>
          </a:xfrm>
          <a:prstGeom prst="rect">
            <a:avLst/>
          </a:prstGeom>
        </p:spPr>
        <p:txBody>
          <a:bodyPr wrap="square">
            <a:spAutoFit/>
          </a:bodyPr>
          <a:lstStyle/>
          <a:p>
            <a:pPr algn="ctr"/>
            <a:r>
              <a:rPr lang="en-GB" sz="3600" b="1" dirty="0">
                <a:latin typeface="Twinkl" pitchFamily="2" charset="0"/>
              </a:rPr>
              <a:t>The Response</a:t>
            </a:r>
          </a:p>
        </p:txBody>
      </p:sp>
      <p:sp>
        <p:nvSpPr>
          <p:cNvPr id="9" name="Rectangle 8"/>
          <p:cNvSpPr/>
          <p:nvPr/>
        </p:nvSpPr>
        <p:spPr>
          <a:xfrm>
            <a:off x="447675" y="1379863"/>
            <a:ext cx="8248650" cy="646331"/>
          </a:xfrm>
          <a:prstGeom prst="rect">
            <a:avLst/>
          </a:prstGeom>
        </p:spPr>
        <p:txBody>
          <a:bodyPr wrap="square">
            <a:spAutoFit/>
          </a:bodyPr>
          <a:lstStyle/>
          <a:p>
            <a:pPr algn="ctr"/>
            <a:r>
              <a:rPr lang="en-GB" dirty="0">
                <a:latin typeface="Twinkl" pitchFamily="2" charset="0"/>
              </a:rPr>
              <a:t>Some Scottish people may have celebrated when </a:t>
            </a:r>
            <a:br>
              <a:rPr lang="en-GB" dirty="0">
                <a:latin typeface="Twinkl" pitchFamily="2" charset="0"/>
              </a:rPr>
            </a:br>
            <a:r>
              <a:rPr lang="en-GB" dirty="0">
                <a:latin typeface="Twinkl" pitchFamily="2" charset="0"/>
              </a:rPr>
              <a:t>The Treaty of Edinburgh-Northampton was signed. </a:t>
            </a:r>
          </a:p>
        </p:txBody>
      </p:sp>
      <p:grpSp>
        <p:nvGrpSpPr>
          <p:cNvPr id="6" name="Group 5"/>
          <p:cNvGrpSpPr/>
          <p:nvPr/>
        </p:nvGrpSpPr>
        <p:grpSpPr>
          <a:xfrm>
            <a:off x="2028696" y="2103194"/>
            <a:ext cx="2696451" cy="4480362"/>
            <a:chOff x="1075448" y="2201083"/>
            <a:chExt cx="2696451" cy="4480362"/>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825" t="746" r="63205" b="12100"/>
            <a:stretch/>
          </p:blipFill>
          <p:spPr>
            <a:xfrm>
              <a:off x="1075448" y="2201083"/>
              <a:ext cx="2696451" cy="4480362"/>
            </a:xfrm>
            <a:prstGeom prst="rect">
              <a:avLst/>
            </a:prstGeom>
          </p:spPr>
        </p:pic>
        <p:sp>
          <p:nvSpPr>
            <p:cNvPr id="10" name="Rectangle 9"/>
            <p:cNvSpPr/>
            <p:nvPr/>
          </p:nvSpPr>
          <p:spPr>
            <a:xfrm>
              <a:off x="1285875" y="2600236"/>
              <a:ext cx="2286000" cy="1938992"/>
            </a:xfrm>
            <a:prstGeom prst="rect">
              <a:avLst/>
            </a:prstGeom>
          </p:spPr>
          <p:txBody>
            <a:bodyPr wrap="square">
              <a:spAutoFit/>
            </a:bodyPr>
            <a:lstStyle/>
            <a:p>
              <a:pPr algn="ctr"/>
              <a:r>
                <a:rPr lang="en-GB" sz="2000" dirty="0">
                  <a:latin typeface="Twinkl" pitchFamily="2" charset="0"/>
                </a:rPr>
                <a:t>Act out the different reactions people might have had when they heard about </a:t>
              </a:r>
              <a:br>
                <a:rPr lang="en-GB" sz="2000" dirty="0">
                  <a:latin typeface="Twinkl" pitchFamily="2" charset="0"/>
                </a:rPr>
              </a:br>
              <a:r>
                <a:rPr lang="en-GB" sz="2000" dirty="0">
                  <a:latin typeface="Twinkl" pitchFamily="2" charset="0"/>
                </a:rPr>
                <a:t>the Treaty.</a:t>
              </a:r>
            </a:p>
          </p:txBody>
        </p:sp>
      </p:grpSp>
      <p:grpSp>
        <p:nvGrpSpPr>
          <p:cNvPr id="5" name="Group 4"/>
          <p:cNvGrpSpPr/>
          <p:nvPr/>
        </p:nvGrpSpPr>
        <p:grpSpPr>
          <a:xfrm>
            <a:off x="4813795" y="2133585"/>
            <a:ext cx="2673964" cy="4449971"/>
            <a:chOff x="5157734" y="2231474"/>
            <a:chExt cx="2673964" cy="444997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901"/>
            <a:stretch/>
          </p:blipFill>
          <p:spPr>
            <a:xfrm>
              <a:off x="5157734" y="2231474"/>
              <a:ext cx="2673964" cy="4449971"/>
            </a:xfrm>
            <a:prstGeom prst="rect">
              <a:avLst/>
            </a:prstGeom>
          </p:spPr>
        </p:pic>
        <p:sp>
          <p:nvSpPr>
            <p:cNvPr id="14" name="Rectangle 13"/>
            <p:cNvSpPr/>
            <p:nvPr/>
          </p:nvSpPr>
          <p:spPr>
            <a:xfrm>
              <a:off x="5343525" y="2600236"/>
              <a:ext cx="2343150" cy="1323439"/>
            </a:xfrm>
            <a:prstGeom prst="rect">
              <a:avLst/>
            </a:prstGeom>
          </p:spPr>
          <p:txBody>
            <a:bodyPr wrap="square">
              <a:spAutoFit/>
            </a:bodyPr>
            <a:lstStyle/>
            <a:p>
              <a:pPr algn="ctr"/>
              <a:r>
                <a:rPr lang="en-GB" sz="2000" dirty="0">
                  <a:latin typeface="Twinkl" pitchFamily="2" charset="0"/>
                </a:rPr>
                <a:t>Think about how people might have received this news in </a:t>
              </a:r>
              <a:r>
                <a:rPr lang="en-GB" sz="2000" b="1" dirty="0">
                  <a:latin typeface="Twinkl" pitchFamily="2" charset="0"/>
                </a:rPr>
                <a:t>1328.</a:t>
              </a: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1698" y="424435"/>
            <a:ext cx="739624" cy="126778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8449" y="2886075"/>
            <a:ext cx="2525551" cy="390525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66" y="3648074"/>
            <a:ext cx="2458735" cy="3057525"/>
          </a:xfrm>
          <a:prstGeom prst="rect">
            <a:avLst/>
          </a:prstGeom>
        </p:spPr>
      </p:pic>
    </p:spTree>
    <p:extLst>
      <p:ext uri="{BB962C8B-B14F-4D97-AF65-F5344CB8AC3E}">
        <p14:creationId xmlns:p14="http://schemas.microsoft.com/office/powerpoint/2010/main" val="16980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5" y="718008"/>
            <a:ext cx="8286750" cy="646331"/>
          </a:xfrm>
          <a:prstGeom prst="rect">
            <a:avLst/>
          </a:prstGeom>
        </p:spPr>
        <p:txBody>
          <a:bodyPr wrap="square">
            <a:spAutoFit/>
          </a:bodyPr>
          <a:lstStyle/>
          <a:p>
            <a:pPr algn="ctr"/>
            <a:r>
              <a:rPr lang="en-GB" sz="3600" b="1" dirty="0">
                <a:latin typeface="Twinkl" pitchFamily="2" charset="0"/>
              </a:rPr>
              <a:t>What Is the Declaration Like Now?</a:t>
            </a:r>
          </a:p>
        </p:txBody>
      </p:sp>
      <p:sp>
        <p:nvSpPr>
          <p:cNvPr id="9" name="Rectangle 8"/>
          <p:cNvSpPr/>
          <p:nvPr/>
        </p:nvSpPr>
        <p:spPr>
          <a:xfrm>
            <a:off x="914724" y="1687472"/>
            <a:ext cx="3495351" cy="3416320"/>
          </a:xfrm>
          <a:prstGeom prst="rect">
            <a:avLst/>
          </a:prstGeom>
        </p:spPr>
        <p:txBody>
          <a:bodyPr wrap="square">
            <a:spAutoFit/>
          </a:bodyPr>
          <a:lstStyle/>
          <a:p>
            <a:r>
              <a:rPr lang="en-GB" dirty="0">
                <a:latin typeface="Twinkl" pitchFamily="2" charset="0"/>
              </a:rPr>
              <a:t>The original Declaration was sent to the Pope in 1320. Therefore, the one stored today is the medieval copy of the document. It was damaged during the 17</a:t>
            </a:r>
            <a:r>
              <a:rPr lang="en-GB" baseline="30000" dirty="0">
                <a:latin typeface="Twinkl" pitchFamily="2" charset="0"/>
              </a:rPr>
              <a:t>th</a:t>
            </a:r>
            <a:r>
              <a:rPr lang="en-GB" dirty="0">
                <a:latin typeface="Twinkl" pitchFamily="2" charset="0"/>
              </a:rPr>
              <a:t> century when it was taken to </a:t>
            </a:r>
            <a:r>
              <a:rPr lang="en-GB" dirty="0" err="1">
                <a:latin typeface="Twinkl" pitchFamily="2" charset="0"/>
              </a:rPr>
              <a:t>Tyninghame</a:t>
            </a:r>
            <a:r>
              <a:rPr lang="en-GB" dirty="0">
                <a:latin typeface="Twinkl" pitchFamily="2" charset="0"/>
              </a:rPr>
              <a:t> while work was being completed on Edinburgh Castle. However, it has been preserved since 1320 and even has some of the original seals!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1687472"/>
            <a:ext cx="3894140" cy="4082356"/>
          </a:xfrm>
          <a:prstGeom prst="roundRect">
            <a:avLst>
              <a:gd name="adj" fmla="val 5004"/>
            </a:avLst>
          </a:prstGeom>
        </p:spPr>
      </p:pic>
      <p:grpSp>
        <p:nvGrpSpPr>
          <p:cNvPr id="6" name="Group 5"/>
          <p:cNvGrpSpPr/>
          <p:nvPr/>
        </p:nvGrpSpPr>
        <p:grpSpPr>
          <a:xfrm>
            <a:off x="3343274" y="4543425"/>
            <a:ext cx="1996887" cy="1996887"/>
            <a:chOff x="4048124" y="4276725"/>
            <a:chExt cx="1996887" cy="1996887"/>
          </a:xfrm>
        </p:grpSpPr>
        <p:sp>
          <p:nvSpPr>
            <p:cNvPr id="5" name="Teardrop 4"/>
            <p:cNvSpPr/>
            <p:nvPr/>
          </p:nvSpPr>
          <p:spPr>
            <a:xfrm>
              <a:off x="4048124" y="4276725"/>
              <a:ext cx="1996887" cy="1996887"/>
            </a:xfrm>
            <a:prstGeom prst="teardrop">
              <a:avLst/>
            </a:prstGeom>
            <a:solidFill>
              <a:srgbClr val="F07C8B"/>
            </a:solidFill>
            <a:ln w="76200">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155979" y="4759077"/>
              <a:ext cx="1889032" cy="923330"/>
            </a:xfrm>
            <a:prstGeom prst="rect">
              <a:avLst/>
            </a:prstGeom>
          </p:spPr>
          <p:txBody>
            <a:bodyPr wrap="square">
              <a:spAutoFit/>
            </a:bodyPr>
            <a:lstStyle/>
            <a:p>
              <a:pPr algn="ctr"/>
              <a:r>
                <a:rPr lang="en-GB" dirty="0">
                  <a:latin typeface="Twinkl" pitchFamily="2" charset="0"/>
                </a:rPr>
                <a:t>Here is what the Declaration looks like today. </a:t>
              </a:r>
              <a:endParaRPr lang="en-GB" dirty="0"/>
            </a:p>
          </p:txBody>
        </p:sp>
      </p:grpSp>
    </p:spTree>
    <p:extLst>
      <p:ext uri="{BB962C8B-B14F-4D97-AF65-F5344CB8AC3E}">
        <p14:creationId xmlns:p14="http://schemas.microsoft.com/office/powerpoint/2010/main" val="6012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3181" y="1089967"/>
            <a:ext cx="25394743" cy="6119834"/>
          </a:xfrm>
          <a:prstGeom prst="rect">
            <a:avLst/>
          </a:prstGeom>
        </p:spPr>
      </p:pic>
      <p:grpSp>
        <p:nvGrpSpPr>
          <p:cNvPr id="6" name="Group 5"/>
          <p:cNvGrpSpPr/>
          <p:nvPr/>
        </p:nvGrpSpPr>
        <p:grpSpPr>
          <a:xfrm>
            <a:off x="892926" y="298328"/>
            <a:ext cx="4180335" cy="3644572"/>
            <a:chOff x="805839" y="298328"/>
            <a:chExt cx="4180335" cy="3644572"/>
          </a:xfrm>
        </p:grpSpPr>
        <p:grpSp>
          <p:nvGrpSpPr>
            <p:cNvPr id="19" name="Group 18"/>
            <p:cNvGrpSpPr/>
            <p:nvPr/>
          </p:nvGrpSpPr>
          <p:grpSpPr>
            <a:xfrm rot="4623038">
              <a:off x="927557" y="631101"/>
              <a:ext cx="3190081" cy="3433518"/>
              <a:chOff x="2603444" y="1319844"/>
              <a:chExt cx="5419581" cy="5833147"/>
            </a:xfrm>
          </p:grpSpPr>
          <p:sp>
            <p:nvSpPr>
              <p:cNvPr id="14" name="Oval 13"/>
              <p:cNvSpPr/>
              <p:nvPr/>
            </p:nvSpPr>
            <p:spPr>
              <a:xfrm>
                <a:off x="2603444" y="1319844"/>
                <a:ext cx="4518148" cy="4518148"/>
              </a:xfrm>
              <a:prstGeom prst="ellipse">
                <a:avLst/>
              </a:prstGeom>
              <a:solidFill>
                <a:srgbClr val="75995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p:cNvGrpSpPr/>
              <p:nvPr/>
            </p:nvGrpSpPr>
            <p:grpSpPr>
              <a:xfrm>
                <a:off x="6243484" y="5377835"/>
                <a:ext cx="1779541" cy="1775156"/>
                <a:chOff x="1061884" y="1504335"/>
                <a:chExt cx="1779541" cy="1775156"/>
              </a:xfrm>
            </p:grpSpPr>
            <p:cxnSp>
              <p:nvCxnSpPr>
                <p:cNvPr id="11" name="Straight Connector 10"/>
                <p:cNvCxnSpPr/>
                <p:nvPr/>
              </p:nvCxnSpPr>
              <p:spPr>
                <a:xfrm>
                  <a:off x="1061884" y="1504335"/>
                  <a:ext cx="1622322" cy="1622322"/>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6"/>
                <p:cNvSpPr/>
                <p:nvPr/>
              </p:nvSpPr>
              <p:spPr>
                <a:xfrm>
                  <a:off x="2662648" y="3100714"/>
                  <a:ext cx="178777" cy="1787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999" y="298328"/>
              <a:ext cx="3833175" cy="3153890"/>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95208"/>
          <a:stretch/>
        </p:blipFill>
        <p:spPr>
          <a:xfrm>
            <a:off x="0" y="0"/>
            <a:ext cx="438150" cy="6858000"/>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94743" r="211"/>
          <a:stretch/>
        </p:blipFill>
        <p:spPr>
          <a:xfrm>
            <a:off x="8684419" y="0"/>
            <a:ext cx="461456" cy="6858000"/>
          </a:xfrm>
          <a:prstGeom prst="rect">
            <a:avLst/>
          </a:prstGeom>
        </p:spPr>
      </p:pic>
      <p:grpSp>
        <p:nvGrpSpPr>
          <p:cNvPr id="22" name="Group 21"/>
          <p:cNvGrpSpPr/>
          <p:nvPr/>
        </p:nvGrpSpPr>
        <p:grpSpPr>
          <a:xfrm>
            <a:off x="4434226" y="1828420"/>
            <a:ext cx="4036673" cy="3452017"/>
            <a:chOff x="-495827" y="1896577"/>
            <a:chExt cx="3848238" cy="4361138"/>
          </a:xfrm>
        </p:grpSpPr>
        <p:sp>
          <p:nvSpPr>
            <p:cNvPr id="21" name="Rounded Rectangle 20"/>
            <p:cNvSpPr/>
            <p:nvPr/>
          </p:nvSpPr>
          <p:spPr bwMode="auto">
            <a:xfrm>
              <a:off x="-495827" y="1896577"/>
              <a:ext cx="3848238" cy="4361138"/>
            </a:xfrm>
            <a:prstGeom prst="roundRect">
              <a:avLst>
                <a:gd name="adj" fmla="val 6409"/>
              </a:avLst>
            </a:prstGeom>
            <a:solidFill>
              <a:srgbClr val="CFE09A"/>
            </a:solidFill>
            <a:ln w="25400" cap="rnd">
              <a:solidFill>
                <a:srgbClr val="5068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0" name="TextBox 19"/>
            <p:cNvSpPr txBox="1"/>
            <p:nvPr/>
          </p:nvSpPr>
          <p:spPr>
            <a:xfrm>
              <a:off x="-266563" y="2214690"/>
              <a:ext cx="3389710" cy="3231656"/>
            </a:xfrm>
            <a:prstGeom prst="rect">
              <a:avLst/>
            </a:prstGeom>
            <a:noFill/>
          </p:spPr>
          <p:txBody>
            <a:bodyPr wrap="square" rtlCol="0">
              <a:spAutoFit/>
            </a:bodyPr>
            <a:lstStyle/>
            <a:p>
              <a:pPr algn="ctr"/>
              <a:r>
                <a:rPr lang="en-GB" sz="6000" b="1" dirty="0">
                  <a:latin typeface="Twinkl" pitchFamily="2" charset="0"/>
                </a:rPr>
                <a:t>1314</a:t>
              </a:r>
            </a:p>
            <a:p>
              <a:pPr algn="ctr"/>
              <a:r>
                <a:rPr lang="en-GB" sz="2400" dirty="0">
                  <a:latin typeface="Twinkl" pitchFamily="2" charset="0"/>
                </a:rPr>
                <a:t>Scotland began to regain independence in 1314 when the Scots defeated the English at the </a:t>
              </a:r>
              <a:br>
                <a:rPr lang="en-GB" sz="2400" dirty="0">
                  <a:latin typeface="Twinkl" pitchFamily="2" charset="0"/>
                </a:rPr>
              </a:br>
              <a:r>
                <a:rPr lang="en-GB" sz="2400" dirty="0">
                  <a:latin typeface="Twinkl" pitchFamily="2" charset="0"/>
                </a:rPr>
                <a:t>Battle of Bannockburn. </a:t>
              </a:r>
            </a:p>
          </p:txBody>
        </p:sp>
      </p:grpSp>
    </p:spTree>
    <p:extLst>
      <p:ext uri="{BB962C8B-B14F-4D97-AF65-F5344CB8AC3E}">
        <p14:creationId xmlns:p14="http://schemas.microsoft.com/office/powerpoint/2010/main" val="28877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2.59259E-6 L 2.30677 -2.59259E-6 " pathEditMode="relative" rAng="0" ptsTypes="AA">
                                      <p:cBhvr>
                                        <p:cTn id="6" dur="2000" fill="hold"/>
                                        <p:tgtEl>
                                          <p:spTgt spid="9"/>
                                        </p:tgtEl>
                                        <p:attrNameLst>
                                          <p:attrName>ppt_x</p:attrName>
                                          <p:attrName>ppt_y</p:attrName>
                                        </p:attrNameLst>
                                      </p:cBhvr>
                                      <p:rCtr x="115347" y="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8665" y="2188520"/>
            <a:ext cx="3838575" cy="2717667"/>
          </a:xfrm>
          <a:prstGeom prst="rect">
            <a:avLst/>
          </a:prstGeom>
          <a:noFill/>
        </p:spPr>
        <p:txBody>
          <a:bodyPr wrap="square" rtlCol="0">
            <a:spAutoFit/>
          </a:bodyPr>
          <a:lstStyle/>
          <a:p>
            <a:pPr algn="ctr">
              <a:lnSpc>
                <a:spcPct val="120000"/>
              </a:lnSpc>
            </a:pPr>
            <a:r>
              <a:rPr lang="en-GB" sz="2400" b="1" dirty="0">
                <a:latin typeface="Twinkl" pitchFamily="2" charset="0"/>
              </a:rPr>
              <a:t>Once Scotland had regained freedom, the Declaration of Arbroath began to be created, most likely by Bernard, </a:t>
            </a:r>
            <a:br>
              <a:rPr lang="en-GB" sz="2400" b="1" dirty="0">
                <a:latin typeface="Twinkl" pitchFamily="2" charset="0"/>
              </a:rPr>
            </a:br>
            <a:r>
              <a:rPr lang="en-GB" sz="2400" b="1" dirty="0">
                <a:latin typeface="Twinkl" pitchFamily="2" charset="0"/>
              </a:rPr>
              <a:t>Abbot of Arbroath.</a:t>
            </a:r>
            <a:endParaRPr lang="en-GB" sz="2400" b="1" dirty="0"/>
          </a:p>
        </p:txBody>
      </p:sp>
      <p:grpSp>
        <p:nvGrpSpPr>
          <p:cNvPr id="16" name="Group 15"/>
          <p:cNvGrpSpPr/>
          <p:nvPr/>
        </p:nvGrpSpPr>
        <p:grpSpPr>
          <a:xfrm>
            <a:off x="5045830" y="3728059"/>
            <a:ext cx="3648549" cy="1654582"/>
            <a:chOff x="1466851" y="2326868"/>
            <a:chExt cx="3153247" cy="1797457"/>
          </a:xfrm>
        </p:grpSpPr>
        <p:sp>
          <p:nvSpPr>
            <p:cNvPr id="17" name="Wave 16"/>
            <p:cNvSpPr/>
            <p:nvPr/>
          </p:nvSpPr>
          <p:spPr>
            <a:xfrm>
              <a:off x="1466851" y="2326868"/>
              <a:ext cx="3153247" cy="1797457"/>
            </a:xfrm>
            <a:prstGeom prst="wave">
              <a:avLst>
                <a:gd name="adj1" fmla="val 5578"/>
                <a:gd name="adj2" fmla="val 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1562101" y="2564948"/>
              <a:ext cx="2985074" cy="1337413"/>
            </a:xfrm>
            <a:prstGeom prst="rect">
              <a:avLst/>
            </a:prstGeom>
          </p:spPr>
          <p:txBody>
            <a:bodyPr wrap="square">
              <a:spAutoFit/>
            </a:bodyPr>
            <a:lstStyle/>
            <a:p>
              <a:pPr algn="ctr"/>
              <a:r>
                <a:rPr lang="en-GB" dirty="0">
                  <a:latin typeface="Twinkl" pitchFamily="2" charset="0"/>
                </a:rPr>
                <a:t>What does this phrase mean:</a:t>
              </a:r>
              <a:br>
                <a:rPr lang="en-GB" dirty="0">
                  <a:latin typeface="Twinkl" pitchFamily="2" charset="0"/>
                </a:rPr>
              </a:br>
              <a:r>
                <a:rPr lang="en-GB" sz="2800" b="1" dirty="0">
                  <a:latin typeface="Twinkl" pitchFamily="2" charset="0"/>
                </a:rPr>
                <a:t>Sum </a:t>
              </a:r>
              <a:r>
                <a:rPr lang="en-GB" sz="2800" b="1" dirty="0" err="1">
                  <a:latin typeface="Twinkl" pitchFamily="2" charset="0"/>
                </a:rPr>
                <a:t>sanus</a:t>
              </a:r>
              <a:r>
                <a:rPr lang="en-GB" sz="2800" b="1" dirty="0">
                  <a:latin typeface="Twinkl" pitchFamily="2" charset="0"/>
                </a:rPr>
                <a:t> ante meridiem.</a:t>
              </a:r>
              <a:endParaRPr lang="en-GB" b="1" dirty="0">
                <a:latin typeface="Twinkl" pitchFamily="2" charset="0"/>
              </a:endParaRPr>
            </a:p>
          </p:txBody>
        </p:sp>
      </p:grpSp>
      <p:grpSp>
        <p:nvGrpSpPr>
          <p:cNvPr id="5" name="Group 4"/>
          <p:cNvGrpSpPr/>
          <p:nvPr/>
        </p:nvGrpSpPr>
        <p:grpSpPr>
          <a:xfrm>
            <a:off x="165595" y="244911"/>
            <a:ext cx="4472208" cy="6308289"/>
            <a:chOff x="5031805" y="1485900"/>
            <a:chExt cx="3497882" cy="4933950"/>
          </a:xfrm>
        </p:grpSpPr>
        <p:sp>
          <p:nvSpPr>
            <p:cNvPr id="4" name="Rounded Rectangle 3"/>
            <p:cNvSpPr/>
            <p:nvPr/>
          </p:nvSpPr>
          <p:spPr>
            <a:xfrm>
              <a:off x="5031805" y="1485900"/>
              <a:ext cx="3497882" cy="4933950"/>
            </a:xfrm>
            <a:prstGeom prst="roundRect">
              <a:avLst>
                <a:gd name="adj" fmla="val 3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773" y="1540760"/>
              <a:ext cx="3358896" cy="4774685"/>
            </a:xfrm>
            <a:prstGeom prst="rect">
              <a:avLst/>
            </a:prstGeom>
          </p:spPr>
        </p:pic>
      </p:grpSp>
      <p:grpSp>
        <p:nvGrpSpPr>
          <p:cNvPr id="11" name="Group 10"/>
          <p:cNvGrpSpPr/>
          <p:nvPr/>
        </p:nvGrpSpPr>
        <p:grpSpPr>
          <a:xfrm>
            <a:off x="4782963" y="2326869"/>
            <a:ext cx="3908056" cy="1418348"/>
            <a:chOff x="1466851" y="2326868"/>
            <a:chExt cx="3153247" cy="1797457"/>
          </a:xfrm>
        </p:grpSpPr>
        <p:sp>
          <p:nvSpPr>
            <p:cNvPr id="10" name="Wave 9"/>
            <p:cNvSpPr/>
            <p:nvPr/>
          </p:nvSpPr>
          <p:spPr>
            <a:xfrm>
              <a:off x="1466851" y="2326868"/>
              <a:ext cx="3153247" cy="1797457"/>
            </a:xfrm>
            <a:prstGeom prst="wave">
              <a:avLst>
                <a:gd name="adj1" fmla="val 5578"/>
                <a:gd name="adj2" fmla="val 0"/>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562101" y="2444239"/>
              <a:ext cx="2985074" cy="1200329"/>
            </a:xfrm>
            <a:prstGeom prst="rect">
              <a:avLst/>
            </a:prstGeom>
          </p:spPr>
          <p:txBody>
            <a:bodyPr wrap="square">
              <a:spAutoFit/>
            </a:bodyPr>
            <a:lstStyle/>
            <a:p>
              <a:pPr algn="ctr"/>
              <a:r>
                <a:rPr lang="en-GB" dirty="0">
                  <a:latin typeface="Twinkl" pitchFamily="2" charset="0"/>
                </a:rPr>
                <a:t>It is written </a:t>
              </a:r>
              <a:br>
                <a:rPr lang="en-GB" dirty="0">
                  <a:latin typeface="Twinkl" pitchFamily="2" charset="0"/>
                </a:rPr>
              </a:br>
              <a:r>
                <a:rPr lang="en-GB" dirty="0">
                  <a:latin typeface="Twinkl" pitchFamily="2" charset="0"/>
                </a:rPr>
                <a:t>in </a:t>
              </a:r>
              <a:r>
                <a:rPr lang="en-GB" b="1" dirty="0">
                  <a:latin typeface="Twinkl" pitchFamily="2" charset="0"/>
                </a:rPr>
                <a:t>Latin</a:t>
              </a:r>
              <a:r>
                <a:rPr lang="en-GB" dirty="0">
                  <a:latin typeface="Twinkl" pitchFamily="2" charset="0"/>
                </a:rPr>
                <a:t>. </a:t>
              </a:r>
              <a:br>
                <a:rPr lang="en-GB" dirty="0">
                  <a:latin typeface="Twinkl" pitchFamily="2" charset="0"/>
                </a:rPr>
              </a:br>
              <a:r>
                <a:rPr lang="en-GB" dirty="0">
                  <a:latin typeface="Twinkl" pitchFamily="2" charset="0"/>
                </a:rPr>
                <a:t>Here are some Latin words and their meanings. </a:t>
              </a:r>
              <a:endParaRPr lang="en-GB" dirty="0"/>
            </a:p>
          </p:txBody>
        </p:sp>
      </p:grpSp>
      <p:grpSp>
        <p:nvGrpSpPr>
          <p:cNvPr id="12" name="Group 11"/>
          <p:cNvGrpSpPr/>
          <p:nvPr/>
        </p:nvGrpSpPr>
        <p:grpSpPr>
          <a:xfrm>
            <a:off x="4611771" y="424434"/>
            <a:ext cx="3435965" cy="4173529"/>
            <a:chOff x="849431" y="427048"/>
            <a:chExt cx="3435965" cy="4173529"/>
          </a:xfrm>
        </p:grpSpPr>
        <p:sp>
          <p:nvSpPr>
            <p:cNvPr id="23" name="Wave 22"/>
            <p:cNvSpPr/>
            <p:nvPr/>
          </p:nvSpPr>
          <p:spPr>
            <a:xfrm rot="5400000">
              <a:off x="480649" y="795830"/>
              <a:ext cx="4173529" cy="3435965"/>
            </a:xfrm>
            <a:prstGeom prst="wave">
              <a:avLst>
                <a:gd name="adj1" fmla="val 1697"/>
                <a:gd name="adj2" fmla="val 0"/>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164199" y="1090466"/>
              <a:ext cx="2924716" cy="2677656"/>
            </a:xfrm>
            <a:prstGeom prst="rect">
              <a:avLst/>
            </a:prstGeom>
          </p:spPr>
          <p:txBody>
            <a:bodyPr wrap="square">
              <a:spAutoFit/>
            </a:bodyPr>
            <a:lstStyle/>
            <a:p>
              <a:pPr algn="ctr"/>
              <a:r>
                <a:rPr lang="en-GB" sz="2800" b="1" dirty="0">
                  <a:solidFill>
                    <a:schemeClr val="bg1"/>
                  </a:solidFill>
                  <a:latin typeface="Twinkl" pitchFamily="2" charset="0"/>
                </a:rPr>
                <a:t>Can you create a phrase in Latin? </a:t>
              </a:r>
              <a:br>
                <a:rPr lang="en-GB" sz="2800" b="1" dirty="0">
                  <a:solidFill>
                    <a:schemeClr val="bg1"/>
                  </a:solidFill>
                  <a:latin typeface="Twinkl" pitchFamily="2" charset="0"/>
                </a:rPr>
              </a:br>
              <a:r>
                <a:rPr lang="en-GB" sz="2800" b="1" dirty="0">
                  <a:solidFill>
                    <a:schemeClr val="bg1"/>
                  </a:solidFill>
                  <a:latin typeface="Twinkl" pitchFamily="2" charset="0"/>
                </a:rPr>
                <a:t/>
              </a:r>
              <a:br>
                <a:rPr lang="en-GB" sz="2800" b="1" dirty="0">
                  <a:solidFill>
                    <a:schemeClr val="bg1"/>
                  </a:solidFill>
                  <a:latin typeface="Twinkl" pitchFamily="2" charset="0"/>
                </a:rPr>
              </a:br>
              <a:r>
                <a:rPr lang="en-GB" sz="2800" b="1" dirty="0">
                  <a:solidFill>
                    <a:schemeClr val="bg1"/>
                  </a:solidFill>
                  <a:latin typeface="Twinkl" pitchFamily="2" charset="0"/>
                </a:rPr>
                <a:t>Ask a partner to work out what it means.</a:t>
              </a:r>
            </a:p>
          </p:txBody>
        </p:sp>
      </p:grpSp>
      <p:grpSp>
        <p:nvGrpSpPr>
          <p:cNvPr id="25" name="Group 24"/>
          <p:cNvGrpSpPr/>
          <p:nvPr/>
        </p:nvGrpSpPr>
        <p:grpSpPr>
          <a:xfrm>
            <a:off x="4687601" y="5178321"/>
            <a:ext cx="4003418" cy="808829"/>
            <a:chOff x="1466851" y="2326868"/>
            <a:chExt cx="3153247" cy="1797457"/>
          </a:xfrm>
        </p:grpSpPr>
        <p:sp>
          <p:nvSpPr>
            <p:cNvPr id="26" name="Wave 25"/>
            <p:cNvSpPr/>
            <p:nvPr/>
          </p:nvSpPr>
          <p:spPr>
            <a:xfrm>
              <a:off x="1466851" y="2326868"/>
              <a:ext cx="3153247" cy="1797457"/>
            </a:xfrm>
            <a:prstGeom prst="wave">
              <a:avLst>
                <a:gd name="adj1" fmla="val 8391"/>
                <a:gd name="adj2" fmla="val 0"/>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568335" y="2673215"/>
              <a:ext cx="2985074" cy="1053112"/>
            </a:xfrm>
            <a:prstGeom prst="rect">
              <a:avLst/>
            </a:prstGeom>
          </p:spPr>
          <p:txBody>
            <a:bodyPr wrap="square">
              <a:spAutoFit/>
            </a:bodyPr>
            <a:lstStyle/>
            <a:p>
              <a:pPr algn="ctr"/>
              <a:r>
                <a:rPr lang="en-GB" sz="2400" b="1" dirty="0">
                  <a:latin typeface="Twinkl" pitchFamily="2" charset="0"/>
                </a:rPr>
                <a:t>I am healthy before noon.</a:t>
              </a:r>
            </a:p>
          </p:txBody>
        </p:sp>
      </p:gr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772" y="424434"/>
            <a:ext cx="733229" cy="1256827"/>
          </a:xfrm>
          <a:prstGeom prst="rect">
            <a:avLst/>
          </a:prstGeom>
        </p:spPr>
      </p:pic>
    </p:spTree>
    <p:extLst>
      <p:ext uri="{BB962C8B-B14F-4D97-AF65-F5344CB8AC3E}">
        <p14:creationId xmlns:p14="http://schemas.microsoft.com/office/powerpoint/2010/main" val="33955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3391" y="2628811"/>
            <a:ext cx="3431084" cy="2308324"/>
          </a:xfrm>
          <a:prstGeom prst="rect">
            <a:avLst/>
          </a:prstGeom>
        </p:spPr>
        <p:txBody>
          <a:bodyPr wrap="square">
            <a:spAutoFit/>
          </a:bodyPr>
          <a:lstStyle/>
          <a:p>
            <a:r>
              <a:rPr lang="en-GB" dirty="0">
                <a:latin typeface="Twinkl" pitchFamily="2" charset="0"/>
              </a:rPr>
              <a:t>The Declaration of Arbroath was a letter sent to the Pope in </a:t>
            </a:r>
            <a:r>
              <a:rPr lang="en-GB" b="1" dirty="0">
                <a:latin typeface="Twinkl" pitchFamily="2" charset="0"/>
              </a:rPr>
              <a:t>April 1320</a:t>
            </a:r>
            <a:r>
              <a:rPr lang="en-GB" dirty="0">
                <a:latin typeface="Twinkl" pitchFamily="2" charset="0"/>
              </a:rPr>
              <a:t>, written by the Earls and Barons of Scotland asking him to recognise </a:t>
            </a:r>
            <a:r>
              <a:rPr lang="en-GB" b="1" dirty="0">
                <a:latin typeface="Twinkl" pitchFamily="2" charset="0"/>
              </a:rPr>
              <a:t>Robert the Bruce </a:t>
            </a:r>
            <a:r>
              <a:rPr lang="en-GB" dirty="0">
                <a:latin typeface="Twinkl" pitchFamily="2" charset="0"/>
              </a:rPr>
              <a:t>as </a:t>
            </a:r>
            <a:r>
              <a:rPr lang="en-GB" b="1" dirty="0">
                <a:latin typeface="Twinkl" pitchFamily="2" charset="0"/>
              </a:rPr>
              <a:t>Scotland’s King</a:t>
            </a:r>
            <a:r>
              <a:rPr lang="en-GB" dirty="0">
                <a:latin typeface="Twinkl" pitchFamily="2" charset="0"/>
              </a:rPr>
              <a:t> </a:t>
            </a:r>
            <a:r>
              <a:rPr lang="en-GB" dirty="0"/>
              <a:t>and</a:t>
            </a:r>
            <a:r>
              <a:rPr lang="en-GB" dirty="0">
                <a:latin typeface="Twinkl" pitchFamily="2" charset="0"/>
              </a:rPr>
              <a:t> to recognise Scotland as an </a:t>
            </a:r>
            <a:r>
              <a:rPr lang="en-GB" b="1" dirty="0">
                <a:latin typeface="Twinkl" pitchFamily="2" charset="0"/>
              </a:rPr>
              <a:t>independent country</a:t>
            </a:r>
            <a:r>
              <a:rPr lang="en-GB" dirty="0">
                <a:latin typeface="Twinkl" pitchFamily="2"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826" y="2276475"/>
            <a:ext cx="2948736" cy="3848100"/>
          </a:xfrm>
          <a:prstGeom prst="roundRect">
            <a:avLst>
              <a:gd name="adj" fmla="val 10554"/>
            </a:avLst>
          </a:prstGeom>
        </p:spPr>
      </p:pic>
      <p:sp>
        <p:nvSpPr>
          <p:cNvPr id="11" name="Rectangle 10"/>
          <p:cNvSpPr/>
          <p:nvPr/>
        </p:nvSpPr>
        <p:spPr>
          <a:xfrm>
            <a:off x="438150" y="564089"/>
            <a:ext cx="8280653" cy="1446550"/>
          </a:xfrm>
          <a:prstGeom prst="rect">
            <a:avLst/>
          </a:prstGeom>
        </p:spPr>
        <p:txBody>
          <a:bodyPr wrap="square">
            <a:spAutoFit/>
          </a:bodyPr>
          <a:lstStyle/>
          <a:p>
            <a:pPr algn="ctr"/>
            <a:r>
              <a:rPr lang="en-GB" sz="4400" b="1" dirty="0">
                <a:latin typeface="Twinkl" pitchFamily="2" charset="0"/>
              </a:rPr>
              <a:t>What was the </a:t>
            </a:r>
            <a:br>
              <a:rPr lang="en-GB" sz="4400" b="1" dirty="0">
                <a:latin typeface="Twinkl" pitchFamily="2" charset="0"/>
              </a:rPr>
            </a:br>
            <a:r>
              <a:rPr lang="en-GB" sz="4400" b="1" dirty="0">
                <a:latin typeface="Twinkl" pitchFamily="2" charset="0"/>
              </a:rPr>
              <a:t>Declaration of Arbroath?</a:t>
            </a:r>
            <a:endParaRPr lang="en-GB" sz="4400"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77" y="1762125"/>
            <a:ext cx="1558864" cy="5095875"/>
          </a:xfrm>
          <a:prstGeom prst="rect">
            <a:avLst/>
          </a:prstGeom>
        </p:spPr>
      </p:pic>
    </p:spTree>
    <p:extLst>
      <p:ext uri="{BB962C8B-B14F-4D97-AF65-F5344CB8AC3E}">
        <p14:creationId xmlns:p14="http://schemas.microsoft.com/office/powerpoint/2010/main" val="176787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657" y="571499"/>
            <a:ext cx="4053474" cy="5732407"/>
          </a:xfrm>
          <a:prstGeom prst="roundRect">
            <a:avLst>
              <a:gd name="adj" fmla="val 8298"/>
            </a:avLst>
          </a:prstGeom>
        </p:spPr>
      </p:pic>
      <p:cxnSp>
        <p:nvCxnSpPr>
          <p:cNvPr id="7" name="Straight Connector 6"/>
          <p:cNvCxnSpPr/>
          <p:nvPr/>
        </p:nvCxnSpPr>
        <p:spPr>
          <a:xfrm>
            <a:off x="6551081" y="2233613"/>
            <a:ext cx="1195388" cy="32099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264" y="2233613"/>
            <a:ext cx="3617810" cy="420242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64" y="2525074"/>
            <a:ext cx="3722615" cy="4057650"/>
          </a:xfrm>
          <a:prstGeom prst="rect">
            <a:avLst/>
          </a:prstGeom>
        </p:spPr>
      </p:pic>
    </p:spTree>
    <p:extLst>
      <p:ext uri="{BB962C8B-B14F-4D97-AF65-F5344CB8AC3E}">
        <p14:creationId xmlns:p14="http://schemas.microsoft.com/office/powerpoint/2010/main" val="164307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49431" y="427048"/>
            <a:ext cx="7313494" cy="4813251"/>
            <a:chOff x="849431" y="427048"/>
            <a:chExt cx="3435965" cy="4173529"/>
          </a:xfrm>
        </p:grpSpPr>
        <p:sp>
          <p:nvSpPr>
            <p:cNvPr id="11" name="Wave 10"/>
            <p:cNvSpPr/>
            <p:nvPr/>
          </p:nvSpPr>
          <p:spPr>
            <a:xfrm rot="5400000">
              <a:off x="480649" y="795830"/>
              <a:ext cx="4173529" cy="3435965"/>
            </a:xfrm>
            <a:prstGeom prst="wave">
              <a:avLst>
                <a:gd name="adj1" fmla="val 1697"/>
                <a:gd name="adj2"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1164199" y="1090466"/>
              <a:ext cx="2924716" cy="3069010"/>
            </a:xfrm>
            <a:prstGeom prst="rect">
              <a:avLst/>
            </a:prstGeom>
          </p:spPr>
          <p:txBody>
            <a:bodyPr wrap="square">
              <a:spAutoFit/>
            </a:bodyPr>
            <a:lstStyle/>
            <a:p>
              <a:pPr algn="ctr"/>
              <a:r>
                <a:rPr lang="en-GB" sz="2800" b="1" dirty="0">
                  <a:solidFill>
                    <a:schemeClr val="bg1"/>
                  </a:solidFill>
                  <a:latin typeface="Twinkl" pitchFamily="2" charset="0"/>
                </a:rPr>
                <a:t>"As long as but a hundred of us remain alive, never will we on any conditions be brought under English rule. It is in truth not for glory, nor riches, nor honours, that we are fighting, but for freedom - for that alone, which no honest man gives up but with life itself"</a:t>
              </a:r>
            </a:p>
          </p:txBody>
        </p:sp>
      </p:grpSp>
      <p:grpSp>
        <p:nvGrpSpPr>
          <p:cNvPr id="6" name="Group 5"/>
          <p:cNvGrpSpPr/>
          <p:nvPr/>
        </p:nvGrpSpPr>
        <p:grpSpPr>
          <a:xfrm>
            <a:off x="198479" y="4254354"/>
            <a:ext cx="1971892" cy="1971892"/>
            <a:chOff x="7407186" y="3657511"/>
            <a:chExt cx="2305050" cy="2305050"/>
          </a:xfrm>
        </p:grpSpPr>
        <p:sp>
          <p:nvSpPr>
            <p:cNvPr id="7" name="Oval 6"/>
            <p:cNvSpPr/>
            <p:nvPr/>
          </p:nvSpPr>
          <p:spPr>
            <a:xfrm>
              <a:off x="7407186" y="3657511"/>
              <a:ext cx="2305050" cy="2305050"/>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90000"/>
                  </a:schemeClr>
                </a:solidFill>
              </a:endParaRPr>
            </a:p>
          </p:txBody>
        </p:sp>
        <p:sp>
          <p:nvSpPr>
            <p:cNvPr id="8" name="Rectangle 7"/>
            <p:cNvSpPr/>
            <p:nvPr/>
          </p:nvSpPr>
          <p:spPr>
            <a:xfrm>
              <a:off x="7488129" y="4141203"/>
              <a:ext cx="2168436" cy="1403129"/>
            </a:xfrm>
            <a:prstGeom prst="rect">
              <a:avLst/>
            </a:prstGeom>
          </p:spPr>
          <p:txBody>
            <a:bodyPr wrap="square">
              <a:spAutoFit/>
            </a:bodyPr>
            <a:lstStyle/>
            <a:p>
              <a:pPr algn="ctr"/>
              <a:r>
                <a:rPr lang="en-GB" sz="2400" dirty="0">
                  <a:latin typeface="Twinkl" pitchFamily="2" charset="0"/>
                </a:rPr>
                <a:t>What do </a:t>
              </a:r>
              <a:br>
                <a:rPr lang="en-GB" sz="2400" dirty="0">
                  <a:latin typeface="Twinkl" pitchFamily="2" charset="0"/>
                </a:rPr>
              </a:br>
              <a:r>
                <a:rPr lang="en-GB" sz="2400" dirty="0">
                  <a:latin typeface="Twinkl" pitchFamily="2" charset="0"/>
                </a:rPr>
                <a:t>you think </a:t>
              </a:r>
              <a:br>
                <a:rPr lang="en-GB" sz="2400" dirty="0">
                  <a:latin typeface="Twinkl" pitchFamily="2" charset="0"/>
                </a:rPr>
              </a:br>
              <a:r>
                <a:rPr lang="en-GB" sz="2400" dirty="0">
                  <a:latin typeface="Twinkl" pitchFamily="2" charset="0"/>
                </a:rPr>
                <a:t>it means?</a:t>
              </a:r>
            </a:p>
          </p:txBody>
        </p:sp>
      </p:grpSp>
      <p:grpSp>
        <p:nvGrpSpPr>
          <p:cNvPr id="3" name="Group 2"/>
          <p:cNvGrpSpPr/>
          <p:nvPr/>
        </p:nvGrpSpPr>
        <p:grpSpPr>
          <a:xfrm>
            <a:off x="6274452" y="4344167"/>
            <a:ext cx="2305050" cy="2305050"/>
            <a:chOff x="7407186" y="3657511"/>
            <a:chExt cx="2305050" cy="2305050"/>
          </a:xfrm>
        </p:grpSpPr>
        <p:sp>
          <p:nvSpPr>
            <p:cNvPr id="4" name="Oval 3"/>
            <p:cNvSpPr/>
            <p:nvPr/>
          </p:nvSpPr>
          <p:spPr>
            <a:xfrm>
              <a:off x="7407186" y="3657511"/>
              <a:ext cx="2305050" cy="2305050"/>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5" name="Rectangle 4"/>
            <p:cNvSpPr/>
            <p:nvPr/>
          </p:nvSpPr>
          <p:spPr>
            <a:xfrm>
              <a:off x="7505700" y="4163021"/>
              <a:ext cx="2168436" cy="1631216"/>
            </a:xfrm>
            <a:prstGeom prst="rect">
              <a:avLst/>
            </a:prstGeom>
          </p:spPr>
          <p:txBody>
            <a:bodyPr wrap="square">
              <a:spAutoFit/>
            </a:bodyPr>
            <a:lstStyle/>
            <a:p>
              <a:pPr algn="ctr"/>
              <a:r>
                <a:rPr lang="en-GB" sz="2000" dirty="0">
                  <a:latin typeface="Twinkl" pitchFamily="2" charset="0"/>
                </a:rPr>
                <a:t>This is one of the most famous quotes from the Declaration of Arbroath.</a:t>
              </a:r>
              <a:endParaRPr lang="en-GB" sz="2000" b="1" dirty="0">
                <a:latin typeface="Twinkl" pitchFamily="2" charset="0"/>
              </a:endParaRPr>
            </a:p>
          </p:txBody>
        </p:sp>
      </p:grpSp>
    </p:spTree>
    <p:extLst>
      <p:ext uri="{BB962C8B-B14F-4D97-AF65-F5344CB8AC3E}">
        <p14:creationId xmlns:p14="http://schemas.microsoft.com/office/powerpoint/2010/main" val="32669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263" y="622845"/>
            <a:ext cx="5705475" cy="1754326"/>
          </a:xfrm>
          <a:prstGeom prst="rect">
            <a:avLst/>
          </a:prstGeom>
        </p:spPr>
        <p:txBody>
          <a:bodyPr wrap="square">
            <a:spAutoFit/>
          </a:bodyPr>
          <a:lstStyle/>
          <a:p>
            <a:pPr algn="ctr"/>
            <a:r>
              <a:rPr lang="en-GB" sz="3600" b="1" dirty="0">
                <a:latin typeface="Twinkl" pitchFamily="2" charset="0"/>
              </a:rPr>
              <a:t>Create a </a:t>
            </a:r>
            <a:br>
              <a:rPr lang="en-GB" sz="3600" b="1" dirty="0">
                <a:latin typeface="Twinkl" pitchFamily="2" charset="0"/>
              </a:rPr>
            </a:br>
            <a:r>
              <a:rPr lang="en-GB" sz="3600" b="1" dirty="0">
                <a:latin typeface="Twinkl" pitchFamily="2" charset="0"/>
              </a:rPr>
              <a:t>Declaration of Arbroath using this famous quote.</a:t>
            </a:r>
          </a:p>
        </p:txBody>
      </p:sp>
      <p:pic>
        <p:nvPicPr>
          <p:cNvPr id="6146" name="Picture 2" descr="Image of Detail of the Declaration of Arbroa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645" y="2455096"/>
            <a:ext cx="3721617" cy="3721617"/>
          </a:xfrm>
          <a:prstGeom prst="roundRect">
            <a:avLst>
              <a:gd name="adj" fmla="val 7658"/>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772" y="424435"/>
            <a:ext cx="739809" cy="1268106"/>
          </a:xfrm>
          <a:prstGeom prst="rect">
            <a:avLst/>
          </a:prstGeom>
        </p:spPr>
      </p:pic>
      <p:grpSp>
        <p:nvGrpSpPr>
          <p:cNvPr id="20" name="Group 19"/>
          <p:cNvGrpSpPr/>
          <p:nvPr/>
        </p:nvGrpSpPr>
        <p:grpSpPr>
          <a:xfrm>
            <a:off x="450618" y="2496229"/>
            <a:ext cx="4003418" cy="1085171"/>
            <a:chOff x="1466851" y="2326868"/>
            <a:chExt cx="3153247" cy="1797457"/>
          </a:xfrm>
        </p:grpSpPr>
        <p:sp>
          <p:nvSpPr>
            <p:cNvPr id="22" name="Wave 21"/>
            <p:cNvSpPr/>
            <p:nvPr/>
          </p:nvSpPr>
          <p:spPr>
            <a:xfrm>
              <a:off x="1466851" y="2326868"/>
              <a:ext cx="3153247" cy="1797457"/>
            </a:xfrm>
            <a:prstGeom prst="wave">
              <a:avLst>
                <a:gd name="adj1" fmla="val 8391"/>
                <a:gd name="adj2" fmla="val 0"/>
              </a:avLst>
            </a:prstGeom>
            <a:solidFill>
              <a:srgbClr val="00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568335" y="2673216"/>
              <a:ext cx="2985074" cy="1070571"/>
            </a:xfrm>
            <a:prstGeom prst="rect">
              <a:avLst/>
            </a:prstGeom>
          </p:spPr>
          <p:txBody>
            <a:bodyPr wrap="square">
              <a:spAutoFit/>
            </a:bodyPr>
            <a:lstStyle/>
            <a:p>
              <a:r>
                <a:rPr lang="en-GB" dirty="0">
                  <a:solidFill>
                    <a:schemeClr val="bg1"/>
                  </a:solidFill>
                  <a:latin typeface="Twinkl" pitchFamily="2" charset="0"/>
                </a:rPr>
                <a:t>Try creating tea-stained paper to write on.</a:t>
              </a:r>
            </a:p>
          </p:txBody>
        </p:sp>
      </p:grpSp>
      <p:grpSp>
        <p:nvGrpSpPr>
          <p:cNvPr id="24" name="Group 23"/>
          <p:cNvGrpSpPr/>
          <p:nvPr/>
        </p:nvGrpSpPr>
        <p:grpSpPr>
          <a:xfrm>
            <a:off x="450618" y="4528295"/>
            <a:ext cx="4003418" cy="2003529"/>
            <a:chOff x="1466851" y="2326868"/>
            <a:chExt cx="3153247" cy="2398259"/>
          </a:xfrm>
        </p:grpSpPr>
        <p:sp>
          <p:nvSpPr>
            <p:cNvPr id="25" name="Wave 24"/>
            <p:cNvSpPr/>
            <p:nvPr/>
          </p:nvSpPr>
          <p:spPr>
            <a:xfrm>
              <a:off x="1466851" y="2326868"/>
              <a:ext cx="3153247" cy="1797457"/>
            </a:xfrm>
            <a:prstGeom prst="wave">
              <a:avLst>
                <a:gd name="adj1" fmla="val 8391"/>
                <a:gd name="adj2" fmla="val 0"/>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1568335" y="2673215"/>
              <a:ext cx="2985074" cy="2051912"/>
            </a:xfrm>
            <a:prstGeom prst="rect">
              <a:avLst/>
            </a:prstGeom>
          </p:spPr>
          <p:txBody>
            <a:bodyPr wrap="square">
              <a:spAutoFit/>
            </a:bodyPr>
            <a:lstStyle/>
            <a:p>
              <a:r>
                <a:rPr lang="en-GB" dirty="0">
                  <a:latin typeface="Twinkl" pitchFamily="2" charset="0"/>
                </a:rPr>
                <a:t>You could use scissors to create a ragged edge around your paper to make it appear old.</a:t>
              </a:r>
            </a:p>
          </p:txBody>
        </p:sp>
      </p:grpSp>
      <p:grpSp>
        <p:nvGrpSpPr>
          <p:cNvPr id="28" name="Group 27"/>
          <p:cNvGrpSpPr/>
          <p:nvPr/>
        </p:nvGrpSpPr>
        <p:grpSpPr>
          <a:xfrm>
            <a:off x="450618" y="3495761"/>
            <a:ext cx="4003418" cy="1114339"/>
            <a:chOff x="1466851" y="2326868"/>
            <a:chExt cx="3153247" cy="2476390"/>
          </a:xfrm>
        </p:grpSpPr>
        <p:sp>
          <p:nvSpPr>
            <p:cNvPr id="29" name="Wave 28"/>
            <p:cNvSpPr/>
            <p:nvPr/>
          </p:nvSpPr>
          <p:spPr>
            <a:xfrm>
              <a:off x="1466851" y="2326868"/>
              <a:ext cx="3153247" cy="2476390"/>
            </a:xfrm>
            <a:prstGeom prst="wave">
              <a:avLst>
                <a:gd name="adj1" fmla="val 8391"/>
                <a:gd name="adj2" fmla="val 0"/>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1568335" y="2805330"/>
              <a:ext cx="3051763" cy="1436338"/>
            </a:xfrm>
            <a:prstGeom prst="rect">
              <a:avLst/>
            </a:prstGeom>
          </p:spPr>
          <p:txBody>
            <a:bodyPr wrap="square">
              <a:spAutoFit/>
            </a:bodyPr>
            <a:lstStyle/>
            <a:p>
              <a:r>
                <a:rPr lang="en-GB" dirty="0">
                  <a:latin typeface="Twinkl" pitchFamily="2" charset="0"/>
                </a:rPr>
                <a:t>Can you write the words in a similar font as the real declaration?</a:t>
              </a:r>
            </a:p>
          </p:txBody>
        </p:sp>
      </p:grpSp>
    </p:spTree>
    <p:extLst>
      <p:ext uri="{BB962C8B-B14F-4D97-AF65-F5344CB8AC3E}">
        <p14:creationId xmlns:p14="http://schemas.microsoft.com/office/powerpoint/2010/main" val="18885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869" y="641808"/>
            <a:ext cx="6753903" cy="1077218"/>
          </a:xfrm>
          <a:prstGeom prst="rect">
            <a:avLst/>
          </a:prstGeom>
        </p:spPr>
        <p:txBody>
          <a:bodyPr wrap="square">
            <a:spAutoFit/>
          </a:bodyPr>
          <a:lstStyle/>
          <a:p>
            <a:pPr algn="ctr"/>
            <a:r>
              <a:rPr lang="en-GB" sz="3200" b="1" dirty="0">
                <a:latin typeface="Twinkl" pitchFamily="2" charset="0"/>
              </a:rPr>
              <a:t>Create your own seal that you could use on important documents.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772" y="424435"/>
            <a:ext cx="739809" cy="12681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6" y="1819605"/>
            <a:ext cx="4015631" cy="4209720"/>
          </a:xfrm>
          <a:prstGeom prst="roundRect">
            <a:avLst>
              <a:gd name="adj" fmla="val 5519"/>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28323" b="25264"/>
          <a:stretch/>
        </p:blipFill>
        <p:spPr>
          <a:xfrm rot="5400000">
            <a:off x="-4658632" y="6709055"/>
            <a:ext cx="5138976" cy="4441819"/>
          </a:xfrm>
          <a:prstGeom prst="rect">
            <a:avLst/>
          </a:prstGeom>
        </p:spPr>
      </p:pic>
      <p:grpSp>
        <p:nvGrpSpPr>
          <p:cNvPr id="25" name="Group 24"/>
          <p:cNvGrpSpPr/>
          <p:nvPr/>
        </p:nvGrpSpPr>
        <p:grpSpPr>
          <a:xfrm>
            <a:off x="4441821" y="3140580"/>
            <a:ext cx="4268610" cy="2168384"/>
            <a:chOff x="1478152" y="1683753"/>
            <a:chExt cx="3148063" cy="5004017"/>
          </a:xfrm>
        </p:grpSpPr>
        <p:sp>
          <p:nvSpPr>
            <p:cNvPr id="26" name="Wave 25"/>
            <p:cNvSpPr/>
            <p:nvPr/>
          </p:nvSpPr>
          <p:spPr>
            <a:xfrm>
              <a:off x="1478152" y="1683753"/>
              <a:ext cx="3148063" cy="5004017"/>
            </a:xfrm>
            <a:prstGeom prst="wave">
              <a:avLst>
                <a:gd name="adj1" fmla="val 8391"/>
                <a:gd name="adj2" fmla="val 0"/>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568335" y="2490259"/>
              <a:ext cx="3051763" cy="3283058"/>
            </a:xfrm>
            <a:prstGeom prst="rect">
              <a:avLst/>
            </a:prstGeom>
          </p:spPr>
          <p:txBody>
            <a:bodyPr wrap="square">
              <a:spAutoFit/>
            </a:bodyPr>
            <a:lstStyle/>
            <a:p>
              <a:r>
                <a:rPr lang="en-GB" dirty="0">
                  <a:latin typeface="Twinkl" pitchFamily="2" charset="0"/>
                </a:rPr>
                <a:t>Cut out your design from foam and attach it onto the end of an empty toilet roll. Hold the toilet roll and dip the foam into paint, then use it to seal a ‘document’.</a:t>
              </a:r>
            </a:p>
          </p:txBody>
        </p:sp>
      </p:grpSp>
      <p:sp>
        <p:nvSpPr>
          <p:cNvPr id="6" name="Oval 5"/>
          <p:cNvSpPr/>
          <p:nvPr/>
        </p:nvSpPr>
        <p:spPr>
          <a:xfrm>
            <a:off x="895351" y="1885950"/>
            <a:ext cx="3352800" cy="370169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4441820" y="1737396"/>
            <a:ext cx="4250840" cy="1555310"/>
            <a:chOff x="1466851" y="2326868"/>
            <a:chExt cx="3153247" cy="1851223"/>
          </a:xfrm>
        </p:grpSpPr>
        <p:sp>
          <p:nvSpPr>
            <p:cNvPr id="19" name="Wave 18"/>
            <p:cNvSpPr/>
            <p:nvPr/>
          </p:nvSpPr>
          <p:spPr>
            <a:xfrm>
              <a:off x="1466851" y="2326868"/>
              <a:ext cx="3153247" cy="1797457"/>
            </a:xfrm>
            <a:prstGeom prst="wave">
              <a:avLst>
                <a:gd name="adj1" fmla="val 8391"/>
                <a:gd name="adj2" fmla="val 0"/>
              </a:avLst>
            </a:prstGeom>
            <a:solidFill>
              <a:srgbClr val="00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1627958" y="2648704"/>
              <a:ext cx="2985074" cy="1529387"/>
            </a:xfrm>
            <a:prstGeom prst="rect">
              <a:avLst/>
            </a:prstGeom>
          </p:spPr>
          <p:txBody>
            <a:bodyPr wrap="square">
              <a:spAutoFit/>
            </a:bodyPr>
            <a:lstStyle/>
            <a:p>
              <a:r>
                <a:rPr lang="en-GB" dirty="0">
                  <a:solidFill>
                    <a:schemeClr val="bg1"/>
                  </a:solidFill>
                  <a:latin typeface="Twinkl" pitchFamily="2" charset="0"/>
                </a:rPr>
                <a:t>Try carving into a potato or sponge to create a stamper. Dip it in paint, then use it to seal a ‘document’.</a:t>
              </a:r>
            </a:p>
          </p:txBody>
        </p:sp>
      </p:grpSp>
      <p:grpSp>
        <p:nvGrpSpPr>
          <p:cNvPr id="30" name="Group 29"/>
          <p:cNvGrpSpPr/>
          <p:nvPr/>
        </p:nvGrpSpPr>
        <p:grpSpPr>
          <a:xfrm>
            <a:off x="4441820" y="5262187"/>
            <a:ext cx="4250840" cy="1510138"/>
            <a:chOff x="1466851" y="2326868"/>
            <a:chExt cx="3153247" cy="1797457"/>
          </a:xfrm>
        </p:grpSpPr>
        <p:sp>
          <p:nvSpPr>
            <p:cNvPr id="31" name="Wave 30"/>
            <p:cNvSpPr/>
            <p:nvPr/>
          </p:nvSpPr>
          <p:spPr>
            <a:xfrm>
              <a:off x="1466851" y="2326868"/>
              <a:ext cx="3153247" cy="1797457"/>
            </a:xfrm>
            <a:prstGeom prst="wave">
              <a:avLst>
                <a:gd name="adj1" fmla="val 8391"/>
                <a:gd name="adj2" fmla="val 0"/>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1627958" y="2648704"/>
              <a:ext cx="2985074" cy="769302"/>
            </a:xfrm>
            <a:prstGeom prst="rect">
              <a:avLst/>
            </a:prstGeom>
          </p:spPr>
          <p:txBody>
            <a:bodyPr wrap="square">
              <a:spAutoFit/>
            </a:bodyPr>
            <a:lstStyle/>
            <a:p>
              <a:r>
                <a:rPr lang="en-GB" dirty="0">
                  <a:latin typeface="Twinkl" pitchFamily="2" charset="0"/>
                </a:rPr>
                <a:t>Can you think of another way to create your own seal?</a:t>
              </a:r>
            </a:p>
          </p:txBody>
        </p:sp>
      </p:grpSp>
    </p:spTree>
    <p:extLst>
      <p:ext uri="{BB962C8B-B14F-4D97-AF65-F5344CB8AC3E}">
        <p14:creationId xmlns:p14="http://schemas.microsoft.com/office/powerpoint/2010/main" val="33649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22222E-6 -3.33333E-6 L 0.46285 -0.67291 " pathEditMode="relative" rAng="0" ptsTypes="AA">
                                      <p:cBhvr>
                                        <p:cTn id="21" dur="2000" fill="hold"/>
                                        <p:tgtEl>
                                          <p:spTgt spid="5"/>
                                        </p:tgtEl>
                                        <p:attrNameLst>
                                          <p:attrName>ppt_x</p:attrName>
                                          <p:attrName>ppt_y</p:attrName>
                                        </p:attrNameLst>
                                      </p:cBhvr>
                                      <p:rCtr x="23142" y="-33657"/>
                                    </p:animMotion>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724104"/>
            <a:ext cx="8305799" cy="1200329"/>
          </a:xfrm>
          <a:prstGeom prst="rect">
            <a:avLst/>
          </a:prstGeom>
        </p:spPr>
        <p:txBody>
          <a:bodyPr wrap="square">
            <a:spAutoFit/>
          </a:bodyPr>
          <a:lstStyle/>
          <a:p>
            <a:pPr algn="ctr"/>
            <a:r>
              <a:rPr lang="en-GB" sz="3600" b="1" dirty="0">
                <a:latin typeface="Twinkl" pitchFamily="2" charset="0"/>
              </a:rPr>
              <a:t>Who Supported the </a:t>
            </a:r>
            <a:br>
              <a:rPr lang="en-GB" sz="3600" b="1" dirty="0">
                <a:latin typeface="Twinkl" pitchFamily="2" charset="0"/>
              </a:rPr>
            </a:br>
            <a:r>
              <a:rPr lang="en-GB" sz="3600" b="1" dirty="0">
                <a:latin typeface="Twinkl" pitchFamily="2" charset="0"/>
              </a:rPr>
              <a:t>Declaration of Arbroath?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085" y="877679"/>
            <a:ext cx="1782380" cy="5826541"/>
          </a:xfrm>
          <a:prstGeom prst="rect">
            <a:avLst/>
          </a:prstGeom>
        </p:spPr>
      </p:pic>
      <p:grpSp>
        <p:nvGrpSpPr>
          <p:cNvPr id="7" name="Group 6"/>
          <p:cNvGrpSpPr/>
          <p:nvPr/>
        </p:nvGrpSpPr>
        <p:grpSpPr>
          <a:xfrm>
            <a:off x="556195" y="2053249"/>
            <a:ext cx="2853756" cy="4563130"/>
            <a:chOff x="849431" y="427048"/>
            <a:chExt cx="3435965" cy="4173529"/>
          </a:xfrm>
        </p:grpSpPr>
        <p:sp>
          <p:nvSpPr>
            <p:cNvPr id="8" name="Wave 7"/>
            <p:cNvSpPr/>
            <p:nvPr/>
          </p:nvSpPr>
          <p:spPr>
            <a:xfrm rot="5400000">
              <a:off x="480649" y="795830"/>
              <a:ext cx="4173529" cy="3435965"/>
            </a:xfrm>
            <a:prstGeom prst="wave">
              <a:avLst>
                <a:gd name="adj1" fmla="val 1697"/>
                <a:gd name="adj2" fmla="val 0"/>
              </a:avLst>
            </a:prstGeom>
            <a:solidFill>
              <a:srgbClr val="FFF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242674" y="788745"/>
              <a:ext cx="2924716" cy="2308324"/>
            </a:xfrm>
            <a:prstGeom prst="rect">
              <a:avLst/>
            </a:prstGeom>
          </p:spPr>
          <p:txBody>
            <a:bodyPr wrap="square">
              <a:spAutoFit/>
            </a:bodyPr>
            <a:lstStyle/>
            <a:p>
              <a:r>
                <a:rPr lang="en-GB" dirty="0">
                  <a:latin typeface="Twinkl" pitchFamily="2" charset="0"/>
                </a:rPr>
                <a:t>The Declaration of Arbroath was sealed by </a:t>
              </a:r>
              <a:r>
                <a:rPr lang="en-GB" b="1" dirty="0">
                  <a:latin typeface="Twinkl" pitchFamily="2" charset="0"/>
                </a:rPr>
                <a:t>eight Earls</a:t>
              </a:r>
              <a:r>
                <a:rPr lang="en-GB" dirty="0">
                  <a:latin typeface="Twinkl" pitchFamily="2" charset="0"/>
                </a:rPr>
                <a:t> and around </a:t>
              </a:r>
              <a:r>
                <a:rPr lang="en-GB" b="1" dirty="0">
                  <a:latin typeface="Twinkl" pitchFamily="2" charset="0"/>
                </a:rPr>
                <a:t>40 barons. </a:t>
              </a:r>
              <a:br>
                <a:rPr lang="en-GB" b="1" dirty="0">
                  <a:latin typeface="Twinkl" pitchFamily="2" charset="0"/>
                </a:rPr>
              </a:br>
              <a:r>
                <a:rPr lang="en-GB" dirty="0">
                  <a:latin typeface="Twinkl" pitchFamily="2" charset="0"/>
                </a:rPr>
                <a:t>This showed their support of Robert the Bruce being King and of Scotland being an independent country.</a:t>
              </a:r>
              <a:endParaRPr lang="en-GB" dirty="0"/>
            </a:p>
          </p:txBody>
        </p:sp>
      </p:grpSp>
      <p:sp>
        <p:nvSpPr>
          <p:cNvPr id="12" name="Rectangle 11"/>
          <p:cNvSpPr/>
          <p:nvPr/>
        </p:nvSpPr>
        <p:spPr>
          <a:xfrm>
            <a:off x="3638551" y="2044509"/>
            <a:ext cx="3457573" cy="2031325"/>
          </a:xfrm>
          <a:prstGeom prst="rect">
            <a:avLst/>
          </a:prstGeom>
        </p:spPr>
        <p:txBody>
          <a:bodyPr wrap="square">
            <a:spAutoFit/>
          </a:bodyPr>
          <a:lstStyle/>
          <a:p>
            <a:r>
              <a:rPr lang="en-GB" dirty="0">
                <a:latin typeface="Twinkl" pitchFamily="2" charset="0"/>
              </a:rPr>
              <a:t>Documents never used to be signed like they are today. Instead, they were sealed. This was when someone would use a stamp to make an impression of their coat of arms or emblem onto a document.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0812">
            <a:off x="4228221" y="4283817"/>
            <a:ext cx="2537501" cy="2407948"/>
          </a:xfrm>
          <a:prstGeom prst="rect">
            <a:avLst/>
          </a:prstGeom>
        </p:spPr>
      </p:pic>
    </p:spTree>
    <p:extLst>
      <p:ext uri="{BB962C8B-B14F-4D97-AF65-F5344CB8AC3E}">
        <p14:creationId xmlns:p14="http://schemas.microsoft.com/office/powerpoint/2010/main" val="2777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93B840EF43B346ACB9F687AC09FBC2" ma:contentTypeVersion="8" ma:contentTypeDescription="Create a new document." ma:contentTypeScope="" ma:versionID="4891b789a994a9dbde7ea7537963f46c">
  <xsd:schema xmlns:xsd="http://www.w3.org/2001/XMLSchema" xmlns:xs="http://www.w3.org/2001/XMLSchema" xmlns:p="http://schemas.microsoft.com/office/2006/metadata/properties" xmlns:ns2="d8bda5aa-a8f6-46c9-89a0-dba402808572" targetNamespace="http://schemas.microsoft.com/office/2006/metadata/properties" ma:root="true" ma:fieldsID="2021689efbfda81cb33a6028d7b1dbfe" ns2:_="">
    <xsd:import namespace="d8bda5aa-a8f6-46c9-89a0-dba4028085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da5aa-a8f6-46c9-89a0-dba4028085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699B1-FA77-485F-99F6-F330EE711D11}"/>
</file>

<file path=customXml/itemProps2.xml><?xml version="1.0" encoding="utf-8"?>
<ds:datastoreItem xmlns:ds="http://schemas.openxmlformats.org/officeDocument/2006/customXml" ds:itemID="{4B5EE7FD-9ADE-40EA-8C14-3CDA9A5BA3A1}"/>
</file>

<file path=customXml/itemProps3.xml><?xml version="1.0" encoding="utf-8"?>
<ds:datastoreItem xmlns:ds="http://schemas.openxmlformats.org/officeDocument/2006/customXml" ds:itemID="{770B1C73-7050-4838-880B-6B8352533CB4}"/>
</file>

<file path=docProps/app.xml><?xml version="1.0" encoding="utf-8"?>
<Properties xmlns="http://schemas.openxmlformats.org/officeDocument/2006/extended-properties" xmlns:vt="http://schemas.openxmlformats.org/officeDocument/2006/docPropsVTypes">
  <Template>PowerPoint Template</Template>
  <TotalTime>639</TotalTime>
  <Words>533</Words>
  <Application>Microsoft Office PowerPoint</Application>
  <PresentationFormat>On-screen Show (4:3)</PresentationFormat>
  <Paragraphs>49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Francesca Makohon-Keogh</dc:creator>
  <cp:lastModifiedBy>Leona Brody</cp:lastModifiedBy>
  <cp:revision>98</cp:revision>
  <dcterms:created xsi:type="dcterms:W3CDTF">2020-01-30T11:47:49Z</dcterms:created>
  <dcterms:modified xsi:type="dcterms:W3CDTF">2020-05-28T07:57:57Z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0x010100DB93B840EF43B346ACB9F687AC09FBC2</vt:lpwstr>
  </property>
</Properties>
</file>