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9" r:id="rId4"/>
    <p:sldId id="268" r:id="rId5"/>
    <p:sldId id="270"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D964EE-C10D-41BE-92FF-EFC5CC7A4959}"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2053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D964EE-C10D-41BE-92FF-EFC5CC7A4959}"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94461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D964EE-C10D-41BE-92FF-EFC5CC7A4959}"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2373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D964EE-C10D-41BE-92FF-EFC5CC7A4959}"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386398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964EE-C10D-41BE-92FF-EFC5CC7A4959}"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226261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D964EE-C10D-41BE-92FF-EFC5CC7A4959}"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238492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D964EE-C10D-41BE-92FF-EFC5CC7A4959}" type="datetimeFigureOut">
              <a:rPr lang="en-GB" smtClean="0"/>
              <a:t>22/05/2020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210807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D964EE-C10D-41BE-92FF-EFC5CC7A4959}" type="datetimeFigureOut">
              <a:rPr lang="en-GB" smtClean="0"/>
              <a:t>22/05/2020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1661088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964EE-C10D-41BE-92FF-EFC5CC7A4959}" type="datetimeFigureOut">
              <a:rPr lang="en-GB" smtClean="0"/>
              <a:t>22/05/2020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33908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64EE-C10D-41BE-92FF-EFC5CC7A4959}"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54571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964EE-C10D-41BE-92FF-EFC5CC7A4959}"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9A0CB9-E40B-464E-95AF-9BCA0FE198FF}" type="slidenum">
              <a:rPr lang="en-GB" smtClean="0"/>
              <a:t>‹#›</a:t>
            </a:fld>
            <a:endParaRPr lang="en-GB"/>
          </a:p>
        </p:txBody>
      </p:sp>
    </p:spTree>
    <p:extLst>
      <p:ext uri="{BB962C8B-B14F-4D97-AF65-F5344CB8AC3E}">
        <p14:creationId xmlns:p14="http://schemas.microsoft.com/office/powerpoint/2010/main" val="53387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964EE-C10D-41BE-92FF-EFC5CC7A4959}" type="datetimeFigureOut">
              <a:rPr lang="en-GB" smtClean="0"/>
              <a:t>22/05/2020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A0CB9-E40B-464E-95AF-9BCA0FE198FF}" type="slidenum">
              <a:rPr lang="en-GB" smtClean="0"/>
              <a:t>‹#›</a:t>
            </a:fld>
            <a:endParaRPr lang="en-GB"/>
          </a:p>
        </p:txBody>
      </p:sp>
    </p:spTree>
    <p:extLst>
      <p:ext uri="{BB962C8B-B14F-4D97-AF65-F5344CB8AC3E}">
        <p14:creationId xmlns:p14="http://schemas.microsoft.com/office/powerpoint/2010/main" val="150329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Nandos</a:t>
            </a:r>
            <a:r>
              <a:rPr lang="en-GB" b="1" dirty="0" smtClean="0"/>
              <a:t> Fitness Challenge</a:t>
            </a:r>
            <a:endParaRPr lang="en-GB" b="1"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marL="0" indent="0">
              <a:buNone/>
            </a:pPr>
            <a:r>
              <a:rPr lang="en-GB" b="1" dirty="0" smtClean="0"/>
              <a:t>Benchmarks:</a:t>
            </a:r>
          </a:p>
          <a:p>
            <a:pPr marL="0" indent="0">
              <a:buNone/>
            </a:pPr>
            <a:r>
              <a:rPr lang="en-GB" sz="2500" b="1" dirty="0" smtClean="0">
                <a:solidFill>
                  <a:srgbClr val="FF0000"/>
                </a:solidFill>
              </a:rPr>
              <a:t>Stamina</a:t>
            </a:r>
          </a:p>
          <a:p>
            <a:pPr marL="0" indent="0">
              <a:buNone/>
            </a:pPr>
            <a:r>
              <a:rPr lang="en-GB" sz="2500" b="1" dirty="0" smtClean="0">
                <a:solidFill>
                  <a:srgbClr val="FF0000"/>
                </a:solidFill>
              </a:rPr>
              <a:t>Core Stability &amp; Strength</a:t>
            </a:r>
          </a:p>
          <a:p>
            <a:pPr marL="0" indent="0">
              <a:buNone/>
            </a:pPr>
            <a:r>
              <a:rPr lang="en-GB" sz="2500" b="1" dirty="0" smtClean="0">
                <a:solidFill>
                  <a:srgbClr val="0070C0"/>
                </a:solidFill>
              </a:rPr>
              <a:t>Determination</a:t>
            </a:r>
          </a:p>
          <a:p>
            <a:pPr marL="0" indent="0">
              <a:buNone/>
            </a:pPr>
            <a:r>
              <a:rPr lang="en-GB" sz="2500" b="1" dirty="0" smtClean="0">
                <a:solidFill>
                  <a:srgbClr val="00B050"/>
                </a:solidFill>
              </a:rPr>
              <a:t>Decision making</a:t>
            </a:r>
          </a:p>
          <a:p>
            <a:pPr marL="0" indent="0">
              <a:buNone/>
            </a:pPr>
            <a:r>
              <a:rPr lang="en-GB" sz="2500" b="1" dirty="0" smtClean="0">
                <a:solidFill>
                  <a:srgbClr val="FFC000"/>
                </a:solidFill>
              </a:rPr>
              <a:t>Balance &amp; Control</a:t>
            </a:r>
          </a:p>
          <a:p>
            <a:pPr marL="0" indent="0">
              <a:buNone/>
            </a:pPr>
            <a:endParaRPr lang="en-GB" sz="2500" b="1" dirty="0">
              <a:solidFill>
                <a:srgbClr val="FFC000"/>
              </a:solidFill>
            </a:endParaRPr>
          </a:p>
          <a:p>
            <a:pPr marL="0" indent="0">
              <a:buNone/>
            </a:pPr>
            <a:r>
              <a:rPr lang="en-GB" dirty="0" smtClean="0"/>
              <a:t>LI: </a:t>
            </a:r>
            <a:r>
              <a:rPr lang="en-GB" b="1" dirty="0" smtClean="0"/>
              <a:t>Be able to </a:t>
            </a:r>
            <a:r>
              <a:rPr lang="en-GB" dirty="0" smtClean="0"/>
              <a:t>choose &amp; perform correctly the different fitness activities within a specific time to score points</a:t>
            </a:r>
          </a:p>
          <a:p>
            <a:pPr marL="0" indent="0">
              <a:buNone/>
            </a:pPr>
            <a:r>
              <a:rPr lang="en-GB" dirty="0" smtClean="0"/>
              <a:t>LI2: </a:t>
            </a:r>
            <a:r>
              <a:rPr lang="en-GB" b="1" dirty="0" smtClean="0"/>
              <a:t>Be able to </a:t>
            </a:r>
            <a:r>
              <a:rPr lang="en-GB" dirty="0" smtClean="0"/>
              <a:t>keep going even when tired</a:t>
            </a:r>
          </a:p>
          <a:p>
            <a:pPr marL="0" indent="0">
              <a:buNone/>
            </a:pP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876256" y="1417638"/>
            <a:ext cx="1656184" cy="1728192"/>
          </a:xfrm>
          <a:prstGeom prst="rect">
            <a:avLst/>
          </a:prstGeom>
        </p:spPr>
      </p:pic>
    </p:spTree>
    <p:extLst>
      <p:ext uri="{BB962C8B-B14F-4D97-AF65-F5344CB8AC3E}">
        <p14:creationId xmlns:p14="http://schemas.microsoft.com/office/powerpoint/2010/main" val="320282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Equipment needed:</a:t>
            </a:r>
            <a:endParaRPr lang="en-GB" b="1" dirty="0"/>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GB" dirty="0" smtClean="0"/>
              <a:t>Timer</a:t>
            </a:r>
          </a:p>
          <a:p>
            <a:r>
              <a:rPr lang="en-GB" dirty="0" smtClean="0"/>
              <a:t>Skipping rope</a:t>
            </a:r>
          </a:p>
          <a:p>
            <a:r>
              <a:rPr lang="en-GB" dirty="0" smtClean="0"/>
              <a:t>Wall space</a:t>
            </a:r>
          </a:p>
          <a:p>
            <a:r>
              <a:rPr lang="en-GB" dirty="0" smtClean="0"/>
              <a:t>5m distance set up  x                                                  </a:t>
            </a:r>
            <a:r>
              <a:rPr lang="en-GB" dirty="0" err="1" smtClean="0"/>
              <a:t>x</a:t>
            </a:r>
            <a:r>
              <a:rPr lang="en-GB" dirty="0" smtClean="0"/>
              <a:t> </a:t>
            </a:r>
          </a:p>
          <a:p>
            <a:pPr marL="0" indent="0">
              <a:buNone/>
            </a:pPr>
            <a:r>
              <a:rPr lang="en-GB" dirty="0" smtClean="0"/>
              <a:t>for the speed walking</a:t>
            </a:r>
          </a:p>
          <a:p>
            <a:r>
              <a:rPr lang="en-GB" dirty="0" smtClean="0"/>
              <a:t>Space</a:t>
            </a:r>
          </a:p>
          <a:p>
            <a:pPr marL="0" indent="0">
              <a:buNone/>
            </a:pPr>
            <a:r>
              <a:rPr lang="en-GB" sz="2300" b="1" dirty="0">
                <a:solidFill>
                  <a:srgbClr val="FF0000"/>
                </a:solidFill>
              </a:rPr>
              <a:t>FOR YOUR SAFETY</a:t>
            </a:r>
            <a:r>
              <a:rPr lang="en-GB" sz="2300" dirty="0">
                <a:solidFill>
                  <a:srgbClr val="FF0000"/>
                </a:solidFill>
              </a:rPr>
              <a:t>:</a:t>
            </a:r>
          </a:p>
          <a:p>
            <a:pPr marL="0" indent="0">
              <a:buNone/>
            </a:pPr>
            <a:r>
              <a:rPr lang="en-GB" sz="2300" dirty="0"/>
              <a:t>Please make sure that you are taking care performing any of the </a:t>
            </a:r>
            <a:r>
              <a:rPr lang="en-GB" sz="2300" dirty="0" smtClean="0"/>
              <a:t>activities. </a:t>
            </a:r>
            <a:r>
              <a:rPr lang="en-GB" sz="2300" dirty="0"/>
              <a:t>Safety is key in any physical activity.  Please make sure that you have enough space around you to perform and complete your activity.  Move any objects out of the way before starting that may be a hazard and wearing clothing that is suitable for PE Activities, your laces are tied and that you are being supervised appropriately.</a:t>
            </a:r>
          </a:p>
          <a:p>
            <a:pPr marL="0" indent="0">
              <a:buNone/>
            </a:pPr>
            <a:endParaRPr lang="en-GB" dirty="0" smtClean="0"/>
          </a:p>
          <a:p>
            <a:pPr marL="0" indent="0">
              <a:buNone/>
            </a:pPr>
            <a:endParaRPr lang="en-GB" dirty="0"/>
          </a:p>
        </p:txBody>
      </p:sp>
      <p:cxnSp>
        <p:nvCxnSpPr>
          <p:cNvPr id="5" name="Straight Arrow Connector 4"/>
          <p:cNvCxnSpPr/>
          <p:nvPr/>
        </p:nvCxnSpPr>
        <p:spPr>
          <a:xfrm>
            <a:off x="4211960" y="3212976"/>
            <a:ext cx="30963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92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err="1" smtClean="0"/>
              <a:t>Nandos</a:t>
            </a:r>
            <a:r>
              <a:rPr lang="en-GB" b="1" dirty="0" smtClean="0"/>
              <a:t> Fitness Challenge</a:t>
            </a:r>
            <a:endParaRPr lang="en-GB" b="1" dirty="0"/>
          </a:p>
        </p:txBody>
      </p:sp>
      <p:sp>
        <p:nvSpPr>
          <p:cNvPr id="3" name="Content Placeholder 2"/>
          <p:cNvSpPr>
            <a:spLocks noGrp="1"/>
          </p:cNvSpPr>
          <p:nvPr>
            <p:ph idx="1"/>
          </p:nvPr>
        </p:nvSpPr>
        <p:spPr>
          <a:xfrm>
            <a:off x="467544" y="1340768"/>
            <a:ext cx="8229600" cy="5184576"/>
          </a:xfrm>
        </p:spPr>
        <p:txBody>
          <a:bodyPr>
            <a:normAutofit fontScale="70000" lnSpcReduction="20000"/>
          </a:bodyPr>
          <a:lstStyle/>
          <a:p>
            <a:pPr marL="0" indent="0">
              <a:buNone/>
            </a:pPr>
            <a:r>
              <a:rPr lang="en-GB" b="1" u="sng" dirty="0" smtClean="0"/>
              <a:t>What you need to do:</a:t>
            </a:r>
            <a:endParaRPr lang="en-GB" b="1" u="sng" dirty="0"/>
          </a:p>
          <a:p>
            <a:pPr marL="0" indent="0">
              <a:buNone/>
            </a:pPr>
            <a:r>
              <a:rPr lang="en-GB" dirty="0"/>
              <a:t> </a:t>
            </a:r>
          </a:p>
          <a:p>
            <a:r>
              <a:rPr lang="en-GB" dirty="0"/>
              <a:t>Aim of the game is to generate as many </a:t>
            </a:r>
            <a:r>
              <a:rPr lang="en-GB" b="1" u="sng" dirty="0" err="1"/>
              <a:t>Peri</a:t>
            </a:r>
            <a:r>
              <a:rPr lang="en-GB" b="1" u="sng" dirty="0"/>
              <a:t> Points</a:t>
            </a:r>
            <a:r>
              <a:rPr lang="en-GB" b="1" dirty="0"/>
              <a:t> </a:t>
            </a:r>
            <a:r>
              <a:rPr lang="en-GB" dirty="0"/>
              <a:t>as you </a:t>
            </a:r>
            <a:r>
              <a:rPr lang="en-GB" dirty="0" smtClean="0"/>
              <a:t>can in a set time. Your time is </a:t>
            </a:r>
            <a:r>
              <a:rPr lang="en-GB" b="1" u="sng" dirty="0" smtClean="0">
                <a:solidFill>
                  <a:srgbClr val="FF0000"/>
                </a:solidFill>
              </a:rPr>
              <a:t>15 minutes.</a:t>
            </a:r>
            <a:endParaRPr lang="en-GB" dirty="0" smtClean="0">
              <a:solidFill>
                <a:srgbClr val="FF0000"/>
              </a:solidFill>
            </a:endParaRPr>
          </a:p>
          <a:p>
            <a:r>
              <a:rPr lang="en-GB" dirty="0" smtClean="0"/>
              <a:t>Remember</a:t>
            </a:r>
            <a:r>
              <a:rPr lang="en-GB" dirty="0"/>
              <a:t>, if you start an activity you must finish it</a:t>
            </a:r>
            <a:r>
              <a:rPr lang="en-GB" dirty="0" smtClean="0"/>
              <a:t>.</a:t>
            </a:r>
          </a:p>
          <a:p>
            <a:r>
              <a:rPr lang="en-GB" dirty="0" smtClean="0"/>
              <a:t>There are 5 different spice levels – which get harder the hotter the spice is.</a:t>
            </a:r>
            <a:endParaRPr lang="en-GB" dirty="0"/>
          </a:p>
          <a:p>
            <a:r>
              <a:rPr lang="en-GB" dirty="0"/>
              <a:t>You </a:t>
            </a:r>
            <a:r>
              <a:rPr lang="en-GB" b="1" u="sng" dirty="0"/>
              <a:t>cannot</a:t>
            </a:r>
            <a:r>
              <a:rPr lang="en-GB" dirty="0"/>
              <a:t> do the same spice </a:t>
            </a:r>
            <a:r>
              <a:rPr lang="en-GB" dirty="0" smtClean="0"/>
              <a:t>level twice </a:t>
            </a:r>
            <a:r>
              <a:rPr lang="en-GB" dirty="0"/>
              <a:t>in a row </a:t>
            </a:r>
            <a:r>
              <a:rPr lang="en-GB" dirty="0" smtClean="0"/>
              <a:t>however, </a:t>
            </a:r>
            <a:r>
              <a:rPr lang="en-GB" dirty="0"/>
              <a:t>you </a:t>
            </a:r>
            <a:r>
              <a:rPr lang="en-GB" dirty="0" smtClean="0"/>
              <a:t>can go back once a different level has been done.</a:t>
            </a:r>
            <a:r>
              <a:rPr lang="en-GB" dirty="0"/>
              <a:t> </a:t>
            </a:r>
          </a:p>
          <a:p>
            <a:r>
              <a:rPr lang="en-GB" dirty="0"/>
              <a:t>Each time you complete a challenge, </a:t>
            </a:r>
            <a:r>
              <a:rPr lang="en-GB" b="1" dirty="0" smtClean="0"/>
              <a:t>WRITE IT ON YOUR SHEET AND THE POINTS GAINED</a:t>
            </a:r>
          </a:p>
          <a:p>
            <a:r>
              <a:rPr lang="en-GB" dirty="0" smtClean="0"/>
              <a:t>You </a:t>
            </a:r>
            <a:r>
              <a:rPr lang="en-GB" u="sng" dirty="0" smtClean="0"/>
              <a:t>must</a:t>
            </a:r>
            <a:r>
              <a:rPr lang="en-GB" dirty="0" smtClean="0"/>
              <a:t> visit each spice level </a:t>
            </a:r>
            <a:r>
              <a:rPr lang="en-GB" b="1" u="sng" dirty="0" smtClean="0"/>
              <a:t>AT LEAST ONCE </a:t>
            </a:r>
            <a:r>
              <a:rPr lang="en-GB" dirty="0" smtClean="0"/>
              <a:t>within your time.</a:t>
            </a:r>
            <a:endParaRPr lang="en-GB" b="1" u="sng" dirty="0" smtClean="0"/>
          </a:p>
          <a:p>
            <a:pPr marL="0" indent="0">
              <a:buNone/>
            </a:pPr>
            <a:endParaRPr lang="en-GB" b="1" u="sng" dirty="0" smtClean="0"/>
          </a:p>
          <a:p>
            <a:pPr marL="0" indent="0" algn="ctr">
              <a:buNone/>
            </a:pPr>
            <a:r>
              <a:rPr lang="en-GB" b="1" dirty="0" smtClean="0"/>
              <a:t>GOOD LUCK</a:t>
            </a:r>
          </a:p>
          <a:p>
            <a:pPr marL="0" indent="0" algn="ctr">
              <a:buNone/>
            </a:pPr>
            <a:r>
              <a:rPr lang="en-GB" dirty="0" smtClean="0"/>
              <a:t>Week 1: Set your target</a:t>
            </a:r>
          </a:p>
          <a:p>
            <a:pPr marL="0" indent="0" algn="ctr">
              <a:buNone/>
            </a:pPr>
            <a:r>
              <a:rPr lang="en-GB" dirty="0" smtClean="0"/>
              <a:t>Week 2: Can you beat it?</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92280" y="260648"/>
            <a:ext cx="1656184" cy="1728192"/>
          </a:xfrm>
          <a:prstGeom prst="rect">
            <a:avLst/>
          </a:prstGeom>
        </p:spPr>
      </p:pic>
    </p:spTree>
    <p:extLst>
      <p:ext uri="{BB962C8B-B14F-4D97-AF65-F5344CB8AC3E}">
        <p14:creationId xmlns:p14="http://schemas.microsoft.com/office/powerpoint/2010/main" val="2591480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52998523"/>
              </p:ext>
            </p:extLst>
          </p:nvPr>
        </p:nvGraphicFramePr>
        <p:xfrm>
          <a:off x="539552" y="306129"/>
          <a:ext cx="7941567" cy="6445829"/>
        </p:xfrm>
        <a:graphic>
          <a:graphicData uri="http://schemas.openxmlformats.org/drawingml/2006/table">
            <a:tbl>
              <a:tblPr firstRow="1" firstCol="1" bandRow="1">
                <a:tableStyleId>{5C22544A-7EE6-4342-B048-85BDC9FD1C3A}</a:tableStyleId>
              </a:tblPr>
              <a:tblGrid>
                <a:gridCol w="1492596">
                  <a:extLst>
                    <a:ext uri="{9D8B030D-6E8A-4147-A177-3AD203B41FA5}">
                      <a16:colId xmlns:a16="http://schemas.microsoft.com/office/drawing/2014/main" val="20000"/>
                    </a:ext>
                  </a:extLst>
                </a:gridCol>
                <a:gridCol w="1492596">
                  <a:extLst>
                    <a:ext uri="{9D8B030D-6E8A-4147-A177-3AD203B41FA5}">
                      <a16:colId xmlns:a16="http://schemas.microsoft.com/office/drawing/2014/main" val="20001"/>
                    </a:ext>
                  </a:extLst>
                </a:gridCol>
                <a:gridCol w="1591155">
                  <a:extLst>
                    <a:ext uri="{9D8B030D-6E8A-4147-A177-3AD203B41FA5}">
                      <a16:colId xmlns:a16="http://schemas.microsoft.com/office/drawing/2014/main" val="20002"/>
                    </a:ext>
                  </a:extLst>
                </a:gridCol>
                <a:gridCol w="1764743">
                  <a:extLst>
                    <a:ext uri="{9D8B030D-6E8A-4147-A177-3AD203B41FA5}">
                      <a16:colId xmlns:a16="http://schemas.microsoft.com/office/drawing/2014/main" val="20003"/>
                    </a:ext>
                  </a:extLst>
                </a:gridCol>
                <a:gridCol w="1600477">
                  <a:extLst>
                    <a:ext uri="{9D8B030D-6E8A-4147-A177-3AD203B41FA5}">
                      <a16:colId xmlns:a16="http://schemas.microsoft.com/office/drawing/2014/main" val="20004"/>
                    </a:ext>
                  </a:extLst>
                </a:gridCol>
              </a:tblGrid>
              <a:tr h="556061">
                <a:tc gridSpan="5">
                  <a:txBody>
                    <a:bodyPr/>
                    <a:lstStyle/>
                    <a:p>
                      <a:pPr algn="ctr">
                        <a:lnSpc>
                          <a:spcPct val="107000"/>
                        </a:lnSpc>
                        <a:spcAft>
                          <a:spcPts val="0"/>
                        </a:spcAft>
                      </a:pPr>
                      <a:r>
                        <a:rPr lang="en-GB" sz="2000" dirty="0" smtClean="0">
                          <a:effectLst/>
                          <a:latin typeface="Arial" panose="020B0604020202020204" pitchFamily="34" charset="0"/>
                          <a:ea typeface="Calibri"/>
                          <a:cs typeface="Arial" panose="020B0604020202020204" pitchFamily="34" charset="0"/>
                        </a:rPr>
                        <a:t>NANDOS FITNESS CHALLENGE </a:t>
                      </a:r>
                      <a:r>
                        <a:rPr lang="en-GB" sz="2000" smtClean="0">
                          <a:effectLst/>
                          <a:latin typeface="Arial" panose="020B0604020202020204" pitchFamily="34" charset="0"/>
                          <a:ea typeface="Calibri"/>
                          <a:cs typeface="Arial" panose="020B0604020202020204" pitchFamily="34" charset="0"/>
                        </a:rPr>
                        <a:t>– P3</a:t>
                      </a:r>
                      <a:r>
                        <a:rPr lang="en-GB" sz="2000" baseline="0" smtClean="0">
                          <a:effectLst/>
                          <a:latin typeface="Arial" panose="020B0604020202020204" pitchFamily="34" charset="0"/>
                          <a:ea typeface="Calibri"/>
                          <a:cs typeface="Arial" panose="020B0604020202020204" pitchFamily="34" charset="0"/>
                        </a:rPr>
                        <a:t> &amp; 4</a:t>
                      </a:r>
                    </a:p>
                    <a:p>
                      <a:pPr algn="ctr">
                        <a:lnSpc>
                          <a:spcPct val="107000"/>
                        </a:lnSpc>
                        <a:spcAft>
                          <a:spcPts val="0"/>
                        </a:spcAft>
                      </a:pPr>
                      <a:r>
                        <a:rPr lang="en-GB" sz="1400" smtClean="0">
                          <a:effectLst/>
                          <a:latin typeface="Calibri"/>
                          <a:ea typeface="Calibri"/>
                          <a:cs typeface="Times New Roman"/>
                        </a:rPr>
                        <a:t>How</a:t>
                      </a:r>
                      <a:r>
                        <a:rPr lang="en-GB" sz="1400" baseline="0" smtClean="0">
                          <a:effectLst/>
                          <a:latin typeface="Calibri"/>
                          <a:ea typeface="Calibri"/>
                          <a:cs typeface="Times New Roman"/>
                        </a:rPr>
                        <a:t> </a:t>
                      </a:r>
                      <a:r>
                        <a:rPr lang="en-GB" sz="1400" baseline="0" dirty="0" smtClean="0">
                          <a:effectLst/>
                          <a:latin typeface="Calibri"/>
                          <a:ea typeface="Calibri"/>
                          <a:cs typeface="Times New Roman"/>
                        </a:rPr>
                        <a:t>many points can you get?</a:t>
                      </a:r>
                      <a:endParaRPr lang="en-GB" sz="1400" dirty="0">
                        <a:effectLst/>
                        <a:latin typeface="Calibri"/>
                        <a:ea typeface="Calibri"/>
                        <a:cs typeface="Times New Roman"/>
                      </a:endParaRPr>
                    </a:p>
                  </a:txBody>
                  <a:tcPr marL="61212" marR="61212" marT="0" marB="0"/>
                </a:tc>
                <a:tc hMerge="1">
                  <a:txBody>
                    <a:bodyPr/>
                    <a:lstStyle/>
                    <a:p>
                      <a:pPr algn="ctr">
                        <a:lnSpc>
                          <a:spcPct val="107000"/>
                        </a:lnSpc>
                        <a:spcAft>
                          <a:spcPts val="0"/>
                        </a:spcAft>
                      </a:pPr>
                      <a:endParaRPr lang="en-GB" sz="1400" dirty="0">
                        <a:effectLst/>
                        <a:latin typeface="Calibri"/>
                        <a:ea typeface="Calibri"/>
                        <a:cs typeface="Times New Roman"/>
                      </a:endParaRPr>
                    </a:p>
                  </a:txBody>
                  <a:tcPr marL="61212" marR="61212" marT="0" marB="0"/>
                </a:tc>
                <a:tc hMerge="1">
                  <a:txBody>
                    <a:bodyPr/>
                    <a:lstStyle/>
                    <a:p>
                      <a:pPr algn="ctr">
                        <a:lnSpc>
                          <a:spcPct val="107000"/>
                        </a:lnSpc>
                        <a:spcAft>
                          <a:spcPts val="0"/>
                        </a:spcAft>
                      </a:pPr>
                      <a:endParaRPr lang="en-GB" sz="1000" dirty="0">
                        <a:effectLst/>
                        <a:latin typeface="Calibri"/>
                        <a:ea typeface="Calibri"/>
                        <a:cs typeface="Times New Roman"/>
                      </a:endParaRPr>
                    </a:p>
                  </a:txBody>
                  <a:tcPr marL="61212" marR="61212" marT="0" marB="0"/>
                </a:tc>
                <a:tc hMerge="1">
                  <a:txBody>
                    <a:bodyPr/>
                    <a:lstStyle/>
                    <a:p>
                      <a:pPr algn="ctr">
                        <a:lnSpc>
                          <a:spcPct val="107000"/>
                        </a:lnSpc>
                        <a:spcAft>
                          <a:spcPts val="0"/>
                        </a:spcAft>
                      </a:pPr>
                      <a:endParaRPr lang="en-GB" sz="1000" dirty="0">
                        <a:effectLst/>
                        <a:latin typeface="Calibri"/>
                        <a:ea typeface="Calibri"/>
                        <a:cs typeface="Times New Roman"/>
                      </a:endParaRPr>
                    </a:p>
                  </a:txBody>
                  <a:tcPr marL="61212" marR="61212" marT="0" marB="0"/>
                </a:tc>
                <a:tc hMerge="1">
                  <a:txBody>
                    <a:bodyPr/>
                    <a:lstStyle/>
                    <a:p>
                      <a:pPr algn="ctr">
                        <a:lnSpc>
                          <a:spcPct val="107000"/>
                        </a:lnSpc>
                        <a:spcAft>
                          <a:spcPts val="0"/>
                        </a:spcAft>
                      </a:pPr>
                      <a:endParaRPr lang="en-GB" sz="1000" dirty="0">
                        <a:effectLst/>
                        <a:latin typeface="Calibri"/>
                        <a:ea typeface="Calibri"/>
                        <a:cs typeface="Times New Roman"/>
                      </a:endParaRPr>
                    </a:p>
                  </a:txBody>
                  <a:tcPr marL="61212" marR="61212" marT="0" marB="0"/>
                </a:tc>
                <a:extLst>
                  <a:ext uri="{0D108BD9-81ED-4DB2-BD59-A6C34878D82A}">
                    <a16:rowId xmlns:a16="http://schemas.microsoft.com/office/drawing/2014/main" val="10000"/>
                  </a:ext>
                </a:extLst>
              </a:tr>
              <a:tr h="959731">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EXTRA</a:t>
                      </a:r>
                    </a:p>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HOT</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chemeClr val="accent2">
                        <a:lumMod val="75000"/>
                      </a:schemeClr>
                    </a:solidFill>
                  </a:tcPr>
                </a:tc>
                <a:tc>
                  <a:txBody>
                    <a:bodyPr/>
                    <a:lstStyle/>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10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a:t>
                      </a:r>
                      <a:r>
                        <a:rPr lang="en-GB" sz="1600" b="1" dirty="0" smtClean="0">
                          <a:solidFill>
                            <a:schemeClr val="tx1"/>
                          </a:solidFill>
                          <a:effectLst/>
                          <a:latin typeface="Arial" panose="020B0604020202020204" pitchFamily="34" charset="0"/>
                          <a:cs typeface="Arial" panose="020B0604020202020204" pitchFamily="34" charset="0"/>
                        </a:rPr>
                        <a:t>0  </a:t>
                      </a:r>
                      <a:r>
                        <a:rPr lang="en-GB" sz="1600" b="1" dirty="0">
                          <a:solidFill>
                            <a:schemeClr val="tx1"/>
                          </a:solidFill>
                          <a:effectLst/>
                          <a:latin typeface="Arial" panose="020B0604020202020204" pitchFamily="34" charset="0"/>
                          <a:cs typeface="Arial" panose="020B0604020202020204" pitchFamily="34" charset="0"/>
                        </a:rPr>
                        <a:t>burpees</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chemeClr val="accent2">
                        <a:lumMod val="75000"/>
                      </a:schemeClr>
                    </a:solidFill>
                  </a:tcPr>
                </a:tc>
                <a:tc>
                  <a:txBody>
                    <a:bodyPr/>
                    <a:lstStyle/>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10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a:t>
                      </a:r>
                      <a:r>
                        <a:rPr lang="en-GB" sz="1600" b="1" dirty="0" smtClean="0">
                          <a:solidFill>
                            <a:schemeClr val="tx1"/>
                          </a:solidFill>
                          <a:effectLst/>
                          <a:latin typeface="Arial" panose="020B0604020202020204" pitchFamily="34" charset="0"/>
                          <a:cs typeface="Arial" panose="020B0604020202020204" pitchFamily="34" charset="0"/>
                        </a:rPr>
                        <a:t>0 </a:t>
                      </a:r>
                      <a:r>
                        <a:rPr lang="en-GB" sz="1600" b="1" dirty="0">
                          <a:solidFill>
                            <a:schemeClr val="tx1"/>
                          </a:solidFill>
                          <a:effectLst/>
                          <a:latin typeface="Arial" panose="020B0604020202020204" pitchFamily="34" charset="0"/>
                          <a:cs typeface="Arial" panose="020B0604020202020204" pitchFamily="34" charset="0"/>
                        </a:rPr>
                        <a:t>push ups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chemeClr val="accent2">
                        <a:lumMod val="75000"/>
                      </a:schemeClr>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10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baseline="0" dirty="0" smtClean="0">
                          <a:solidFill>
                            <a:schemeClr val="tx1"/>
                          </a:solidFill>
                          <a:effectLst/>
                          <a:latin typeface="Arial" panose="020B0604020202020204" pitchFamily="34" charset="0"/>
                          <a:ea typeface="+mn-ea"/>
                          <a:cs typeface="Arial" panose="020B0604020202020204" pitchFamily="34" charset="0"/>
                        </a:rPr>
                        <a:t>1 minute skipping</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chemeClr val="accent2">
                        <a:lumMod val="75000"/>
                      </a:schemeClr>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10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30</a:t>
                      </a:r>
                      <a:r>
                        <a:rPr lang="en-GB" sz="1600" b="1" baseline="0" dirty="0" smtClean="0">
                          <a:solidFill>
                            <a:schemeClr val="tx1"/>
                          </a:solidFill>
                          <a:effectLst/>
                          <a:latin typeface="Arial" panose="020B0604020202020204" pitchFamily="34" charset="0"/>
                          <a:cs typeface="Arial" panose="020B0604020202020204" pitchFamily="34" charset="0"/>
                        </a:rPr>
                        <a:t> second</a:t>
                      </a:r>
                      <a:r>
                        <a:rPr lang="en-GB" sz="1600" b="1" dirty="0" smtClean="0">
                          <a:solidFill>
                            <a:schemeClr val="tx1"/>
                          </a:solidFill>
                          <a:effectLst/>
                          <a:latin typeface="Arial" panose="020B0604020202020204" pitchFamily="34" charset="0"/>
                          <a:cs typeface="Arial" panose="020B0604020202020204" pitchFamily="34" charset="0"/>
                        </a:rPr>
                        <a:t> </a:t>
                      </a:r>
                      <a:r>
                        <a:rPr lang="en-GB" sz="1600" b="1" dirty="0">
                          <a:solidFill>
                            <a:schemeClr val="tx1"/>
                          </a:solidFill>
                          <a:effectLst/>
                          <a:latin typeface="Arial" panose="020B0604020202020204" pitchFamily="34" charset="0"/>
                          <a:cs typeface="Arial" panose="020B0604020202020204" pitchFamily="34" charset="0"/>
                        </a:rPr>
                        <a:t>wall sit</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chemeClr val="accent2">
                        <a:lumMod val="75000"/>
                      </a:schemeClr>
                    </a:solidFill>
                  </a:tcPr>
                </a:tc>
                <a:extLst>
                  <a:ext uri="{0D108BD9-81ED-4DB2-BD59-A6C34878D82A}">
                    <a16:rowId xmlns:a16="http://schemas.microsoft.com/office/drawing/2014/main" val="10001"/>
                  </a:ext>
                </a:extLst>
              </a:tr>
              <a:tr h="1204108">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HOT</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0000"/>
                    </a:solidFill>
                  </a:tcPr>
                </a:tc>
                <a:tc>
                  <a:txBody>
                    <a:bodyPr/>
                    <a:lstStyle/>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5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20 second </a:t>
                      </a:r>
                      <a:r>
                        <a:rPr lang="en-GB" sz="1600" b="1" dirty="0">
                          <a:solidFill>
                            <a:schemeClr val="tx1"/>
                          </a:solidFill>
                          <a:effectLst/>
                          <a:latin typeface="Arial" panose="020B0604020202020204" pitchFamily="34" charset="0"/>
                          <a:cs typeface="Arial" panose="020B0604020202020204" pitchFamily="34" charset="0"/>
                        </a:rPr>
                        <a:t>plank</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0000"/>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5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2</a:t>
                      </a:r>
                      <a:r>
                        <a:rPr lang="en-GB" sz="1600" b="1" dirty="0" smtClean="0">
                          <a:solidFill>
                            <a:schemeClr val="tx1"/>
                          </a:solidFill>
                          <a:effectLst/>
                          <a:latin typeface="Arial" panose="020B0604020202020204" pitchFamily="34" charset="0"/>
                          <a:cs typeface="Arial" panose="020B0604020202020204" pitchFamily="34" charset="0"/>
                        </a:rPr>
                        <a:t>0 </a:t>
                      </a:r>
                      <a:r>
                        <a:rPr lang="en-GB" sz="1600" b="1" dirty="0">
                          <a:solidFill>
                            <a:schemeClr val="tx1"/>
                          </a:solidFill>
                          <a:effectLst/>
                          <a:latin typeface="Arial" panose="020B0604020202020204" pitchFamily="34" charset="0"/>
                          <a:cs typeface="Arial" panose="020B0604020202020204" pitchFamily="34" charset="0"/>
                        </a:rPr>
                        <a:t>high knees, arms in air</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0000"/>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5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2</a:t>
                      </a:r>
                      <a:r>
                        <a:rPr lang="en-GB" sz="1600" b="1" dirty="0" smtClean="0">
                          <a:solidFill>
                            <a:schemeClr val="tx1"/>
                          </a:solidFill>
                          <a:effectLst/>
                          <a:latin typeface="Arial" panose="020B0604020202020204" pitchFamily="34" charset="0"/>
                          <a:cs typeface="Arial" panose="020B0604020202020204" pitchFamily="34" charset="0"/>
                        </a:rPr>
                        <a:t>0 </a:t>
                      </a:r>
                      <a:r>
                        <a:rPr lang="en-GB" sz="1600" b="1" dirty="0">
                          <a:solidFill>
                            <a:schemeClr val="tx1"/>
                          </a:solidFill>
                          <a:effectLst/>
                          <a:latin typeface="Arial" panose="020B0604020202020204" pitchFamily="34" charset="0"/>
                          <a:cs typeface="Arial" panose="020B0604020202020204" pitchFamily="34" charset="0"/>
                        </a:rPr>
                        <a:t>lunges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0000"/>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5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2</a:t>
                      </a:r>
                      <a:r>
                        <a:rPr lang="en-GB" sz="1600" b="1" dirty="0" smtClean="0">
                          <a:solidFill>
                            <a:schemeClr val="tx1"/>
                          </a:solidFill>
                          <a:effectLst/>
                          <a:latin typeface="Arial" panose="020B0604020202020204" pitchFamily="34" charset="0"/>
                          <a:cs typeface="Arial" panose="020B0604020202020204" pitchFamily="34" charset="0"/>
                        </a:rPr>
                        <a:t> </a:t>
                      </a:r>
                      <a:r>
                        <a:rPr lang="en-GB" sz="1600" b="1" dirty="0">
                          <a:solidFill>
                            <a:schemeClr val="tx1"/>
                          </a:solidFill>
                          <a:effectLst/>
                          <a:latin typeface="Arial" panose="020B0604020202020204" pitchFamily="34" charset="0"/>
                          <a:cs typeface="Arial" panose="020B0604020202020204" pitchFamily="34" charset="0"/>
                        </a:rPr>
                        <a:t>minute non-stop jog</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0000"/>
                    </a:solidFill>
                  </a:tcPr>
                </a:tc>
                <a:extLst>
                  <a:ext uri="{0D108BD9-81ED-4DB2-BD59-A6C34878D82A}">
                    <a16:rowId xmlns:a16="http://schemas.microsoft.com/office/drawing/2014/main" val="10002"/>
                  </a:ext>
                </a:extLst>
              </a:tr>
              <a:tr h="1118433">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MEDIUM</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FF66"/>
                    </a:solidFill>
                  </a:tcPr>
                </a:tc>
                <a:tc>
                  <a:txBody>
                    <a:bodyPr/>
                    <a:lstStyle/>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3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30</a:t>
                      </a:r>
                      <a:r>
                        <a:rPr lang="en-GB" sz="1600" b="1" baseline="0" dirty="0" smtClean="0">
                          <a:solidFill>
                            <a:schemeClr val="tx1"/>
                          </a:solidFill>
                          <a:effectLst/>
                          <a:latin typeface="Arial" panose="020B0604020202020204" pitchFamily="34" charset="0"/>
                          <a:cs typeface="Arial" panose="020B0604020202020204" pitchFamily="34" charset="0"/>
                        </a:rPr>
                        <a:t> sec </a:t>
                      </a:r>
                      <a:r>
                        <a:rPr lang="en-GB" sz="1600" b="1" dirty="0" smtClean="0">
                          <a:solidFill>
                            <a:schemeClr val="tx1"/>
                          </a:solidFill>
                          <a:effectLst/>
                          <a:latin typeface="Arial" panose="020B0604020202020204" pitchFamily="34" charset="0"/>
                          <a:cs typeface="Arial" panose="020B0604020202020204" pitchFamily="34" charset="0"/>
                        </a:rPr>
                        <a:t> </a:t>
                      </a:r>
                      <a:r>
                        <a:rPr lang="en-GB" sz="1600" b="1" dirty="0">
                          <a:solidFill>
                            <a:schemeClr val="tx1"/>
                          </a:solidFill>
                          <a:effectLst/>
                          <a:latin typeface="Arial" panose="020B0604020202020204" pitchFamily="34" charset="0"/>
                          <a:cs typeface="Arial" panose="020B0604020202020204" pitchFamily="34" charset="0"/>
                        </a:rPr>
                        <a:t>skipping</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FF66"/>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3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20 star jumps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FF66"/>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smtClean="0">
                          <a:solidFill>
                            <a:schemeClr val="tx1"/>
                          </a:solidFill>
                          <a:effectLst/>
                          <a:latin typeface="Arial" panose="020B0604020202020204" pitchFamily="34" charset="0"/>
                          <a:cs typeface="Arial" panose="020B0604020202020204" pitchFamily="34" charset="0"/>
                        </a:rPr>
                        <a:t> 3 POINTS</a:t>
                      </a:r>
                      <a:r>
                        <a:rPr lang="en-GB" sz="1600" b="1" dirty="0">
                          <a:solidFill>
                            <a:schemeClr val="tx1"/>
                          </a:solidFill>
                          <a:effectLst/>
                          <a:latin typeface="Arial" panose="020B0604020202020204" pitchFamily="34" charset="0"/>
                          <a:cs typeface="Arial" panose="020B0604020202020204" pitchFamily="34" charset="0"/>
                        </a:rPr>
                        <a:t>  </a:t>
                      </a: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15 </a:t>
                      </a:r>
                      <a:r>
                        <a:rPr lang="en-GB" sz="1600" b="1" dirty="0">
                          <a:solidFill>
                            <a:schemeClr val="tx1"/>
                          </a:solidFill>
                          <a:effectLst/>
                          <a:latin typeface="Arial" panose="020B0604020202020204" pitchFamily="34" charset="0"/>
                          <a:cs typeface="Arial" panose="020B0604020202020204" pitchFamily="34" charset="0"/>
                        </a:rPr>
                        <a:t>high knees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FF66"/>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smtClean="0">
                          <a:solidFill>
                            <a:schemeClr val="tx1"/>
                          </a:solidFill>
                          <a:effectLst/>
                          <a:latin typeface="Arial" panose="020B0604020202020204" pitchFamily="34" charset="0"/>
                          <a:cs typeface="Arial" panose="020B0604020202020204" pitchFamily="34" charset="0"/>
                        </a:rPr>
                        <a:t> 3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20 </a:t>
                      </a:r>
                      <a:r>
                        <a:rPr lang="en-GB" sz="1600" b="1" dirty="0">
                          <a:solidFill>
                            <a:schemeClr val="tx1"/>
                          </a:solidFill>
                          <a:effectLst/>
                          <a:latin typeface="Arial" panose="020B0604020202020204" pitchFamily="34" charset="0"/>
                          <a:cs typeface="Arial" panose="020B0604020202020204" pitchFamily="34" charset="0"/>
                        </a:rPr>
                        <a:t>step </a:t>
                      </a:r>
                      <a:r>
                        <a:rPr lang="en-GB" sz="1600" b="1" dirty="0" smtClean="0">
                          <a:solidFill>
                            <a:schemeClr val="tx1"/>
                          </a:solidFill>
                          <a:effectLst/>
                          <a:latin typeface="Arial" panose="020B0604020202020204" pitchFamily="34" charset="0"/>
                          <a:cs typeface="Arial" panose="020B0604020202020204" pitchFamily="34" charset="0"/>
                        </a:rPr>
                        <a:t>ups</a:t>
                      </a:r>
                    </a:p>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(Use step)</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FFFF66"/>
                    </a:solidFill>
                  </a:tcPr>
                </a:tc>
                <a:extLst>
                  <a:ext uri="{0D108BD9-81ED-4DB2-BD59-A6C34878D82A}">
                    <a16:rowId xmlns:a16="http://schemas.microsoft.com/office/drawing/2014/main" val="10003"/>
                  </a:ext>
                </a:extLst>
              </a:tr>
              <a:tr h="1118433">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MILD</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92D050"/>
                    </a:solidFill>
                  </a:tcPr>
                </a:tc>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 2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 minute speed </a:t>
                      </a:r>
                      <a:r>
                        <a:rPr lang="en-GB" sz="1600" b="1" dirty="0" smtClean="0">
                          <a:solidFill>
                            <a:schemeClr val="tx1"/>
                          </a:solidFill>
                          <a:effectLst/>
                          <a:latin typeface="Arial" panose="020B0604020202020204" pitchFamily="34" charset="0"/>
                          <a:cs typeface="Arial" panose="020B0604020202020204" pitchFamily="34" charset="0"/>
                        </a:rPr>
                        <a:t>walk 5m circuit</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92D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2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a:t>
                      </a:r>
                      <a:r>
                        <a:rPr lang="en-GB" sz="1600" b="1" dirty="0" smtClean="0">
                          <a:solidFill>
                            <a:schemeClr val="tx1"/>
                          </a:solidFill>
                          <a:effectLst/>
                          <a:latin typeface="Arial" panose="020B0604020202020204" pitchFamily="34" charset="0"/>
                          <a:cs typeface="Arial" panose="020B0604020202020204" pitchFamily="34" charset="0"/>
                        </a:rPr>
                        <a:t>0 </a:t>
                      </a:r>
                      <a:r>
                        <a:rPr lang="en-GB" sz="1600" b="1" dirty="0">
                          <a:solidFill>
                            <a:schemeClr val="tx1"/>
                          </a:solidFill>
                          <a:effectLst/>
                          <a:latin typeface="Arial" panose="020B0604020202020204" pitchFamily="34" charset="0"/>
                          <a:cs typeface="Arial" panose="020B0604020202020204" pitchFamily="34" charset="0"/>
                        </a:rPr>
                        <a:t>second plank</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92D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2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smtClean="0">
                          <a:solidFill>
                            <a:schemeClr val="tx1"/>
                          </a:solidFill>
                          <a:effectLst/>
                          <a:latin typeface="Arial" panose="020B0604020202020204" pitchFamily="34" charset="0"/>
                          <a:cs typeface="Arial" panose="020B0604020202020204" pitchFamily="34" charset="0"/>
                        </a:rPr>
                        <a:t>15 </a:t>
                      </a:r>
                      <a:r>
                        <a:rPr lang="en-GB" sz="1600" b="1" dirty="0">
                          <a:solidFill>
                            <a:schemeClr val="tx1"/>
                          </a:solidFill>
                          <a:effectLst/>
                          <a:latin typeface="Arial" panose="020B0604020202020204" pitchFamily="34" charset="0"/>
                          <a:cs typeface="Arial" panose="020B0604020202020204" pitchFamily="34" charset="0"/>
                        </a:rPr>
                        <a:t>squats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92D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2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60 seconds fast feet</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92D050"/>
                    </a:solidFill>
                  </a:tcPr>
                </a:tc>
                <a:extLst>
                  <a:ext uri="{0D108BD9-81ED-4DB2-BD59-A6C34878D82A}">
                    <a16:rowId xmlns:a16="http://schemas.microsoft.com/office/drawing/2014/main" val="10004"/>
                  </a:ext>
                </a:extLst>
              </a:tr>
              <a:tr h="1118433">
                <a:tc>
                  <a:txBody>
                    <a:bodyPr/>
                    <a:lstStyle/>
                    <a:p>
                      <a:pPr algn="ctr">
                        <a:lnSpc>
                          <a:spcPct val="107000"/>
                        </a:lnSpc>
                        <a:spcAft>
                          <a:spcPts val="0"/>
                        </a:spcAft>
                      </a:pPr>
                      <a:r>
                        <a:rPr lang="en-GB" sz="1600" b="1" dirty="0" smtClean="0">
                          <a:solidFill>
                            <a:schemeClr val="tx1"/>
                          </a:solidFill>
                          <a:effectLst/>
                          <a:latin typeface="Arial" panose="020B0604020202020204" pitchFamily="34" charset="0"/>
                          <a:ea typeface="Calibri"/>
                          <a:cs typeface="Arial" panose="020B0604020202020204" pitchFamily="34" charset="0"/>
                        </a:rPr>
                        <a:t>EXTRA</a:t>
                      </a:r>
                      <a:r>
                        <a:rPr lang="en-GB" sz="1600" b="1" baseline="0" dirty="0" smtClean="0">
                          <a:solidFill>
                            <a:schemeClr val="tx1"/>
                          </a:solidFill>
                          <a:effectLst/>
                          <a:latin typeface="Arial" panose="020B0604020202020204" pitchFamily="34" charset="0"/>
                          <a:ea typeface="Calibri"/>
                          <a:cs typeface="Arial" panose="020B0604020202020204" pitchFamily="34" charset="0"/>
                        </a:rPr>
                        <a:t> </a:t>
                      </a:r>
                    </a:p>
                    <a:p>
                      <a:pPr algn="ctr">
                        <a:lnSpc>
                          <a:spcPct val="107000"/>
                        </a:lnSpc>
                        <a:spcAft>
                          <a:spcPts val="0"/>
                        </a:spcAft>
                      </a:pPr>
                      <a:r>
                        <a:rPr lang="en-GB" sz="1600" b="1" baseline="0" dirty="0" smtClean="0">
                          <a:solidFill>
                            <a:schemeClr val="tx1"/>
                          </a:solidFill>
                          <a:effectLst/>
                          <a:latin typeface="Arial" panose="020B0604020202020204" pitchFamily="34" charset="0"/>
                          <a:ea typeface="Calibri"/>
                          <a:cs typeface="Arial" panose="020B0604020202020204" pitchFamily="34" charset="0"/>
                        </a:rPr>
                        <a:t>MILD</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00B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1 POINT</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10 arm circles</a:t>
                      </a: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 </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00B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smtClean="0">
                          <a:solidFill>
                            <a:schemeClr val="tx1"/>
                          </a:solidFill>
                          <a:effectLst/>
                          <a:latin typeface="Arial" panose="020B0604020202020204" pitchFamily="34" charset="0"/>
                          <a:cs typeface="Arial" panose="020B0604020202020204" pitchFamily="34" charset="0"/>
                        </a:rPr>
                        <a:t> 1 POINT</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10 head, shoulders, knees and toes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00B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1 POINT</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10 second wall sit</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00B05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b="1" dirty="0">
                          <a:solidFill>
                            <a:schemeClr val="tx1"/>
                          </a:solidFill>
                          <a:effectLst/>
                          <a:latin typeface="Arial" panose="020B0604020202020204" pitchFamily="34" charset="0"/>
                          <a:cs typeface="Arial" panose="020B0604020202020204" pitchFamily="34" charset="0"/>
                        </a:rPr>
                        <a:t> </a:t>
                      </a:r>
                      <a:r>
                        <a:rPr lang="en-GB" sz="1600" b="1" dirty="0" smtClean="0">
                          <a:solidFill>
                            <a:schemeClr val="tx1"/>
                          </a:solidFill>
                          <a:effectLst/>
                          <a:latin typeface="Arial" panose="020B0604020202020204" pitchFamily="34" charset="0"/>
                          <a:cs typeface="Arial" panose="020B0604020202020204" pitchFamily="34" charset="0"/>
                        </a:rPr>
                        <a:t> 1 POINTS</a:t>
                      </a:r>
                      <a:endParaRPr lang="en-GB" sz="1600" b="1" dirty="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pPr>
                      <a:r>
                        <a:rPr lang="en-GB" sz="1600" b="1" dirty="0">
                          <a:solidFill>
                            <a:schemeClr val="tx1"/>
                          </a:solidFill>
                          <a:effectLst/>
                          <a:latin typeface="Arial" panose="020B0604020202020204" pitchFamily="34" charset="0"/>
                          <a:cs typeface="Arial" panose="020B0604020202020204" pitchFamily="34" charset="0"/>
                        </a:rPr>
                        <a:t>10 squats</a:t>
                      </a:r>
                      <a:endParaRPr lang="en-GB" sz="1600" b="1" dirty="0">
                        <a:solidFill>
                          <a:schemeClr val="tx1"/>
                        </a:solidFill>
                        <a:effectLst/>
                        <a:latin typeface="Arial" panose="020B0604020202020204" pitchFamily="34" charset="0"/>
                        <a:ea typeface="Calibri"/>
                        <a:cs typeface="Arial" panose="020B0604020202020204" pitchFamily="34" charset="0"/>
                      </a:endParaRPr>
                    </a:p>
                  </a:txBody>
                  <a:tcPr marL="61212" marR="61212" marT="0" marB="0">
                    <a:solidFill>
                      <a:srgbClr val="00B050"/>
                    </a:solidFill>
                  </a:tcPr>
                </a:tc>
                <a:extLst>
                  <a:ext uri="{0D108BD9-81ED-4DB2-BD59-A6C34878D82A}">
                    <a16:rowId xmlns:a16="http://schemas.microsoft.com/office/drawing/2014/main" val="10005"/>
                  </a:ext>
                </a:extLst>
              </a:tr>
            </a:tbl>
          </a:graphicData>
        </a:graphic>
      </p:graphicFrame>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2469" y="75037"/>
            <a:ext cx="809253" cy="68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60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Score Sheet</a:t>
            </a:r>
            <a:br>
              <a:rPr lang="en-GB" b="1" dirty="0" smtClean="0"/>
            </a:br>
            <a:r>
              <a:rPr lang="en-GB" sz="2200" dirty="0" smtClean="0"/>
              <a:t>Write your activities and scores </a:t>
            </a:r>
            <a:r>
              <a:rPr lang="en-GB" sz="2200" smtClean="0"/>
              <a:t>on </a:t>
            </a:r>
            <a:r>
              <a:rPr lang="en-GB" sz="2200" smtClean="0"/>
              <a:t>here</a:t>
            </a:r>
            <a:endParaRPr lang="en-GB" sz="2200" dirty="0"/>
          </a:p>
        </p:txBody>
      </p:sp>
      <p:sp>
        <p:nvSpPr>
          <p:cNvPr id="3" name="Text Placeholder 2"/>
          <p:cNvSpPr>
            <a:spLocks noGrp="1"/>
          </p:cNvSpPr>
          <p:nvPr>
            <p:ph type="body" idx="1"/>
          </p:nvPr>
        </p:nvSpPr>
        <p:spPr/>
        <p:txBody>
          <a:bodyPr/>
          <a:lstStyle/>
          <a:p>
            <a:r>
              <a:rPr lang="en-GB" dirty="0" smtClean="0"/>
              <a:t>1</a:t>
            </a:r>
            <a:r>
              <a:rPr lang="en-GB" baseline="30000" dirty="0" smtClean="0"/>
              <a:t>st</a:t>
            </a:r>
            <a:r>
              <a:rPr lang="en-GB" dirty="0" smtClean="0"/>
              <a:t> Attempt: 25 – 29 May</a:t>
            </a:r>
            <a:endParaRPr lang="en-GB" dirty="0"/>
          </a:p>
        </p:txBody>
      </p:sp>
      <p:sp>
        <p:nvSpPr>
          <p:cNvPr id="4" name="Content Placeholder 3"/>
          <p:cNvSpPr>
            <a:spLocks noGrp="1"/>
          </p:cNvSpPr>
          <p:nvPr>
            <p:ph sz="half" idx="2"/>
          </p:nvPr>
        </p:nvSpPr>
        <p:spPr>
          <a:xfrm>
            <a:off x="457200" y="2174874"/>
            <a:ext cx="4040188" cy="4422477"/>
          </a:xfrm>
        </p:spPr>
        <p:txBody>
          <a:bodyPr>
            <a:normAutofit fontScale="925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r>
              <a:rPr lang="en-GB" b="1" dirty="0" smtClean="0"/>
              <a:t>Total Points:</a:t>
            </a:r>
            <a:endParaRPr lang="en-GB" b="1" dirty="0"/>
          </a:p>
        </p:txBody>
      </p:sp>
      <p:sp>
        <p:nvSpPr>
          <p:cNvPr id="5" name="Text Placeholder 4"/>
          <p:cNvSpPr>
            <a:spLocks noGrp="1"/>
          </p:cNvSpPr>
          <p:nvPr>
            <p:ph type="body" sz="quarter" idx="3"/>
          </p:nvPr>
        </p:nvSpPr>
        <p:spPr/>
        <p:txBody>
          <a:bodyPr/>
          <a:lstStyle/>
          <a:p>
            <a:r>
              <a:rPr lang="en-GB" dirty="0" smtClean="0"/>
              <a:t>2</a:t>
            </a:r>
            <a:r>
              <a:rPr lang="en-GB" baseline="30000" dirty="0" smtClean="0"/>
              <a:t>nd</a:t>
            </a:r>
            <a:r>
              <a:rPr lang="en-GB" dirty="0" smtClean="0"/>
              <a:t> Attempt: 1 – 5 June</a:t>
            </a:r>
            <a:endParaRPr lang="en-GB" dirty="0"/>
          </a:p>
        </p:txBody>
      </p:sp>
      <p:sp>
        <p:nvSpPr>
          <p:cNvPr id="6" name="Content Placeholder 5"/>
          <p:cNvSpPr>
            <a:spLocks noGrp="1"/>
          </p:cNvSpPr>
          <p:nvPr>
            <p:ph sz="quarter" idx="4"/>
          </p:nvPr>
        </p:nvSpPr>
        <p:spPr>
          <a:xfrm>
            <a:off x="4645025" y="2174875"/>
            <a:ext cx="4041775" cy="4422476"/>
          </a:xfrm>
        </p:spPr>
        <p:txBody>
          <a:bodyPr>
            <a:normAutofit/>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r>
              <a:rPr lang="en-GB" sz="2200" b="1" dirty="0" smtClean="0"/>
              <a:t>Total Points:</a:t>
            </a:r>
            <a:endParaRPr lang="en-GB" sz="2200" b="1" dirty="0"/>
          </a:p>
        </p:txBody>
      </p:sp>
    </p:spTree>
    <p:extLst>
      <p:ext uri="{BB962C8B-B14F-4D97-AF65-F5344CB8AC3E}">
        <p14:creationId xmlns:p14="http://schemas.microsoft.com/office/powerpoint/2010/main" val="2662469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7345</TotalTime>
  <Words>487</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Nandos Fitness Challenge</vt:lpstr>
      <vt:lpstr>Equipment needed:</vt:lpstr>
      <vt:lpstr>Nandos Fitness Challenge</vt:lpstr>
      <vt:lpstr>PowerPoint Presentation</vt:lpstr>
      <vt:lpstr>Score Sheet Write your activities and scores on here</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Gymnastics Assessment Preparation</dc:title>
  <dc:creator>Emma Howard</dc:creator>
  <cp:lastModifiedBy>Emma Howard</cp:lastModifiedBy>
  <cp:revision>73</cp:revision>
  <cp:lastPrinted>2019-02-12T08:36:09Z</cp:lastPrinted>
  <dcterms:created xsi:type="dcterms:W3CDTF">2019-02-12T08:08:01Z</dcterms:created>
  <dcterms:modified xsi:type="dcterms:W3CDTF">2020-05-22T10:12:11Z</dcterms:modified>
</cp:coreProperties>
</file>