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68" r:id="rId5"/>
    <p:sldId id="269" r:id="rId6"/>
    <p:sldId id="270" r:id="rId7"/>
    <p:sldId id="280" r:id="rId8"/>
    <p:sldId id="271" r:id="rId9"/>
    <p:sldId id="282" r:id="rId10"/>
    <p:sldId id="283" r:id="rId11"/>
    <p:sldId id="272" r:id="rId12"/>
    <p:sldId id="284" r:id="rId13"/>
    <p:sldId id="274" r:id="rId14"/>
    <p:sldId id="277" r:id="rId15"/>
    <p:sldId id="276" r:id="rId16"/>
    <p:sldId id="278" r:id="rId17"/>
    <p:sldId id="285" r:id="rId18"/>
    <p:sldId id="279" r:id="rId19"/>
    <p:sldId id="286" r:id="rId20"/>
    <p:sldId id="267" r:id="rId21"/>
  </p:sldIdLst>
  <p:sldSz cx="9144000" cy="6858000" type="screen4x3"/>
  <p:notesSz cx="6858000" cy="9144000"/>
  <p:embeddedFontLst>
    <p:embeddedFont>
      <p:font typeface="Twinkl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EE73AA"/>
    <a:srgbClr val="35B8BD"/>
    <a:srgbClr val="3CA2A3"/>
    <a:srgbClr val="18A0DB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876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64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924" y="1443794"/>
            <a:ext cx="8217876" cy="8552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You can write it in your green jotter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8553" y="4499849"/>
            <a:ext cx="7677364" cy="1228481"/>
            <a:chOff x="728553" y="4499849"/>
            <a:chExt cx="7677364" cy="1228481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2116383" y="4682426"/>
              <a:ext cx="18890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Remember the 5-7-5 syllable pattern.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teacher!</a:t>
            </a:r>
          </a:p>
        </p:txBody>
      </p:sp>
    </p:spTree>
    <p:extLst>
      <p:ext uri="{BB962C8B-B14F-4D97-AF65-F5344CB8AC3E}">
        <p14:creationId xmlns:p14="http://schemas.microsoft.com/office/powerpoint/2010/main" val="14125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Rearrange these words to create a haiku about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learning at home during school closures.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8553" y="4499849"/>
            <a:ext cx="7677364" cy="1526450"/>
            <a:chOff x="728553" y="4499849"/>
            <a:chExt cx="7677364" cy="1526450"/>
          </a:xfrm>
        </p:grpSpPr>
        <p:sp>
          <p:nvSpPr>
            <p:cNvPr id="2" name="Rectangle 1"/>
            <p:cNvSpPr/>
            <p:nvPr/>
          </p:nvSpPr>
          <p:spPr>
            <a:xfrm>
              <a:off x="728553" y="4499849"/>
              <a:ext cx="7677364" cy="122848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4646" y="4560978"/>
              <a:ext cx="4076011" cy="1106222"/>
              <a:chOff x="1989751" y="3474737"/>
              <a:chExt cx="4076011" cy="1106222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3048523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4563730" y="3758106"/>
                <a:ext cx="476124" cy="410452"/>
              </a:xfrm>
              <a:prstGeom prst="triangl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1989751" y="3482521"/>
                <a:ext cx="1022711" cy="1090655"/>
                <a:chOff x="4774825" y="-993549"/>
                <a:chExt cx="1022711" cy="1090655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821988" y="-993549"/>
                  <a:ext cx="939097" cy="939097"/>
                  <a:chOff x="4821988" y="-993549"/>
                  <a:chExt cx="939097" cy="939097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4821988" y="-993549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16314" y="-985666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916314" y="-908721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39" name="Rectangle 38"/>
                <p:cNvSpPr/>
                <p:nvPr/>
              </p:nvSpPr>
              <p:spPr>
                <a:xfrm>
                  <a:off x="4774825" y="-191106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16401" y="3474737"/>
                <a:ext cx="1022711" cy="1106222"/>
                <a:chOff x="5970698" y="-1000983"/>
                <a:chExt cx="1022711" cy="110622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6012506" y="-1000983"/>
                  <a:ext cx="939097" cy="939097"/>
                  <a:chOff x="6012506" y="-1000983"/>
                  <a:chExt cx="939097" cy="939097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6012506" y="-1000983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6106832" y="-993100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七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6106832" y="-916155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7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970698" y="-182973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5043051" y="3478749"/>
                <a:ext cx="1022711" cy="1098198"/>
                <a:chOff x="7171928" y="-984888"/>
                <a:chExt cx="1022711" cy="1098198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7213736" y="-984888"/>
                  <a:ext cx="939097" cy="939097"/>
                  <a:chOff x="7213736" y="-984888"/>
                  <a:chExt cx="939097" cy="939097"/>
                </a:xfrm>
              </p:grpSpPr>
              <p:sp>
                <p:nvSpPr>
                  <p:cNvPr id="52" name="Oval 51"/>
                  <p:cNvSpPr/>
                  <p:nvPr/>
                </p:nvSpPr>
                <p:spPr>
                  <a:xfrm>
                    <a:off x="7213736" y="-984888"/>
                    <a:ext cx="939097" cy="93909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90000"/>
                        <a:lumOff val="1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308062" y="-977005"/>
                    <a:ext cx="7504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ja-JP" altLang="en-US" sz="5400" b="1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t>五</a:t>
                    </a:r>
                    <a:endParaRPr lang="en-GB" sz="5400" b="1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7308062" y="-900060"/>
                    <a:ext cx="750445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altLang="ja-JP" sz="4400" b="1" dirty="0"/>
                      <a:t>5</a:t>
                    </a:r>
                    <a:endParaRPr lang="en-GB" sz="4400" b="1" dirty="0"/>
                  </a:p>
                </p:txBody>
              </p:sp>
            </p:grpSp>
            <p:sp>
              <p:nvSpPr>
                <p:cNvPr id="51" name="Rectangle 50"/>
                <p:cNvSpPr/>
                <p:nvPr/>
              </p:nvSpPr>
              <p:spPr>
                <a:xfrm>
                  <a:off x="7171928" y="-174902"/>
                  <a:ext cx="1022711" cy="288212"/>
                </a:xfrm>
                <a:prstGeom prst="rect">
                  <a:avLst/>
                </a:prstGeom>
                <a:solidFill>
                  <a:schemeClr val="tx1">
                    <a:lumMod val="90000"/>
                    <a:lumOff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600" dirty="0"/>
                    <a:t>syllables</a:t>
                  </a:r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1875990" y="4548971"/>
              <a:ext cx="22665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Here’s an idea to help you. Remember the 5-7-5 syllable pattern.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57198" y="3618443"/>
            <a:ext cx="8220075" cy="879975"/>
          </a:xfrm>
          <a:prstGeom prst="rect">
            <a:avLst/>
          </a:prstGeom>
          <a:solidFill>
            <a:schemeClr val="tx1">
              <a:lumMod val="90000"/>
              <a:lumOff val="1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8553" y="2392577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892392" y="2392577"/>
            <a:ext cx="1564942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Teaching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595877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closed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831878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67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now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303879" y="2392577"/>
            <a:ext cx="109745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School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8553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dad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6563" y="3052023"/>
            <a:ext cx="568294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87571" y="3052023"/>
            <a:ext cx="822068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92353" y="3052023"/>
            <a:ext cx="56403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39097" y="3052023"/>
            <a:ext cx="101889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today.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40701" y="3052023"/>
            <a:ext cx="677520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900935" y="3052023"/>
            <a:ext cx="102529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skills.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08945" y="3052023"/>
            <a:ext cx="1385186" cy="51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teacher!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189762" y="3774110"/>
            <a:ext cx="792755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038917" y="3774110"/>
            <a:ext cx="1097458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now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136787" y="3774110"/>
            <a:ext cx="102529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dad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316353" y="3774110"/>
            <a:ext cx="568294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290645" y="3774110"/>
            <a:ext cx="564030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08945" y="3774110"/>
            <a:ext cx="1385186" cy="515125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teacher!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88406" y="2657742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88406" y="3314344"/>
            <a:ext cx="70930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910174" y="3314344"/>
            <a:ext cx="397191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339523" y="2657742"/>
            <a:ext cx="586708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19754" y="3312920"/>
            <a:ext cx="1135483" cy="1424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466103" y="3328197"/>
            <a:ext cx="380934" cy="0"/>
          </a:xfrm>
          <a:prstGeom prst="line">
            <a:avLst/>
          </a:prstGeom>
          <a:ln w="38100">
            <a:solidFill>
              <a:srgbClr val="DE1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 Haiku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61955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Did you manage to rearrange the words so that it had the correct numbers of syllables to fit the 5-7-5 syllable pattern to make a haiku? You could have done it like this…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474822" y="2701006"/>
            <a:ext cx="4223134" cy="515125"/>
            <a:chOff x="1826452" y="2408962"/>
            <a:chExt cx="4223134" cy="515125"/>
          </a:xfrm>
        </p:grpSpPr>
        <p:sp>
          <p:nvSpPr>
            <p:cNvPr id="65" name="Rectangle 64"/>
            <p:cNvSpPr/>
            <p:nvPr/>
          </p:nvSpPr>
          <p:spPr>
            <a:xfrm>
              <a:off x="2986330" y="2408962"/>
              <a:ext cx="85533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26452" y="2408962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School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904083" y="2408962"/>
              <a:ext cx="1064193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closed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030696" y="2408962"/>
              <a:ext cx="1018890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today.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1051" y="4020943"/>
            <a:ext cx="5011128" cy="515125"/>
            <a:chOff x="1215647" y="3685357"/>
            <a:chExt cx="5011128" cy="515125"/>
          </a:xfrm>
        </p:grpSpPr>
        <p:sp>
          <p:nvSpPr>
            <p:cNvPr id="64" name="Rectangle 63"/>
            <p:cNvSpPr/>
            <p:nvPr/>
          </p:nvSpPr>
          <p:spPr>
            <a:xfrm>
              <a:off x="1215647" y="3685357"/>
              <a:ext cx="156494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Teaching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58235" y="3685357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926376" y="3685357"/>
              <a:ext cx="886072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201479" y="3685357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skills.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7856" y="3346914"/>
            <a:ext cx="6676567" cy="515125"/>
            <a:chOff x="656626" y="3011328"/>
            <a:chExt cx="6676567" cy="515125"/>
          </a:xfrm>
        </p:grpSpPr>
        <p:sp>
          <p:nvSpPr>
            <p:cNvPr id="16" name="Rectangle 15"/>
            <p:cNvSpPr/>
            <p:nvPr/>
          </p:nvSpPr>
          <p:spPr>
            <a:xfrm>
              <a:off x="656626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28803" y="3011328"/>
              <a:ext cx="109745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now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781761" y="3011328"/>
              <a:ext cx="102529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dad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06896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is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026100" y="3011328"/>
              <a:ext cx="822068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my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948007" y="3011328"/>
              <a:ext cx="1385186" cy="51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</a:rPr>
                <a:t>teacher!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5548" y="3618443"/>
            <a:ext cx="768619" cy="26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a Haiku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4066" y="1432346"/>
            <a:ext cx="9144000" cy="5558414"/>
            <a:chOff x="0" y="1473201"/>
            <a:chExt cx="9144000" cy="555841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1473201"/>
              <a:ext cx="9144000" cy="5558414"/>
              <a:chOff x="0" y="1454758"/>
              <a:chExt cx="9144000" cy="5558414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505" b="35851"/>
              <a:stretch/>
            </p:blipFill>
            <p:spPr>
              <a:xfrm>
                <a:off x="246476" y="1473201"/>
                <a:ext cx="8679826" cy="553997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213"/>
              <a:stretch/>
            </p:blipFill>
            <p:spPr>
              <a:xfrm>
                <a:off x="0" y="1454758"/>
                <a:ext cx="9144000" cy="5403242"/>
              </a:xfrm>
              <a:prstGeom prst="rect">
                <a:avLst/>
              </a:prstGeom>
            </p:spPr>
          </p:pic>
        </p:grp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9343"/>
            <a:stretch/>
          </p:blipFill>
          <p:spPr>
            <a:xfrm>
              <a:off x="7023801" y="5201651"/>
              <a:ext cx="1486032" cy="1155957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610479" y="3941347"/>
              <a:ext cx="745376" cy="2360950"/>
              <a:chOff x="3944782" y="3324409"/>
              <a:chExt cx="1139252" cy="360854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944782" y="6558196"/>
                <a:ext cx="1139252" cy="374754"/>
              </a:xfrm>
              <a:prstGeom prst="ellipse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424"/>
              <a:stretch/>
            </p:blipFill>
            <p:spPr>
              <a:xfrm>
                <a:off x="3944782" y="3324409"/>
                <a:ext cx="1089543" cy="3533591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35548" y="3618443"/>
              <a:ext cx="768619" cy="263252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28553" y="1495542"/>
            <a:ext cx="7677364" cy="799422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Now, write your own haiku about your time in lockdown.</a:t>
            </a:r>
          </a:p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What could your haiku be about?</a:t>
            </a:r>
          </a:p>
        </p:txBody>
      </p:sp>
      <p:grpSp>
        <p:nvGrpSpPr>
          <p:cNvPr id="14" name="TL"/>
          <p:cNvGrpSpPr/>
          <p:nvPr/>
        </p:nvGrpSpPr>
        <p:grpSpPr>
          <a:xfrm rot="21185492">
            <a:off x="2764288" y="2834095"/>
            <a:ext cx="1700951" cy="1744533"/>
            <a:chOff x="2883223" y="3214753"/>
            <a:chExt cx="1700951" cy="17445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76959" y="3742769"/>
              <a:ext cx="1313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learning</a:t>
              </a:r>
              <a:br>
                <a:rPr lang="en-GB" dirty="0"/>
              </a:br>
              <a:r>
                <a:rPr lang="en-GB" dirty="0"/>
                <a:t>at home</a:t>
              </a:r>
            </a:p>
          </p:txBody>
        </p:sp>
      </p:grpSp>
      <p:grpSp>
        <p:nvGrpSpPr>
          <p:cNvPr id="43" name="bm"/>
          <p:cNvGrpSpPr/>
          <p:nvPr/>
        </p:nvGrpSpPr>
        <p:grpSpPr>
          <a:xfrm rot="571539">
            <a:off x="4789398" y="4589783"/>
            <a:ext cx="1700951" cy="1744533"/>
            <a:chOff x="2883223" y="3214753"/>
            <a:chExt cx="1700951" cy="174453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29180" y="3736981"/>
              <a:ext cx="1467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thanking</a:t>
              </a:r>
              <a:br>
                <a:rPr lang="en-GB" dirty="0"/>
              </a:br>
              <a:r>
                <a:rPr lang="en-GB" dirty="0"/>
                <a:t>key workers</a:t>
              </a:r>
            </a:p>
          </p:txBody>
        </p:sp>
      </p:grpSp>
      <p:grpSp>
        <p:nvGrpSpPr>
          <p:cNvPr id="46" name="tr"/>
          <p:cNvGrpSpPr/>
          <p:nvPr/>
        </p:nvGrpSpPr>
        <p:grpSpPr>
          <a:xfrm rot="571539">
            <a:off x="6600283" y="2746036"/>
            <a:ext cx="1700951" cy="1744533"/>
            <a:chOff x="2883223" y="3214753"/>
            <a:chExt cx="1700951" cy="174453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029180" y="3459983"/>
              <a:ext cx="146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keeping in</a:t>
              </a:r>
              <a:br>
                <a:rPr lang="en-GB" dirty="0"/>
              </a:br>
              <a:r>
                <a:rPr lang="en-GB" dirty="0"/>
                <a:t>touch with</a:t>
              </a:r>
              <a:br>
                <a:rPr lang="en-GB" dirty="0"/>
              </a:br>
              <a:r>
                <a:rPr lang="en-GB" dirty="0"/>
                <a:t>friends and</a:t>
              </a:r>
              <a:br>
                <a:rPr lang="en-GB" dirty="0"/>
              </a:br>
              <a:r>
                <a:rPr lang="en-GB" dirty="0"/>
                <a:t>family</a:t>
              </a:r>
            </a:p>
          </p:txBody>
        </p:sp>
      </p:grpSp>
      <p:grpSp>
        <p:nvGrpSpPr>
          <p:cNvPr id="17" name="bl"/>
          <p:cNvGrpSpPr/>
          <p:nvPr/>
        </p:nvGrpSpPr>
        <p:grpSpPr>
          <a:xfrm rot="1179974">
            <a:off x="2867426" y="4011714"/>
            <a:ext cx="2054214" cy="2354627"/>
            <a:chOff x="4389169" y="2935996"/>
            <a:chExt cx="2054214" cy="23546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21185492">
              <a:off x="4615148" y="3506610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your feelings</a:t>
              </a:r>
              <a:br>
                <a:rPr lang="en-GB" dirty="0"/>
              </a:br>
              <a:r>
                <a:rPr lang="en-GB" dirty="0"/>
                <a:t>and thoughts</a:t>
              </a:r>
              <a:br>
                <a:rPr lang="en-GB" dirty="0"/>
              </a:br>
              <a:r>
                <a:rPr lang="en-GB" dirty="0"/>
                <a:t>during lockdown</a:t>
              </a:r>
            </a:p>
          </p:txBody>
        </p:sp>
      </p:grpSp>
      <p:grpSp>
        <p:nvGrpSpPr>
          <p:cNvPr id="52" name="tm"/>
          <p:cNvGrpSpPr/>
          <p:nvPr/>
        </p:nvGrpSpPr>
        <p:grpSpPr>
          <a:xfrm rot="234238">
            <a:off x="4608533" y="2350457"/>
            <a:ext cx="2054214" cy="2354627"/>
            <a:chOff x="4389169" y="2935996"/>
            <a:chExt cx="2054214" cy="23546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 rot="21185492">
              <a:off x="4591140" y="3508249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fun times with the people that you live with</a:t>
              </a:r>
            </a:p>
          </p:txBody>
        </p:sp>
      </p:grpSp>
      <p:grpSp>
        <p:nvGrpSpPr>
          <p:cNvPr id="58" name="br"/>
          <p:cNvGrpSpPr/>
          <p:nvPr/>
        </p:nvGrpSpPr>
        <p:grpSpPr>
          <a:xfrm rot="1385256">
            <a:off x="6525618" y="4320991"/>
            <a:ext cx="1601381" cy="1835570"/>
            <a:chOff x="4389169" y="2935996"/>
            <a:chExt cx="2054214" cy="235462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21185492">
              <a:off x="4575328" y="3676619"/>
              <a:ext cx="163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daily</a:t>
              </a:r>
              <a:br>
                <a:rPr lang="en-GB" dirty="0"/>
              </a:br>
              <a:r>
                <a:rPr lang="en-GB" dirty="0"/>
                <a:t>exercise</a:t>
              </a:r>
            </a:p>
          </p:txBody>
        </p:sp>
      </p:grpSp>
      <p:grpSp>
        <p:nvGrpSpPr>
          <p:cNvPr id="20" name="REVEAL 1"/>
          <p:cNvGrpSpPr/>
          <p:nvPr/>
        </p:nvGrpSpPr>
        <p:grpSpPr>
          <a:xfrm>
            <a:off x="2772566" y="2815650"/>
            <a:ext cx="1700951" cy="1744533"/>
            <a:chOff x="2772566" y="2815650"/>
            <a:chExt cx="1700951" cy="174453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63" name="REVEAL 2"/>
          <p:cNvGrpSpPr/>
          <p:nvPr/>
        </p:nvGrpSpPr>
        <p:grpSpPr>
          <a:xfrm rot="184186">
            <a:off x="4713530" y="2571178"/>
            <a:ext cx="1806766" cy="1873637"/>
            <a:chOff x="2772566" y="2815650"/>
            <a:chExt cx="1700951" cy="1744533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 rot="21170535">
              <a:off x="2882331" y="3182365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2" name="REVEAL 3"/>
          <p:cNvGrpSpPr/>
          <p:nvPr/>
        </p:nvGrpSpPr>
        <p:grpSpPr>
          <a:xfrm rot="1049028">
            <a:off x="2979539" y="4221653"/>
            <a:ext cx="1806766" cy="1873637"/>
            <a:chOff x="2772566" y="2815650"/>
            <a:chExt cx="1700951" cy="174453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 rot="21170535">
              <a:off x="2882331" y="3182366"/>
              <a:ext cx="1517967" cy="94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grpSp>
        <p:nvGrpSpPr>
          <p:cNvPr id="85" name="REVEAL 4"/>
          <p:cNvGrpSpPr/>
          <p:nvPr/>
        </p:nvGrpSpPr>
        <p:grpSpPr>
          <a:xfrm rot="1049028">
            <a:off x="4768521" y="4568707"/>
            <a:ext cx="1726183" cy="1790072"/>
            <a:chOff x="2772566" y="2815650"/>
            <a:chExt cx="1700951" cy="1744533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88" name="REVEAL 5"/>
          <p:cNvGrpSpPr/>
          <p:nvPr/>
        </p:nvGrpSpPr>
        <p:grpSpPr>
          <a:xfrm rot="1007547">
            <a:off x="6593805" y="2731359"/>
            <a:ext cx="1726183" cy="1790072"/>
            <a:chOff x="2772566" y="2815650"/>
            <a:chExt cx="1700951" cy="1744533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 rot="21170535">
              <a:off x="2882331" y="3147373"/>
              <a:ext cx="151796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35B8BD"/>
                  </a:solidFill>
                </a:rPr>
                <a:t>?</a:t>
              </a:r>
            </a:p>
          </p:txBody>
        </p:sp>
      </p:grpSp>
      <p:grpSp>
        <p:nvGrpSpPr>
          <p:cNvPr id="91" name="REVEAL 6"/>
          <p:cNvGrpSpPr/>
          <p:nvPr/>
        </p:nvGrpSpPr>
        <p:grpSpPr>
          <a:xfrm rot="1257347">
            <a:off x="6598215" y="4486854"/>
            <a:ext cx="1466981" cy="1521276"/>
            <a:chOff x="2772566" y="2815650"/>
            <a:chExt cx="1700951" cy="1744533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575">
              <a:off x="2772566" y="2815650"/>
              <a:ext cx="1700951" cy="1744533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 rot="21170535">
              <a:off x="2882331" y="3072846"/>
              <a:ext cx="1517967" cy="1164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n>
                    <a:solidFill>
                      <a:sysClr val="windowText" lastClr="000000"/>
                    </a:solidFill>
                  </a:ln>
                  <a:solidFill>
                    <a:srgbClr val="EE73AA"/>
                  </a:solidFill>
                </a:rPr>
                <a:t>?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728553" y="2174072"/>
            <a:ext cx="7677364" cy="517294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Here are some ideas:</a:t>
            </a:r>
          </a:p>
        </p:txBody>
      </p:sp>
    </p:spTree>
    <p:extLst>
      <p:ext uri="{BB962C8B-B14F-4D97-AF65-F5344CB8AC3E}">
        <p14:creationId xmlns:p14="http://schemas.microsoft.com/office/powerpoint/2010/main" val="22639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a Haiku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4066" y="1432346"/>
            <a:ext cx="9144000" cy="5558414"/>
            <a:chOff x="0" y="1473201"/>
            <a:chExt cx="9144000" cy="555841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1473201"/>
              <a:ext cx="9144000" cy="5558414"/>
              <a:chOff x="0" y="1454758"/>
              <a:chExt cx="9144000" cy="5558414"/>
            </a:xfrm>
          </p:grpSpPr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505" b="35851"/>
              <a:stretch/>
            </p:blipFill>
            <p:spPr>
              <a:xfrm>
                <a:off x="246476" y="1473201"/>
                <a:ext cx="8679826" cy="553997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213"/>
              <a:stretch/>
            </p:blipFill>
            <p:spPr>
              <a:xfrm>
                <a:off x="0" y="1454758"/>
                <a:ext cx="9144000" cy="5403242"/>
              </a:xfrm>
              <a:prstGeom prst="rect">
                <a:avLst/>
              </a:prstGeom>
            </p:spPr>
          </p:pic>
        </p:grpSp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9343"/>
            <a:stretch/>
          </p:blipFill>
          <p:spPr>
            <a:xfrm>
              <a:off x="7023801" y="5201651"/>
              <a:ext cx="1486032" cy="1155957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610479" y="3941347"/>
              <a:ext cx="745376" cy="2360950"/>
              <a:chOff x="3944782" y="3324409"/>
              <a:chExt cx="1139252" cy="360854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944782" y="6558196"/>
                <a:ext cx="1139252" cy="374754"/>
              </a:xfrm>
              <a:prstGeom prst="ellipse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424"/>
              <a:stretch/>
            </p:blipFill>
            <p:spPr>
              <a:xfrm>
                <a:off x="3944782" y="3324409"/>
                <a:ext cx="1089543" cy="3533591"/>
              </a:xfrm>
              <a:prstGeom prst="rect">
                <a:avLst/>
              </a:prstGeom>
            </p:spPr>
          </p:pic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35548" y="3618443"/>
              <a:ext cx="768619" cy="263252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728553" y="1495542"/>
            <a:ext cx="7677364" cy="799422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Now, write your own haiku about your time in lockdown.</a:t>
            </a:r>
          </a:p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What could your haiku be about?</a:t>
            </a:r>
          </a:p>
        </p:txBody>
      </p:sp>
      <p:grpSp>
        <p:nvGrpSpPr>
          <p:cNvPr id="14" name="TL"/>
          <p:cNvGrpSpPr/>
          <p:nvPr/>
        </p:nvGrpSpPr>
        <p:grpSpPr>
          <a:xfrm rot="21185492">
            <a:off x="2764288" y="2834095"/>
            <a:ext cx="1700951" cy="1744533"/>
            <a:chOff x="2883223" y="3214753"/>
            <a:chExt cx="1700951" cy="17445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76959" y="3742769"/>
              <a:ext cx="1313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learning</a:t>
              </a:r>
              <a:br>
                <a:rPr lang="en-GB" dirty="0"/>
              </a:br>
              <a:r>
                <a:rPr lang="en-GB" dirty="0"/>
                <a:t>at home</a:t>
              </a:r>
            </a:p>
          </p:txBody>
        </p:sp>
      </p:grpSp>
      <p:grpSp>
        <p:nvGrpSpPr>
          <p:cNvPr id="43" name="bm"/>
          <p:cNvGrpSpPr/>
          <p:nvPr/>
        </p:nvGrpSpPr>
        <p:grpSpPr>
          <a:xfrm rot="571539">
            <a:off x="4789398" y="4589783"/>
            <a:ext cx="1700951" cy="1744533"/>
            <a:chOff x="2883223" y="3214753"/>
            <a:chExt cx="1700951" cy="1744533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029180" y="3736981"/>
              <a:ext cx="1467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thanking</a:t>
              </a:r>
              <a:br>
                <a:rPr lang="en-GB" dirty="0"/>
              </a:br>
              <a:r>
                <a:rPr lang="en-GB" dirty="0"/>
                <a:t>key workers</a:t>
              </a:r>
            </a:p>
          </p:txBody>
        </p:sp>
      </p:grpSp>
      <p:grpSp>
        <p:nvGrpSpPr>
          <p:cNvPr id="46" name="tr"/>
          <p:cNvGrpSpPr/>
          <p:nvPr/>
        </p:nvGrpSpPr>
        <p:grpSpPr>
          <a:xfrm rot="571539">
            <a:off x="6600283" y="2746036"/>
            <a:ext cx="1700951" cy="1744533"/>
            <a:chOff x="2883223" y="3214753"/>
            <a:chExt cx="1700951" cy="174453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30083">
              <a:off x="2883223" y="3214753"/>
              <a:ext cx="1700951" cy="174453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029180" y="3459983"/>
              <a:ext cx="14679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keeping in</a:t>
              </a:r>
              <a:br>
                <a:rPr lang="en-GB" dirty="0"/>
              </a:br>
              <a:r>
                <a:rPr lang="en-GB" dirty="0"/>
                <a:t>touch with</a:t>
              </a:r>
              <a:br>
                <a:rPr lang="en-GB" dirty="0"/>
              </a:br>
              <a:r>
                <a:rPr lang="en-GB" dirty="0"/>
                <a:t>friends and</a:t>
              </a:r>
              <a:br>
                <a:rPr lang="en-GB" dirty="0"/>
              </a:br>
              <a:r>
                <a:rPr lang="en-GB" dirty="0"/>
                <a:t>family</a:t>
              </a:r>
            </a:p>
          </p:txBody>
        </p:sp>
      </p:grpSp>
      <p:grpSp>
        <p:nvGrpSpPr>
          <p:cNvPr id="17" name="bl"/>
          <p:cNvGrpSpPr/>
          <p:nvPr/>
        </p:nvGrpSpPr>
        <p:grpSpPr>
          <a:xfrm rot="1179974">
            <a:off x="2867426" y="4011714"/>
            <a:ext cx="2054214" cy="2354627"/>
            <a:chOff x="4389169" y="2935996"/>
            <a:chExt cx="2054214" cy="23546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 rot="21185492">
              <a:off x="4615148" y="3506610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your feelings</a:t>
              </a:r>
              <a:br>
                <a:rPr lang="en-GB" dirty="0"/>
              </a:br>
              <a:r>
                <a:rPr lang="en-GB" dirty="0"/>
                <a:t>and thoughts</a:t>
              </a:r>
              <a:br>
                <a:rPr lang="en-GB" dirty="0"/>
              </a:br>
              <a:r>
                <a:rPr lang="en-GB" dirty="0"/>
                <a:t>during lockdown</a:t>
              </a:r>
            </a:p>
          </p:txBody>
        </p:sp>
      </p:grpSp>
      <p:grpSp>
        <p:nvGrpSpPr>
          <p:cNvPr id="52" name="tm"/>
          <p:cNvGrpSpPr/>
          <p:nvPr/>
        </p:nvGrpSpPr>
        <p:grpSpPr>
          <a:xfrm rot="234238">
            <a:off x="4608533" y="2350457"/>
            <a:ext cx="2054214" cy="2354627"/>
            <a:chOff x="4389169" y="2935996"/>
            <a:chExt cx="2054214" cy="2354627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 rot="21185492">
              <a:off x="4591140" y="3508249"/>
              <a:ext cx="163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fun times with the people that you live with</a:t>
              </a:r>
            </a:p>
          </p:txBody>
        </p:sp>
      </p:grpSp>
      <p:grpSp>
        <p:nvGrpSpPr>
          <p:cNvPr id="58" name="br"/>
          <p:cNvGrpSpPr/>
          <p:nvPr/>
        </p:nvGrpSpPr>
        <p:grpSpPr>
          <a:xfrm rot="1385256">
            <a:off x="6525618" y="4320991"/>
            <a:ext cx="1601381" cy="1835570"/>
            <a:chOff x="4389169" y="2935996"/>
            <a:chExt cx="2054214" cy="235462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16" r="22294"/>
            <a:stretch/>
          </p:blipFill>
          <p:spPr>
            <a:xfrm>
              <a:off x="4389169" y="2935996"/>
              <a:ext cx="2054214" cy="2354627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21185492">
              <a:off x="4575328" y="3676619"/>
              <a:ext cx="163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daily</a:t>
              </a:r>
              <a:br>
                <a:rPr lang="en-GB" dirty="0"/>
              </a:br>
              <a:r>
                <a:rPr lang="en-GB" dirty="0"/>
                <a:t>exercise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728553" y="2174072"/>
            <a:ext cx="7677364" cy="517294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Here are some ideas:</a:t>
            </a:r>
          </a:p>
        </p:txBody>
      </p:sp>
    </p:spTree>
    <p:extLst>
      <p:ext uri="{BB962C8B-B14F-4D97-AF65-F5344CB8AC3E}">
        <p14:creationId xmlns:p14="http://schemas.microsoft.com/office/powerpoint/2010/main" val="374079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2" y="3394519"/>
            <a:ext cx="1789490" cy="2570853"/>
            <a:chOff x="609602" y="3394519"/>
            <a:chExt cx="1789490" cy="2570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425" y="3394519"/>
              <a:ext cx="1276689" cy="6404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2" y="4288785"/>
              <a:ext cx="1789490" cy="1676587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 Haiku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9061">
            <a:off x="4165522" y="2795016"/>
            <a:ext cx="2361621" cy="33499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28553" y="1493060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Use our </a:t>
            </a:r>
            <a:r>
              <a:rPr lang="en-GB" b="1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Lockdown Haiku Writing Frame </a:t>
            </a: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to write and illustrate your haiku. You could even write a collection of haikus and perform them for the people you live with. </a:t>
            </a:r>
          </a:p>
        </p:txBody>
      </p:sp>
    </p:spTree>
    <p:extLst>
      <p:ext uri="{BB962C8B-B14F-4D97-AF65-F5344CB8AC3E}">
        <p14:creationId xmlns:p14="http://schemas.microsoft.com/office/powerpoint/2010/main" val="7504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09602" y="3394519"/>
            <a:ext cx="1789490" cy="2570853"/>
            <a:chOff x="609602" y="3394519"/>
            <a:chExt cx="1789490" cy="25708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1425" y="3394519"/>
              <a:ext cx="1276689" cy="6404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2" y="4288785"/>
              <a:ext cx="1789490" cy="1676587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 Haiku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473200"/>
            <a:ext cx="9144000" cy="5384799"/>
            <a:chOff x="0" y="1473200"/>
            <a:chExt cx="9144000" cy="53847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8" t="22057" r="3500" b="1587"/>
            <a:stretch/>
          </p:blipFill>
          <p:spPr>
            <a:xfrm>
              <a:off x="450447" y="1491644"/>
              <a:ext cx="8572672" cy="4937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1"/>
            <a:stretch/>
          </p:blipFill>
          <p:spPr>
            <a:xfrm>
              <a:off x="0" y="1473200"/>
              <a:ext cx="9144000" cy="538479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59061">
            <a:off x="4165522" y="2795016"/>
            <a:ext cx="2361621" cy="334996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728553" y="1493060"/>
            <a:ext cx="7677364" cy="1098607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lnSpc>
                <a:spcPct val="107916"/>
              </a:lnSpc>
            </a:pP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Use our </a:t>
            </a:r>
            <a:r>
              <a:rPr lang="en-GB" b="1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Lockdown Haiku Writing Frame </a:t>
            </a:r>
            <a:r>
              <a:rPr lang="en-GB" dirty="0">
                <a:solidFill>
                  <a:schemeClr val="bg1"/>
                </a:solidFill>
                <a:ea typeface="Twinkl"/>
                <a:cs typeface="Twinkl"/>
                <a:sym typeface="Twinkl"/>
              </a:rPr>
              <a:t>to write and illustrate your haiku. You could even write a collection of haikus and perform them for the people you live with. 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656114" y="4790941"/>
            <a:ext cx="5684582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Try out some ideas. Clap the syllables of your haiku lines to check that you have the correct 5-7-5 pattern.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450759" y="5775452"/>
            <a:ext cx="1024456" cy="5239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5651" y="1311794"/>
            <a:ext cx="7809508" cy="1459684"/>
            <a:chOff x="755651" y="1555075"/>
            <a:chExt cx="7809508" cy="1459684"/>
          </a:xfrm>
        </p:grpSpPr>
        <p:grpSp>
          <p:nvGrpSpPr>
            <p:cNvPr id="12" name="Group 11"/>
            <p:cNvGrpSpPr/>
            <p:nvPr/>
          </p:nvGrpSpPr>
          <p:grpSpPr>
            <a:xfrm>
              <a:off x="755651" y="1698039"/>
              <a:ext cx="7289391" cy="1173756"/>
              <a:chOff x="755651" y="1698039"/>
              <a:chExt cx="7289391" cy="11737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755651" y="1698039"/>
                <a:ext cx="7289391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55651" y="1698039"/>
                <a:ext cx="6165266" cy="1173756"/>
              </a:xfrm>
              <a:prstGeom prst="rect">
                <a:avLst/>
              </a:prstGeom>
              <a:solidFill>
                <a:srgbClr val="EE73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A </a:t>
                </a:r>
                <a:r>
                  <a:rPr lang="en-GB" b="1" dirty="0">
                    <a:solidFill>
                      <a:schemeClr val="bg1"/>
                    </a:solidFill>
                  </a:rPr>
                  <a:t>haiku</a:t>
                </a:r>
                <a:r>
                  <a:rPr lang="en-GB" dirty="0">
                    <a:solidFill>
                      <a:schemeClr val="bg1"/>
                    </a:solidFill>
                  </a:rPr>
                  <a:t> is a traditional form of Japanese poetry.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:r>
                  <a:rPr lang="en-GB" dirty="0">
                    <a:solidFill>
                      <a:schemeClr val="bg1"/>
                    </a:solidFill>
                  </a:rPr>
                  <a:t>Haikus </a:t>
                </a:r>
                <a:r>
                  <a:rPr lang="en-GB" b="1" dirty="0">
                    <a:solidFill>
                      <a:schemeClr val="bg1"/>
                    </a:solidFill>
                  </a:rPr>
                  <a:t>do not </a:t>
                </a:r>
                <a:r>
                  <a:rPr lang="en-GB" dirty="0">
                    <a:solidFill>
                      <a:schemeClr val="bg1"/>
                    </a:solidFill>
                  </a:rPr>
                  <a:t>require a rhyming pattern but they </a:t>
                </a:r>
                <a:r>
                  <a:rPr lang="en-GB" b="1" dirty="0">
                    <a:solidFill>
                      <a:schemeClr val="bg1"/>
                    </a:solidFill>
                  </a:rPr>
                  <a:t>do</a:t>
                </a:r>
                <a:r>
                  <a:rPr lang="en-GB" dirty="0">
                    <a:solidFill>
                      <a:schemeClr val="bg1"/>
                    </a:solidFill>
                  </a:rPr>
                  <a:t> require a particular pattern of syllables. 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105475" y="1555075"/>
              <a:ext cx="1459684" cy="1459684"/>
              <a:chOff x="3682767" y="2718033"/>
              <a:chExt cx="1149292" cy="114929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682767" y="2718033"/>
                <a:ext cx="1149292" cy="114929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75046" y="3031069"/>
                <a:ext cx="964733" cy="55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4000" b="1" dirty="0"/>
                  <a:t>俳句</a:t>
                </a:r>
                <a:endParaRPr lang="en-GB" sz="4000" b="1" dirty="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129369" y="2771478"/>
            <a:ext cx="3018622" cy="1470738"/>
            <a:chOff x="5129369" y="2771478"/>
            <a:chExt cx="3018622" cy="1470738"/>
          </a:xfrm>
        </p:grpSpPr>
        <p:sp>
          <p:nvSpPr>
            <p:cNvPr id="22" name="Oval Callout 21"/>
            <p:cNvSpPr/>
            <p:nvPr/>
          </p:nvSpPr>
          <p:spPr>
            <a:xfrm>
              <a:off x="5232319" y="2771478"/>
              <a:ext cx="2812723" cy="1470738"/>
            </a:xfrm>
            <a:prstGeom prst="wedgeEllipseCallout">
              <a:avLst>
                <a:gd name="adj1" fmla="val -53864"/>
                <a:gd name="adj2" fmla="val 50600"/>
              </a:avLst>
            </a:prstGeom>
            <a:solidFill>
              <a:srgbClr val="35B8B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15000"/>
                </a:lnSpc>
              </a:pP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29369" y="3208424"/>
              <a:ext cx="30186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b="1" dirty="0">
                  <a:solidFill>
                    <a:schemeClr val="bg1"/>
                  </a:solidFill>
                </a:rPr>
                <a:t>Do you know what a syllable is?</a:t>
              </a:r>
            </a:p>
            <a:p>
              <a:pPr algn="ctr"/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0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1173756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b="1" dirty="0">
                <a:solidFill>
                  <a:schemeClr val="bg1"/>
                </a:solidFill>
              </a:rPr>
              <a:t>Syllables</a:t>
            </a:r>
            <a:r>
              <a:rPr lang="en-GB" dirty="0">
                <a:solidFill>
                  <a:schemeClr val="bg1"/>
                </a:solidFill>
              </a:rPr>
              <a:t> are the separate beats/parts of words.</a:t>
            </a:r>
          </a:p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Can you work out how many syllables are in these words?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Clap them out as you say them if it helps.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5562" y="4418547"/>
            <a:ext cx="7921711" cy="573231"/>
            <a:chOff x="1211467" y="4418547"/>
            <a:chExt cx="7921711" cy="573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61" t="3397" r="-9843"/>
            <a:stretch/>
          </p:blipFill>
          <p:spPr>
            <a:xfrm>
              <a:off x="1211467" y="4418547"/>
              <a:ext cx="1255376" cy="44867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927" y="4433127"/>
              <a:ext cx="1381329" cy="4644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659" y="4467585"/>
              <a:ext cx="1381329" cy="46445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5019727" y="4482165"/>
              <a:ext cx="4113451" cy="509613"/>
              <a:chOff x="5019727" y="4482165"/>
              <a:chExt cx="4113451" cy="5096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9727" y="4482165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1117" y="4502809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1849" y="4527328"/>
                <a:ext cx="1381329" cy="464450"/>
              </a:xfrm>
              <a:prstGeom prst="rect">
                <a:avLst/>
              </a:prstGeom>
            </p:spPr>
          </p:pic>
        </p:grp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69"/>
          <a:stretch/>
        </p:blipFill>
        <p:spPr>
          <a:xfrm flipH="1">
            <a:off x="6414505" y="3241107"/>
            <a:ext cx="2252829" cy="25998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226526" y="2844927"/>
            <a:ext cx="3752228" cy="2994886"/>
            <a:chOff x="2182984" y="3018318"/>
            <a:chExt cx="3752228" cy="299488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984" y="3949288"/>
              <a:ext cx="1748753" cy="20639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663" y="3018318"/>
              <a:ext cx="347549" cy="234627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102" y="4309092"/>
            <a:ext cx="770477" cy="131633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83081" y="2889559"/>
            <a:ext cx="2153149" cy="960459"/>
            <a:chOff x="3683081" y="2889559"/>
            <a:chExt cx="2153149" cy="960459"/>
          </a:xfrm>
        </p:grpSpPr>
        <p:grpSp>
          <p:nvGrpSpPr>
            <p:cNvPr id="65" name="Group 64"/>
            <p:cNvGrpSpPr/>
            <p:nvPr/>
          </p:nvGrpSpPr>
          <p:grpSpPr>
            <a:xfrm>
              <a:off x="3683081" y="2889559"/>
              <a:ext cx="2086924" cy="960459"/>
              <a:chOff x="547185" y="4585016"/>
              <a:chExt cx="2086924" cy="960459"/>
            </a:xfrm>
          </p:grpSpPr>
          <p:sp>
            <p:nvSpPr>
              <p:cNvPr id="66" name="Round Diagonal Corner Rectangle 65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7" name="Arc 66"/>
              <p:cNvSpPr/>
              <p:nvPr/>
            </p:nvSpPr>
            <p:spPr>
              <a:xfrm flipV="1">
                <a:off x="1902099" y="4585016"/>
                <a:ext cx="732010" cy="683944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Isosceles Triangle 70"/>
            <p:cNvSpPr/>
            <p:nvPr/>
          </p:nvSpPr>
          <p:spPr>
            <a:xfrm>
              <a:off x="5703780" y="315614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76213" y="4857666"/>
            <a:ext cx="2001238" cy="898402"/>
            <a:chOff x="547185" y="5075378"/>
            <a:chExt cx="2001238" cy="898402"/>
          </a:xfrm>
        </p:grpSpPr>
        <p:grpSp>
          <p:nvGrpSpPr>
            <p:cNvPr id="64" name="Group 63"/>
            <p:cNvGrpSpPr/>
            <p:nvPr/>
          </p:nvGrpSpPr>
          <p:grpSpPr>
            <a:xfrm>
              <a:off x="547185" y="5075378"/>
              <a:ext cx="1923800" cy="898402"/>
              <a:chOff x="547185" y="5075378"/>
              <a:chExt cx="1923800" cy="898402"/>
            </a:xfrm>
          </p:grpSpPr>
          <p:sp>
            <p:nvSpPr>
              <p:cNvPr id="62" name="Round Diagonal Corner Rectangle 61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3" name="Arc 62"/>
              <p:cNvSpPr/>
              <p:nvPr/>
            </p:nvSpPr>
            <p:spPr>
              <a:xfrm>
                <a:off x="1686815" y="5427202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 rot="10002324">
              <a:off x="2415973" y="5641363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74871" y="4436063"/>
            <a:ext cx="3223772" cy="1826012"/>
            <a:chOff x="4874871" y="4436063"/>
            <a:chExt cx="3223772" cy="18260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871" y="4946615"/>
              <a:ext cx="3223772" cy="13154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30" y="4723103"/>
              <a:ext cx="634747" cy="53734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38" y="4436063"/>
              <a:ext cx="804538" cy="790771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6378221" y="3664986"/>
            <a:ext cx="1960422" cy="2787246"/>
            <a:chOff x="6378221" y="3664986"/>
            <a:chExt cx="1960422" cy="278724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8221" y="4491810"/>
              <a:ext cx="1960422" cy="196042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90244" y="3664986"/>
              <a:ext cx="768619" cy="2632520"/>
            </a:xfrm>
            <a:prstGeom prst="rect">
              <a:avLst/>
            </a:prstGeom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39"/>
          <a:stretch/>
        </p:blipFill>
        <p:spPr>
          <a:xfrm>
            <a:off x="5187443" y="5542793"/>
            <a:ext cx="1486032" cy="851674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145048" y="4465969"/>
            <a:ext cx="2401250" cy="784831"/>
            <a:chOff x="3188592" y="4843340"/>
            <a:chExt cx="2401250" cy="784831"/>
          </a:xfrm>
        </p:grpSpPr>
        <p:grpSp>
          <p:nvGrpSpPr>
            <p:cNvPr id="68" name="Group 67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69" name="Round Diagonal Corner Rectangle 68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70" name="Arc 69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3" name="Isosceles Triangle 72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 rot="10800000">
            <a:off x="6106920" y="4090832"/>
            <a:ext cx="2401250" cy="784831"/>
            <a:chOff x="3188592" y="4843340"/>
            <a:chExt cx="2401250" cy="784831"/>
          </a:xfrm>
        </p:grpSpPr>
        <p:grpSp>
          <p:nvGrpSpPr>
            <p:cNvPr id="80" name="Group 79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82" name="Round Diagonal Corner Rectangle 81"/>
              <p:cNvSpPr/>
              <p:nvPr/>
            </p:nvSpPr>
            <p:spPr>
              <a:xfrm rot="10800000"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83" name="Arc 82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Isosceles Triangle 80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7" name="Round Diagonal Corner Rectangle 96"/>
          <p:cNvSpPr/>
          <p:nvPr/>
        </p:nvSpPr>
        <p:spPr>
          <a:xfrm>
            <a:off x="3677823" y="3387786"/>
            <a:ext cx="1768249" cy="47009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butterfly</a:t>
            </a:r>
          </a:p>
        </p:txBody>
      </p:sp>
      <p:sp>
        <p:nvSpPr>
          <p:cNvPr id="50" name="Round Diagonal Corner Rectangle 49"/>
          <p:cNvSpPr/>
          <p:nvPr/>
        </p:nvSpPr>
        <p:spPr>
          <a:xfrm>
            <a:off x="576483" y="4864937"/>
            <a:ext cx="1768249" cy="47009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ball</a:t>
            </a:r>
          </a:p>
        </p:txBody>
      </p:sp>
      <p:sp>
        <p:nvSpPr>
          <p:cNvPr id="91" name="Round Diagonal Corner Rectangle 90"/>
          <p:cNvSpPr/>
          <p:nvPr/>
        </p:nvSpPr>
        <p:spPr>
          <a:xfrm>
            <a:off x="3146879" y="4780970"/>
            <a:ext cx="1768249" cy="47009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watermelon</a:t>
            </a:r>
          </a:p>
        </p:txBody>
      </p:sp>
      <p:sp>
        <p:nvSpPr>
          <p:cNvPr id="94" name="Round Diagonal Corner Rectangle 93"/>
          <p:cNvSpPr/>
          <p:nvPr/>
        </p:nvSpPr>
        <p:spPr>
          <a:xfrm>
            <a:off x="6738154" y="4084982"/>
            <a:ext cx="1768249" cy="470097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candle</a:t>
            </a:r>
          </a:p>
        </p:txBody>
      </p:sp>
    </p:spTree>
    <p:extLst>
      <p:ext uri="{BB962C8B-B14F-4D97-AF65-F5344CB8AC3E}">
        <p14:creationId xmlns:p14="http://schemas.microsoft.com/office/powerpoint/2010/main" val="14662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1454758"/>
            <a:ext cx="9144000" cy="5403242"/>
            <a:chOff x="0" y="1454758"/>
            <a:chExt cx="9144000" cy="54032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399" b="41694"/>
            <a:stretch/>
          </p:blipFill>
          <p:spPr>
            <a:xfrm>
              <a:off x="208168" y="1454758"/>
              <a:ext cx="8718134" cy="510356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1173756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b="1" dirty="0">
                <a:solidFill>
                  <a:schemeClr val="bg1"/>
                </a:solidFill>
              </a:rPr>
              <a:t>Syllables</a:t>
            </a:r>
            <a:r>
              <a:rPr lang="en-GB" dirty="0">
                <a:solidFill>
                  <a:schemeClr val="bg1"/>
                </a:solidFill>
              </a:rPr>
              <a:t> are the separate beats/parts of words.</a:t>
            </a:r>
          </a:p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Can you work out how many syllables are in these words?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Clap them out as you say them if it helps.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5562" y="4418547"/>
            <a:ext cx="7921711" cy="573231"/>
            <a:chOff x="1211467" y="4418547"/>
            <a:chExt cx="7921711" cy="573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61" t="3397" r="-9843"/>
            <a:stretch/>
          </p:blipFill>
          <p:spPr>
            <a:xfrm>
              <a:off x="1211467" y="4418547"/>
              <a:ext cx="1255376" cy="44867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927" y="4433127"/>
              <a:ext cx="1381329" cy="4644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659" y="4467585"/>
              <a:ext cx="1381329" cy="46445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5019727" y="4482165"/>
              <a:ext cx="4113451" cy="509613"/>
              <a:chOff x="5019727" y="4482165"/>
              <a:chExt cx="4113451" cy="5096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9727" y="4482165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1117" y="4502809"/>
                <a:ext cx="1381329" cy="46445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1849" y="4527328"/>
                <a:ext cx="1381329" cy="464450"/>
              </a:xfrm>
              <a:prstGeom prst="rect">
                <a:avLst/>
              </a:prstGeom>
            </p:spPr>
          </p:pic>
        </p:grp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69"/>
          <a:stretch/>
        </p:blipFill>
        <p:spPr>
          <a:xfrm flipH="1">
            <a:off x="6414505" y="3241107"/>
            <a:ext cx="2252829" cy="25998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2520" y="3897443"/>
            <a:ext cx="745376" cy="2360950"/>
            <a:chOff x="3944782" y="3324409"/>
            <a:chExt cx="1139252" cy="3608541"/>
          </a:xfrm>
        </p:grpSpPr>
        <p:sp>
          <p:nvSpPr>
            <p:cNvPr id="17" name="Oval 16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226526" y="2844927"/>
            <a:ext cx="3752228" cy="2994886"/>
            <a:chOff x="2182984" y="3018318"/>
            <a:chExt cx="3752228" cy="299488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984" y="3949288"/>
              <a:ext cx="1748753" cy="20639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663" y="3018318"/>
              <a:ext cx="347549" cy="234627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102" y="4309092"/>
            <a:ext cx="770477" cy="131633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683081" y="2889559"/>
            <a:ext cx="2153149" cy="960459"/>
            <a:chOff x="3683081" y="2889559"/>
            <a:chExt cx="2153149" cy="960459"/>
          </a:xfrm>
        </p:grpSpPr>
        <p:grpSp>
          <p:nvGrpSpPr>
            <p:cNvPr id="65" name="Group 64"/>
            <p:cNvGrpSpPr/>
            <p:nvPr/>
          </p:nvGrpSpPr>
          <p:grpSpPr>
            <a:xfrm>
              <a:off x="3683081" y="2889559"/>
              <a:ext cx="2086924" cy="960459"/>
              <a:chOff x="547185" y="4585016"/>
              <a:chExt cx="2086924" cy="960459"/>
            </a:xfrm>
          </p:grpSpPr>
          <p:sp>
            <p:nvSpPr>
              <p:cNvPr id="66" name="Round Diagonal Corner Rectangle 65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7" name="Arc 66"/>
              <p:cNvSpPr/>
              <p:nvPr/>
            </p:nvSpPr>
            <p:spPr>
              <a:xfrm flipV="1">
                <a:off x="1902099" y="4585016"/>
                <a:ext cx="732010" cy="683944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1" name="Isosceles Triangle 70"/>
            <p:cNvSpPr/>
            <p:nvPr/>
          </p:nvSpPr>
          <p:spPr>
            <a:xfrm>
              <a:off x="5703780" y="315614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76213" y="4857666"/>
            <a:ext cx="2001238" cy="898402"/>
            <a:chOff x="547185" y="5075378"/>
            <a:chExt cx="2001238" cy="898402"/>
          </a:xfrm>
        </p:grpSpPr>
        <p:grpSp>
          <p:nvGrpSpPr>
            <p:cNvPr id="64" name="Group 63"/>
            <p:cNvGrpSpPr/>
            <p:nvPr/>
          </p:nvGrpSpPr>
          <p:grpSpPr>
            <a:xfrm>
              <a:off x="547185" y="5075378"/>
              <a:ext cx="1923800" cy="898402"/>
              <a:chOff x="547185" y="5075378"/>
              <a:chExt cx="1923800" cy="898402"/>
            </a:xfrm>
          </p:grpSpPr>
          <p:sp>
            <p:nvSpPr>
              <p:cNvPr id="62" name="Round Diagonal Corner Rectangle 61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63" name="Arc 62"/>
              <p:cNvSpPr/>
              <p:nvPr/>
            </p:nvSpPr>
            <p:spPr>
              <a:xfrm>
                <a:off x="1686815" y="5427202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 rot="10002324">
              <a:off x="2415973" y="5641363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74871" y="4436063"/>
            <a:ext cx="3223772" cy="1826012"/>
            <a:chOff x="4874871" y="4436063"/>
            <a:chExt cx="3223772" cy="182601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871" y="4946615"/>
              <a:ext cx="3223772" cy="13154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30" y="4723103"/>
              <a:ext cx="634747" cy="53734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438" y="4436063"/>
              <a:ext cx="804538" cy="790771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6378221" y="3664986"/>
            <a:ext cx="1960422" cy="2787246"/>
            <a:chOff x="6378221" y="3664986"/>
            <a:chExt cx="1960422" cy="278724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378221" y="4491810"/>
              <a:ext cx="1960422" cy="196042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90244" y="3664986"/>
              <a:ext cx="768619" cy="2632520"/>
            </a:xfrm>
            <a:prstGeom prst="rect">
              <a:avLst/>
            </a:prstGeom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39"/>
          <a:stretch/>
        </p:blipFill>
        <p:spPr>
          <a:xfrm>
            <a:off x="5187443" y="5542793"/>
            <a:ext cx="1486032" cy="851674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145048" y="4465969"/>
            <a:ext cx="2401250" cy="784831"/>
            <a:chOff x="3188592" y="4843340"/>
            <a:chExt cx="2401250" cy="784831"/>
          </a:xfrm>
        </p:grpSpPr>
        <p:grpSp>
          <p:nvGrpSpPr>
            <p:cNvPr id="68" name="Group 67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69" name="Round Diagonal Corner Rectangle 68"/>
              <p:cNvSpPr/>
              <p:nvPr/>
            </p:nvSpPr>
            <p:spPr>
              <a:xfrm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70" name="Arc 69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3" name="Isosceles Triangle 72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 rot="10800000">
            <a:off x="6106920" y="4090832"/>
            <a:ext cx="2401250" cy="784831"/>
            <a:chOff x="3188592" y="4843340"/>
            <a:chExt cx="2401250" cy="784831"/>
          </a:xfrm>
        </p:grpSpPr>
        <p:grpSp>
          <p:nvGrpSpPr>
            <p:cNvPr id="80" name="Group 79"/>
            <p:cNvGrpSpPr/>
            <p:nvPr/>
          </p:nvGrpSpPr>
          <p:grpSpPr>
            <a:xfrm>
              <a:off x="3188592" y="4843340"/>
              <a:ext cx="2401250" cy="784831"/>
              <a:chOff x="547185" y="4760644"/>
              <a:chExt cx="2401250" cy="784831"/>
            </a:xfrm>
          </p:grpSpPr>
          <p:sp>
            <p:nvSpPr>
              <p:cNvPr id="82" name="Round Diagonal Corner Rectangle 81"/>
              <p:cNvSpPr/>
              <p:nvPr/>
            </p:nvSpPr>
            <p:spPr>
              <a:xfrm rot="10800000">
                <a:off x="547185" y="5075378"/>
                <a:ext cx="1768249" cy="470097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EE73AA"/>
                    </a:solidFill>
                  </a:rPr>
                  <a:t>?</a:t>
                </a:r>
              </a:p>
            </p:txBody>
          </p:sp>
          <p:sp>
            <p:nvSpPr>
              <p:cNvPr id="83" name="Arc 82"/>
              <p:cNvSpPr/>
              <p:nvPr/>
            </p:nvSpPr>
            <p:spPr>
              <a:xfrm rot="8172866">
                <a:off x="2164265" y="4760644"/>
                <a:ext cx="784170" cy="546578"/>
              </a:xfrm>
              <a:prstGeom prst="arc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Isosceles Triangle 80"/>
            <p:cNvSpPr/>
            <p:nvPr/>
          </p:nvSpPr>
          <p:spPr>
            <a:xfrm rot="1727593">
              <a:off x="5336625" y="5223408"/>
              <a:ext cx="132450" cy="11825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92147" y="2967116"/>
            <a:ext cx="1775871" cy="1385636"/>
            <a:chOff x="2010938" y="3393802"/>
            <a:chExt cx="1775871" cy="1385636"/>
          </a:xfrm>
        </p:grpSpPr>
        <p:sp>
          <p:nvSpPr>
            <p:cNvPr id="96" name="Freeform 95"/>
            <p:cNvSpPr/>
            <p:nvPr/>
          </p:nvSpPr>
          <p:spPr>
            <a:xfrm>
              <a:off x="2010938" y="3479722"/>
              <a:ext cx="1775871" cy="129971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‘butterfly’ </a:t>
              </a:r>
              <a:r>
                <a:rPr lang="en-GB" sz="1600" spc="-50" dirty="0"/>
                <a:t>has three syllables. </a:t>
              </a:r>
            </a:p>
          </p:txBody>
        </p:sp>
        <p:sp>
          <p:nvSpPr>
            <p:cNvPr id="97" name="Round Diagonal Corner Rectangle 96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butterfly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76483" y="4864937"/>
            <a:ext cx="1775871" cy="1083592"/>
            <a:chOff x="2010938" y="3393802"/>
            <a:chExt cx="1775871" cy="1083592"/>
          </a:xfrm>
        </p:grpSpPr>
        <p:sp>
          <p:nvSpPr>
            <p:cNvPr id="58" name="Freeform 57"/>
            <p:cNvSpPr/>
            <p:nvPr/>
          </p:nvSpPr>
          <p:spPr>
            <a:xfrm>
              <a:off x="2010938" y="3479721"/>
              <a:ext cx="1775871" cy="997673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900" dirty="0"/>
            </a:p>
            <a:p>
              <a:r>
                <a:rPr lang="en-GB" sz="1600" dirty="0"/>
                <a:t>The word ‘ball’ has one syllable. </a:t>
              </a:r>
            </a:p>
          </p:txBody>
        </p:sp>
        <p:sp>
          <p:nvSpPr>
            <p:cNvPr id="50" name="Round Diagonal Corner Rectangle 49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ball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46879" y="4780970"/>
            <a:ext cx="1775871" cy="1375654"/>
            <a:chOff x="2010938" y="3393802"/>
            <a:chExt cx="1775871" cy="1375654"/>
          </a:xfrm>
        </p:grpSpPr>
        <p:sp>
          <p:nvSpPr>
            <p:cNvPr id="90" name="Freeform 89"/>
            <p:cNvSpPr/>
            <p:nvPr/>
          </p:nvSpPr>
          <p:spPr>
            <a:xfrm>
              <a:off x="2010938" y="3479721"/>
              <a:ext cx="1775871" cy="1289735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r>
                <a:rPr lang="en-GB" sz="1600" dirty="0"/>
                <a:t>The word ‘watermelon’ has four syllables. </a:t>
              </a:r>
            </a:p>
          </p:txBody>
        </p:sp>
        <p:sp>
          <p:nvSpPr>
            <p:cNvPr id="91" name="Round Diagonal Corner Rectangle 90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watermelon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738154" y="4084982"/>
            <a:ext cx="1775871" cy="1055606"/>
            <a:chOff x="2010938" y="3393802"/>
            <a:chExt cx="1775871" cy="1055606"/>
          </a:xfrm>
        </p:grpSpPr>
        <p:sp>
          <p:nvSpPr>
            <p:cNvPr id="93" name="Freeform 92"/>
            <p:cNvSpPr/>
            <p:nvPr/>
          </p:nvSpPr>
          <p:spPr>
            <a:xfrm>
              <a:off x="2010938" y="3479722"/>
              <a:ext cx="1775871" cy="969686"/>
            </a:xfrm>
            <a:custGeom>
              <a:avLst/>
              <a:gdLst>
                <a:gd name="connsiteX0" fmla="*/ 0 w 1775871"/>
                <a:gd name="connsiteY0" fmla="*/ 0 h 1551798"/>
                <a:gd name="connsiteX1" fmla="*/ 1268852 w 1775871"/>
                <a:gd name="connsiteY1" fmla="*/ 0 h 1551798"/>
                <a:gd name="connsiteX2" fmla="*/ 1268852 w 1775871"/>
                <a:gd name="connsiteY2" fmla="*/ 404334 h 1551798"/>
                <a:gd name="connsiteX3" fmla="*/ 1775871 w 1775871"/>
                <a:gd name="connsiteY3" fmla="*/ 404334 h 1551798"/>
                <a:gd name="connsiteX4" fmla="*/ 1775871 w 1775871"/>
                <a:gd name="connsiteY4" fmla="*/ 1551798 h 1551798"/>
                <a:gd name="connsiteX5" fmla="*/ 0 w 1775871"/>
                <a:gd name="connsiteY5" fmla="*/ 1551798 h 1551798"/>
                <a:gd name="connsiteX6" fmla="*/ 0 w 1775871"/>
                <a:gd name="connsiteY6" fmla="*/ 0 h 155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5871" h="1551798">
                  <a:moveTo>
                    <a:pt x="0" y="0"/>
                  </a:moveTo>
                  <a:lnTo>
                    <a:pt x="1268852" y="0"/>
                  </a:lnTo>
                  <a:lnTo>
                    <a:pt x="1268852" y="404334"/>
                  </a:lnTo>
                  <a:lnTo>
                    <a:pt x="1775871" y="404334"/>
                  </a:lnTo>
                  <a:lnTo>
                    <a:pt x="1775871" y="1551798"/>
                  </a:lnTo>
                  <a:lnTo>
                    <a:pt x="0" y="1551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/>
            </a:p>
            <a:p>
              <a:endParaRPr lang="en-GB" sz="1000" dirty="0"/>
            </a:p>
            <a:p>
              <a:r>
                <a:rPr lang="en-GB" sz="1600" dirty="0"/>
                <a:t>The word ‘candle’ </a:t>
              </a:r>
              <a:r>
                <a:rPr lang="en-GB" sz="1600" spc="-50" dirty="0"/>
                <a:t>has two syllables. </a:t>
              </a:r>
            </a:p>
          </p:txBody>
        </p:sp>
        <p:sp>
          <p:nvSpPr>
            <p:cNvPr id="94" name="Round Diagonal Corner Rectangle 93"/>
            <p:cNvSpPr/>
            <p:nvPr/>
          </p:nvSpPr>
          <p:spPr>
            <a:xfrm>
              <a:off x="2010938" y="3393802"/>
              <a:ext cx="1768249" cy="470097"/>
            </a:xfrm>
            <a:prstGeom prst="round2DiagRect">
              <a:avLst>
                <a:gd name="adj1" fmla="val 16667"/>
                <a:gd name="adj2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ysClr val="windowText" lastClr="000000"/>
                  </a:solidFill>
                </a:rPr>
                <a:t>candle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9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/>
              <a:t>We are going to write haikus </a:t>
            </a:r>
            <a:r>
              <a:rPr lang="en-GB" dirty="0">
                <a:solidFill>
                  <a:schemeClr val="bg1"/>
                </a:solidFill>
              </a:rPr>
              <a:t>about our time during lockdown.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8553" y="145223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Look at each of these lockdown haikus. Can you recognise a common syllable pattern within them both?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12842" y="2319890"/>
            <a:ext cx="6347094" cy="3982408"/>
            <a:chOff x="599007" y="2319890"/>
            <a:chExt cx="6347094" cy="3982408"/>
          </a:xfrm>
        </p:grpSpPr>
        <p:grpSp>
          <p:nvGrpSpPr>
            <p:cNvPr id="3" name="Group 2"/>
            <p:cNvGrpSpPr/>
            <p:nvPr/>
          </p:nvGrpSpPr>
          <p:grpSpPr>
            <a:xfrm>
              <a:off x="599007" y="2319890"/>
              <a:ext cx="6347094" cy="3982408"/>
              <a:chOff x="-438647" y="2446544"/>
              <a:chExt cx="6145233" cy="38557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38647" y="2446544"/>
                <a:ext cx="2996249" cy="382138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3387" y="2446544"/>
                <a:ext cx="3023199" cy="3855753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99007" y="2381696"/>
              <a:ext cx="30946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400" b="1" dirty="0"/>
                <a:t>Together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Although apart now,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are in this together;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never forget that.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23595" y="2446544"/>
              <a:ext cx="312250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spc="-100" dirty="0"/>
                <a:t>Showing Our Thanks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clap together,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spc="-100" dirty="0"/>
                <a:t>with our neighbours and our friends,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thanking those who help.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88544" y="4142911"/>
              <a:ext cx="2262398" cy="2007609"/>
              <a:chOff x="4088544" y="4142911"/>
              <a:chExt cx="2262398" cy="20076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8874" y="4142911"/>
                <a:ext cx="1812068" cy="200760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544" y="4235191"/>
                <a:ext cx="1766404" cy="186396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503" y="4311094"/>
              <a:ext cx="1723677" cy="167144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104" name="Oval 103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4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3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4496 -0.135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6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accel="30000" decel="7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/>
              <a:t>We are going to write haikus </a:t>
            </a:r>
            <a:r>
              <a:rPr lang="en-GB" dirty="0">
                <a:solidFill>
                  <a:schemeClr val="bg1"/>
                </a:solidFill>
              </a:rPr>
              <a:t>about our time during lockdown.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8553" y="145223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Look at each of these lockdown haikus. Can you recognise a common syllable pattern within them both?</a:t>
            </a:r>
          </a:p>
        </p:txBody>
      </p:sp>
      <p:sp>
        <p:nvSpPr>
          <p:cNvPr id="53" name="Isosceles Triangle 52"/>
          <p:cNvSpPr/>
          <p:nvPr/>
        </p:nvSpPr>
        <p:spPr>
          <a:xfrm rot="5400000">
            <a:off x="3344682" y="373612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Isosceles Triangle 123"/>
          <p:cNvSpPr/>
          <p:nvPr/>
        </p:nvSpPr>
        <p:spPr>
          <a:xfrm rot="5400000">
            <a:off x="5434320" y="3736121"/>
            <a:ext cx="476124" cy="410452"/>
          </a:xfrm>
          <a:prstGeom prst="triangl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2464198" y="2445965"/>
            <a:ext cx="4317373" cy="855207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Haikus always have three lines of poetry with: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676309" y="3505039"/>
            <a:ext cx="1022711" cy="1090655"/>
            <a:chOff x="4774825" y="-993549"/>
            <a:chExt cx="1022711" cy="1090655"/>
          </a:xfrm>
        </p:grpSpPr>
        <p:grpSp>
          <p:nvGrpSpPr>
            <p:cNvPr id="40" name="Group 39"/>
            <p:cNvGrpSpPr/>
            <p:nvPr/>
          </p:nvGrpSpPr>
          <p:grpSpPr>
            <a:xfrm>
              <a:off x="4821988" y="-993549"/>
              <a:ext cx="939097" cy="939097"/>
              <a:chOff x="4821988" y="-993549"/>
              <a:chExt cx="939097" cy="939097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4821988" y="-993549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16314" y="-985666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916314" y="-908721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4774825" y="-191106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111528" y="3424856"/>
            <a:ext cx="1022711" cy="1106222"/>
            <a:chOff x="5970698" y="-1000983"/>
            <a:chExt cx="1022711" cy="11062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12506" y="-1000983"/>
              <a:ext cx="939097" cy="939097"/>
              <a:chOff x="6012506" y="-1000983"/>
              <a:chExt cx="939097" cy="939097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6012506" y="-1000983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106832" y="-993100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七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106832" y="-916155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7</a:t>
                </a:r>
                <a:endParaRPr lang="en-GB" sz="4400" b="1" dirty="0"/>
              </a:p>
            </p:txBody>
          </p:sp>
        </p:grpSp>
        <p:sp>
          <p:nvSpPr>
            <p:cNvPr id="122" name="Rectangle 121"/>
            <p:cNvSpPr/>
            <p:nvPr/>
          </p:nvSpPr>
          <p:spPr>
            <a:xfrm>
              <a:off x="5970698" y="-182973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340048" y="3493384"/>
            <a:ext cx="1022711" cy="1098198"/>
            <a:chOff x="7171928" y="-984888"/>
            <a:chExt cx="1022711" cy="1098198"/>
          </a:xfrm>
        </p:grpSpPr>
        <p:grpSp>
          <p:nvGrpSpPr>
            <p:cNvPr id="31" name="Group 30"/>
            <p:cNvGrpSpPr/>
            <p:nvPr/>
          </p:nvGrpSpPr>
          <p:grpSpPr>
            <a:xfrm>
              <a:off x="7213736" y="-984888"/>
              <a:ext cx="939097" cy="939097"/>
              <a:chOff x="7213736" y="-984888"/>
              <a:chExt cx="939097" cy="939097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7213736" y="-984888"/>
                <a:ext cx="939097" cy="93909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308062" y="-977005"/>
                <a:ext cx="7504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5400" b="1" dirty="0">
                    <a:solidFill>
                      <a:schemeClr val="bg1">
                        <a:lumMod val="95000"/>
                      </a:schemeClr>
                    </a:solidFill>
                  </a:rPr>
                  <a:t>五</a:t>
                </a:r>
                <a:endParaRPr lang="en-GB" sz="5400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308062" y="-900060"/>
                <a:ext cx="7504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altLang="ja-JP" sz="4400" b="1" dirty="0"/>
                  <a:t>5</a:t>
                </a:r>
                <a:endParaRPr lang="en-GB" sz="4400" b="1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7171928" y="-174902"/>
              <a:ext cx="1022711" cy="288212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syllables</a:t>
              </a: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585006" y="4854872"/>
            <a:ext cx="7881545" cy="833278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each of the haikus again.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This time, clap the syllable pattern as you read.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104" name="Oval 103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8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3" grpId="0" animBg="1"/>
      <p:bldP spid="124" grpId="0" animBg="1"/>
      <p:bldP spid="109" grpId="0" animBg="1"/>
      <p:bldP spid="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Haiku?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/>
              <a:t>We are going to write haikus </a:t>
            </a:r>
            <a:r>
              <a:rPr lang="en-GB" dirty="0">
                <a:solidFill>
                  <a:schemeClr val="bg1"/>
                </a:solidFill>
              </a:rPr>
              <a:t>about our time during lockdown.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28553" y="1452238"/>
            <a:ext cx="7677364" cy="833278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Look at each of these lockdown haikus. Can you recognise a common syllable pattern within them both?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12842" y="2319890"/>
            <a:ext cx="6347094" cy="3982408"/>
            <a:chOff x="599007" y="2319890"/>
            <a:chExt cx="6347094" cy="3982408"/>
          </a:xfrm>
        </p:grpSpPr>
        <p:grpSp>
          <p:nvGrpSpPr>
            <p:cNvPr id="3" name="Group 2"/>
            <p:cNvGrpSpPr/>
            <p:nvPr/>
          </p:nvGrpSpPr>
          <p:grpSpPr>
            <a:xfrm>
              <a:off x="599007" y="2319890"/>
              <a:ext cx="6347094" cy="3982408"/>
              <a:chOff x="-438647" y="2446544"/>
              <a:chExt cx="6145233" cy="385575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38647" y="2446544"/>
                <a:ext cx="2996249" cy="3821381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3387" y="2446544"/>
                <a:ext cx="3023199" cy="3855753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99007" y="2381696"/>
              <a:ext cx="309467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400" b="1" dirty="0"/>
                <a:t>Together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Although apart now,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are in this together;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never forget that.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23595" y="2446544"/>
              <a:ext cx="3122506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b="1" spc="-100" dirty="0"/>
                <a:t>Showing Our Thanks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We clap together,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spc="-100" dirty="0"/>
                <a:t>with our neighbours and our friends,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dirty="0"/>
                <a:t>thanking those who help.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88544" y="4142911"/>
              <a:ext cx="2262398" cy="2007609"/>
              <a:chOff x="4088544" y="4142911"/>
              <a:chExt cx="2262398" cy="20076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8874" y="4142911"/>
                <a:ext cx="1812068" cy="200760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8544" y="4235191"/>
                <a:ext cx="1766404" cy="186396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503" y="4311094"/>
              <a:ext cx="1723677" cy="1671444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104" name="Oval 103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87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3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4496 -0.135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-6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accel="30000" decel="7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4164957" y="2334825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Does it have a 5-7-5 syllable pattern?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164460" y="3093843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What is the poem about?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164460" y="3898129"/>
            <a:ext cx="4240960" cy="587441"/>
          </a:xfrm>
          <a:prstGeom prst="rect">
            <a:avLst/>
          </a:prstGeom>
          <a:solidFill>
            <a:srgbClr val="3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</a:rPr>
              <a:t>How does it make you feel?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8552" y="2100979"/>
            <a:ext cx="3094672" cy="3946907"/>
            <a:chOff x="728552" y="2100979"/>
            <a:chExt cx="3094672" cy="3946907"/>
          </a:xfrm>
        </p:grpSpPr>
        <p:grpSp>
          <p:nvGrpSpPr>
            <p:cNvPr id="12" name="Group 11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553" y="2100979"/>
                <a:ext cx="3094671" cy="3946907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28552" y="2187021"/>
                <a:ext cx="309467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2400" b="1" dirty="0"/>
                  <a:t>Keeping in Touch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Communicating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spc="-50" dirty="0"/>
                  <a:t>in high-tech ways with loved ones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GB" sz="1600" dirty="0"/>
                  <a:t>so our world can heal.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2724" y="3905442"/>
              <a:ext cx="2020096" cy="2020096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9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54758"/>
            <a:ext cx="9144000" cy="5558414"/>
            <a:chOff x="0" y="1454758"/>
            <a:chExt cx="9144000" cy="5558414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505" b="35851"/>
            <a:stretch/>
          </p:blipFill>
          <p:spPr>
            <a:xfrm>
              <a:off x="246476" y="1473201"/>
              <a:ext cx="8679826" cy="55399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13"/>
            <a:stretch/>
          </p:blipFill>
          <p:spPr>
            <a:xfrm>
              <a:off x="0" y="1454758"/>
              <a:ext cx="9144000" cy="5403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Lockdown Haiku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28553" y="1454758"/>
            <a:ext cx="7677364" cy="514729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GB" dirty="0">
                <a:solidFill>
                  <a:schemeClr val="bg1"/>
                </a:solidFill>
              </a:rPr>
              <a:t>Read and discuss this lockdown haiku.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343"/>
          <a:stretch/>
        </p:blipFill>
        <p:spPr>
          <a:xfrm>
            <a:off x="7023801" y="5201651"/>
            <a:ext cx="1486032" cy="1155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552" y="2100979"/>
            <a:ext cx="11112776" cy="3956129"/>
            <a:chOff x="728552" y="2100979"/>
            <a:chExt cx="11112776" cy="3956129"/>
          </a:xfrm>
        </p:grpSpPr>
        <p:sp>
          <p:nvSpPr>
            <p:cNvPr id="61" name="Rectangle 60"/>
            <p:cNvSpPr/>
            <p:nvPr/>
          </p:nvSpPr>
          <p:spPr>
            <a:xfrm>
              <a:off x="4164957" y="2334825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Does it have a 5-7-5 syllable pattern?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64460" y="3093843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What is the poem about?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64460" y="3898129"/>
              <a:ext cx="4240960" cy="587441"/>
            </a:xfrm>
            <a:prstGeom prst="rect">
              <a:avLst/>
            </a:prstGeom>
            <a:solidFill>
              <a:srgbClr val="35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</a:rPr>
                <a:t>How does it make you feel?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728552" y="2100979"/>
              <a:ext cx="3094672" cy="3946907"/>
              <a:chOff x="728552" y="2100979"/>
              <a:chExt cx="3094672" cy="394690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728552" y="2100979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58" name="TextBox 57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Keeping in Touch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Communicating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spc="-50" dirty="0"/>
                    <a:t>in high-tech ways with loved ones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so our world can heal.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2724" y="3905442"/>
                <a:ext cx="2020096" cy="202009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8746656" y="2110201"/>
              <a:ext cx="3094672" cy="3946907"/>
              <a:chOff x="4868315" y="5436280"/>
              <a:chExt cx="3094672" cy="3946907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4868315" y="5436280"/>
                <a:ext cx="3094672" cy="3946907"/>
                <a:chOff x="728552" y="2100979"/>
                <a:chExt cx="3094672" cy="3946907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553" y="2100979"/>
                  <a:ext cx="3094671" cy="3946907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728552" y="2187021"/>
                  <a:ext cx="30946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2400" b="1" dirty="0"/>
                    <a:t>Family Time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Outside the window,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the world is silent; inside,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1600" dirty="0"/>
                    <a:t>it’s full of laughter.</a:t>
                  </a:r>
                  <a:endParaRPr lang="en-GB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5880" y="7389364"/>
                <a:ext cx="867915" cy="1675987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610479" y="3941347"/>
            <a:ext cx="745376" cy="2360950"/>
            <a:chOff x="3944782" y="3324409"/>
            <a:chExt cx="1139252" cy="3608541"/>
          </a:xfrm>
        </p:grpSpPr>
        <p:sp>
          <p:nvSpPr>
            <p:cNvPr id="55" name="Oval 54"/>
            <p:cNvSpPr/>
            <p:nvPr/>
          </p:nvSpPr>
          <p:spPr>
            <a:xfrm>
              <a:off x="3944782" y="6558196"/>
              <a:ext cx="1139252" cy="374754"/>
            </a:xfrm>
            <a:prstGeom prst="ellipse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424"/>
            <a:stretch/>
          </p:blipFill>
          <p:spPr>
            <a:xfrm>
              <a:off x="3944782" y="3324409"/>
              <a:ext cx="1089543" cy="35335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8000" decel="7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37587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83950CCF60904597F4B33BAD2CB1A0" ma:contentTypeVersion="12" ma:contentTypeDescription="Create a new document." ma:contentTypeScope="" ma:versionID="a75b5e7bb26b42970d341428ccb65e80">
  <xsd:schema xmlns:xsd="http://www.w3.org/2001/XMLSchema" xmlns:xs="http://www.w3.org/2001/XMLSchema" xmlns:p="http://schemas.microsoft.com/office/2006/metadata/properties" xmlns:ns2="750d73c1-c9ad-46cf-aba5-ab10e1008def" xmlns:ns3="123dfa18-dcb5-4790-9e3e-ca5de1a73f3a" targetNamespace="http://schemas.microsoft.com/office/2006/metadata/properties" ma:root="true" ma:fieldsID="b7c694b21b65548d298861bfacf71897" ns2:_="" ns3:_="">
    <xsd:import namespace="750d73c1-c9ad-46cf-aba5-ab10e1008def"/>
    <xsd:import namespace="123dfa18-dcb5-4790-9e3e-ca5de1a73f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d73c1-c9ad-46cf-aba5-ab10e100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3dfa18-dcb5-4790-9e3e-ca5de1a73f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2149CA-1CF5-4E9D-BBF4-4E0B5C691A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0d73c1-c9ad-46cf-aba5-ab10e1008def"/>
    <ds:schemaRef ds:uri="123dfa18-dcb5-4790-9e3e-ca5de1a73f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A8D5B1-0AC7-4A5E-B4BD-EBB248268B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D78BD1-BE4C-4764-A2F5-2234283319C1}">
  <ds:schemaRefs>
    <ds:schemaRef ds:uri="http://schemas.microsoft.com/office/infopath/2007/PartnerControls"/>
    <ds:schemaRef ds:uri="123dfa18-dcb5-4790-9e3e-ca5de1a73f3a"/>
    <ds:schemaRef ds:uri="http://purl.org/dc/elements/1.1/"/>
    <ds:schemaRef ds:uri="http://schemas.microsoft.com/office/2006/metadata/properties"/>
    <ds:schemaRef ds:uri="750d73c1-c9ad-46cf-aba5-ab10e1008de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268</TotalTime>
  <Words>777</Words>
  <Application>Microsoft Office PowerPoint</Application>
  <PresentationFormat>On-screen Show (4:3)</PresentationFormat>
  <Paragraphs>200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Twinkl</vt:lpstr>
      <vt:lpstr>Calibri</vt:lpstr>
      <vt:lpstr>Office Theme</vt:lpstr>
      <vt:lpstr>PowerPoint Presentation</vt:lpstr>
      <vt:lpstr>What is a Haiku?</vt:lpstr>
      <vt:lpstr>What is a Haiku?</vt:lpstr>
      <vt:lpstr>What is a Haiku?</vt:lpstr>
      <vt:lpstr>What is a Haiku?</vt:lpstr>
      <vt:lpstr>What is a Haiku?</vt:lpstr>
      <vt:lpstr>What is a Haiku?</vt:lpstr>
      <vt:lpstr>Lockdown Haiku Examples</vt:lpstr>
      <vt:lpstr>Lockdown Haiku Examples</vt:lpstr>
      <vt:lpstr>Creating a Haiku</vt:lpstr>
      <vt:lpstr>Creating a Haiku</vt:lpstr>
      <vt:lpstr>Creating a Haiku</vt:lpstr>
      <vt:lpstr>Planning a Haiku</vt:lpstr>
      <vt:lpstr>Planning a Haiku</vt:lpstr>
      <vt:lpstr>Writing a Haiku</vt:lpstr>
      <vt:lpstr>Writing a Haiku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Cunningham</dc:creator>
  <cp:lastModifiedBy>Robyn Melrose</cp:lastModifiedBy>
  <cp:revision>31</cp:revision>
  <dcterms:created xsi:type="dcterms:W3CDTF">2020-05-14T15:25:59Z</dcterms:created>
  <dcterms:modified xsi:type="dcterms:W3CDTF">2020-05-26T07:34:15Z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0x0101001E83950CCF60904597F4B33BAD2CB1A0</vt:lpwstr>
  </property>
</Properties>
</file>