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CFBC-06C7-4952-9426-880C79C5E3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2008-11E7-4B20-90B9-AB5CA8870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30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CFBC-06C7-4952-9426-880C79C5E3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2008-11E7-4B20-90B9-AB5CA8870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2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CFBC-06C7-4952-9426-880C79C5E3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2008-11E7-4B20-90B9-AB5CA8870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459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70000" y="5733256"/>
            <a:ext cx="1600200" cy="331932"/>
          </a:xfrm>
        </p:spPr>
        <p:txBody>
          <a:bodyPr/>
          <a:lstStyle/>
          <a:p>
            <a:fld id="{994ABF6D-B116-48FA-8A85-4C24104CDDB3}" type="datetimeFigureOut">
              <a:rPr lang="en-GB" smtClean="0"/>
              <a:t>07/05/2020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0000" y="6079572"/>
            <a:ext cx="1794794" cy="301756"/>
          </a:xfrm>
        </p:spPr>
        <p:txBody>
          <a:bodyPr/>
          <a:lstStyle>
            <a:lvl1pPr algn="l"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0000" y="6381328"/>
            <a:ext cx="1600200" cy="274324"/>
          </a:xfrm>
        </p:spPr>
        <p:txBody>
          <a:bodyPr/>
          <a:lstStyle/>
          <a:p>
            <a:pPr algn="l"/>
            <a:fld id="{1099AA68-E695-4F58-BEEE-DDF7D9F5029C}" type="slidenum">
              <a:rPr lang="en-GB" smtClean="0"/>
              <a:pPr algn="l"/>
              <a:t>‹#›</a:t>
            </a:fld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B11FE6B6-3EF0-CB4D-B5F9-454E5F1049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0001" y="261444"/>
            <a:ext cx="8435690" cy="877104"/>
          </a:xfrm>
        </p:spPr>
        <p:txBody>
          <a:bodyPr anchor="b">
            <a:normAutofit/>
          </a:bodyPr>
          <a:lstStyle>
            <a:lvl1pPr algn="l">
              <a:defRPr sz="4800" cap="all" spc="400" baseline="0">
                <a:solidFill>
                  <a:schemeClr val="tx1"/>
                </a:solidFill>
                <a:highlight>
                  <a:srgbClr val="00AEEF"/>
                </a:highlight>
                <a:latin typeface="Univers Next Pro Condensed" panose="020B0906030202020203" pitchFamily="34" charset="0"/>
              </a:defRPr>
            </a:lvl1pPr>
          </a:lstStyle>
          <a:p>
            <a:r>
              <a:rPr lang="en-US" dirty="0"/>
              <a:t> add headline here</a:t>
            </a:r>
            <a:endParaRPr lang="en-GB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F84506B1-4BE2-A445-8DE9-D4575C3F1AA8}"/>
              </a:ext>
            </a:extLst>
          </p:cNvPr>
          <p:cNvCxnSpPr>
            <a:cxnSpLocks/>
          </p:cNvCxnSpPr>
          <p:nvPr userDrawn="1"/>
        </p:nvCxnSpPr>
        <p:spPr>
          <a:xfrm flipV="1">
            <a:off x="12390" y="1391522"/>
            <a:ext cx="9131611" cy="42699"/>
          </a:xfrm>
          <a:prstGeom prst="line">
            <a:avLst/>
          </a:prstGeom>
          <a:ln w="44450" cmpd="sng">
            <a:solidFill>
              <a:srgbClr val="00AEE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1D9C58E6-6A77-E740-8A67-6AE88D1333B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4000" y="1735201"/>
            <a:ext cx="4013171" cy="3722957"/>
          </a:xfrm>
          <a:solidFill>
            <a:srgbClr val="00AEEF">
              <a:alpha val="25000"/>
            </a:srgbClr>
          </a:solidFill>
        </p:spPr>
        <p:txBody>
          <a:bodyPr lIns="180000" tIns="180000" bIns="72000">
            <a:normAutofit/>
          </a:bodyPr>
          <a:lstStyle>
            <a:lvl1pPr marL="342900" indent="-342900" algn="l">
              <a:buClr>
                <a:srgbClr val="00AEEF"/>
              </a:buClr>
              <a:buFont typeface="Wingdings" panose="05000000000000000000" pitchFamily="2" charset="2"/>
              <a:buChar char="§"/>
              <a:defRPr sz="3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algn="l">
              <a:buClr>
                <a:srgbClr val="999999"/>
              </a:buClr>
              <a:buFont typeface="Wingdings" panose="05000000000000000000" pitchFamily="2" charset="2"/>
              <a:buChar char="§"/>
              <a:defRPr sz="2800"/>
            </a:lvl2pPr>
            <a:lvl3pPr marL="1200150" indent="-285750" algn="l">
              <a:buClr>
                <a:srgbClr val="00AEEF"/>
              </a:buClr>
              <a:buFont typeface="Wingdings" panose="05000000000000000000" pitchFamily="2" charset="2"/>
              <a:buChar char="§"/>
              <a:defRPr sz="2400"/>
            </a:lvl3pPr>
            <a:lvl4pPr marL="1657350" indent="-285750" algn="l">
              <a:buClr>
                <a:srgbClr val="999999"/>
              </a:buClr>
              <a:buFont typeface="Wingdings" panose="05000000000000000000" pitchFamily="2" charset="2"/>
              <a:buChar char="§"/>
              <a:defRPr sz="2000"/>
            </a:lvl4pPr>
            <a:lvl5pPr marL="2114550" indent="-285750" algn="l">
              <a:buClr>
                <a:srgbClr val="00AEEF"/>
              </a:buClr>
              <a:buFont typeface="Wingdings" panose="05000000000000000000" pitchFamily="2" charset="2"/>
              <a:buChar char="§"/>
              <a:defRPr sz="20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b="0" i="0" dirty="0">
                <a:latin typeface="Univers Next Pro" panose="020B0503030202020203" pitchFamily="34" charset="77"/>
                <a:cs typeface="Univers" panose="020F0502020204030204" pitchFamily="34" charset="0"/>
              </a:rPr>
              <a:t>Click to edit text</a:t>
            </a:r>
          </a:p>
          <a:p>
            <a:pPr lvl="1"/>
            <a:r>
              <a:rPr lang="en-US" b="0" i="0" dirty="0">
                <a:latin typeface="Univers Next Pro" panose="020B0503030202020203" pitchFamily="34" charset="77"/>
                <a:cs typeface="Univers" panose="020F0502020204030204" pitchFamily="34" charset="0"/>
              </a:rPr>
              <a:t>Second level</a:t>
            </a:r>
          </a:p>
          <a:p>
            <a:pPr lvl="2"/>
            <a:r>
              <a:rPr lang="en-US" b="0" i="0" dirty="0">
                <a:latin typeface="Univers Next Pro" panose="020B0503030202020203" pitchFamily="34" charset="77"/>
                <a:cs typeface="Univers" panose="020F0502020204030204" pitchFamily="34" charset="0"/>
              </a:rPr>
              <a:t>Third level</a:t>
            </a:r>
          </a:p>
          <a:p>
            <a:pPr lvl="3"/>
            <a:r>
              <a:rPr lang="en-US" b="0" i="0" dirty="0">
                <a:latin typeface="Univers Next Pro" panose="020B0503030202020203" pitchFamily="34" charset="77"/>
                <a:cs typeface="Univers" panose="020F0502020204030204" pitchFamily="34" charset="0"/>
              </a:rPr>
              <a:t>Fourth level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="" xmlns:a16="http://schemas.microsoft.com/office/drawing/2014/main" id="{4EA8AFAC-6634-9D44-9B66-82447A5FC94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38751" y="1743791"/>
            <a:ext cx="4013597" cy="3722688"/>
          </a:xfrm>
          <a:solidFill>
            <a:srgbClr val="00AEEF">
              <a:alpha val="25000"/>
            </a:srgbClr>
          </a:solidFill>
        </p:spPr>
        <p:txBody>
          <a:bodyPr lIns="180000" tIns="180000" bIns="72000"/>
          <a:lstStyle>
            <a:lvl1pPr marL="342000" indent="-342000">
              <a:buClr>
                <a:srgbClr val="00AEEF"/>
              </a:buClr>
              <a:buFont typeface="Wingdings" pitchFamily="2" charset="2"/>
              <a:buChar char="§"/>
              <a:defRPr lang="en-US" sz="3200" b="0" i="0" kern="1200" baseline="0" dirty="0" smtClean="0">
                <a:solidFill>
                  <a:schemeClr val="tx1"/>
                </a:solidFill>
                <a:latin typeface="Univers Next Pro" panose="020B0503030202020203" pitchFamily="34" charset="77"/>
                <a:ea typeface="+mn-ea"/>
                <a:cs typeface="Univers" panose="020F0502020204030204" pitchFamily="34" charset="0"/>
              </a:defRPr>
            </a:lvl1pPr>
            <a:lvl2pPr marL="792000" indent="-342000">
              <a:buClr>
                <a:srgbClr val="999999"/>
              </a:buClr>
              <a:buFont typeface="Wingdings" pitchFamily="2" charset="2"/>
              <a:buChar char="§"/>
              <a:defRPr lang="en-US" sz="2800" b="0" i="0" kern="1200" dirty="0" smtClean="0">
                <a:solidFill>
                  <a:schemeClr val="tx1"/>
                </a:solidFill>
                <a:latin typeface="Univers Next Pro" panose="020B0503030202020203" pitchFamily="34" charset="77"/>
                <a:ea typeface="+mn-ea"/>
                <a:cs typeface="Univers" panose="020F0502020204030204" pitchFamily="34" charset="0"/>
              </a:defRPr>
            </a:lvl2pPr>
            <a:lvl3pPr marL="1198800" indent="-284400">
              <a:buClr>
                <a:srgbClr val="00AEEF"/>
              </a:buClr>
              <a:buFont typeface="Wingdings" pitchFamily="2" charset="2"/>
              <a:buChar char="§"/>
              <a:defRPr lang="en-US" sz="2400" b="0" i="0" kern="1200" dirty="0" smtClean="0">
                <a:solidFill>
                  <a:schemeClr val="tx1"/>
                </a:solidFill>
                <a:latin typeface="Univers Next Pro" panose="020B0503030202020203" pitchFamily="34" charset="77"/>
                <a:ea typeface="+mn-ea"/>
                <a:cs typeface="Univers" panose="020F0502020204030204" pitchFamily="34" charset="0"/>
              </a:defRPr>
            </a:lvl3pPr>
            <a:lvl4pPr marL="1656000" indent="-284400">
              <a:buClr>
                <a:srgbClr val="999999"/>
              </a:buClr>
              <a:buFont typeface="Wingdings" pitchFamily="2" charset="2"/>
              <a:buChar char="§"/>
              <a:defRPr lang="en-US" sz="2000" b="0" i="0" kern="1200" dirty="0">
                <a:solidFill>
                  <a:schemeClr val="tx1"/>
                </a:solidFill>
                <a:latin typeface="Univers Next Pro" panose="020B0503030202020203" pitchFamily="34" charset="77"/>
                <a:ea typeface="+mn-ea"/>
                <a:cs typeface="Univers" panose="020F0502020204030204" pitchFamily="34" charset="0"/>
              </a:defRPr>
            </a:lvl4pPr>
          </a:lstStyle>
          <a:p>
            <a:pPr lvl="0"/>
            <a:r>
              <a:rPr lang="en-US" b="0" i="0" dirty="0">
                <a:latin typeface="Univers Next Pro" panose="020B0503030202020203" pitchFamily="34" charset="77"/>
                <a:cs typeface="Univers" panose="020F0502020204030204" pitchFamily="34" charset="0"/>
              </a:rPr>
              <a:t>Click to edit text</a:t>
            </a:r>
          </a:p>
          <a:p>
            <a:pPr lvl="1"/>
            <a:r>
              <a:rPr lang="en-US" b="0" i="0" dirty="0">
                <a:latin typeface="Univers Next Pro" panose="020B0503030202020203" pitchFamily="34" charset="77"/>
                <a:cs typeface="Univers" panose="020F0502020204030204" pitchFamily="34" charset="0"/>
              </a:rPr>
              <a:t>Second level</a:t>
            </a:r>
          </a:p>
          <a:p>
            <a:pPr lvl="2"/>
            <a:r>
              <a:rPr lang="en-US" b="0" i="0" dirty="0">
                <a:latin typeface="Univers Next Pro" panose="020B0503030202020203" pitchFamily="34" charset="77"/>
                <a:cs typeface="Univers" panose="020F0502020204030204" pitchFamily="34" charset="0"/>
              </a:rPr>
              <a:t>Third level</a:t>
            </a:r>
          </a:p>
          <a:p>
            <a:pPr lvl="3"/>
            <a:r>
              <a:rPr lang="en-US" b="0" i="0" dirty="0">
                <a:latin typeface="Univers Next Pro" panose="020B0503030202020203" pitchFamily="34" charset="77"/>
                <a:cs typeface="Univers" panose="020F0502020204030204" pitchFamily="34" charset="0"/>
              </a:rPr>
              <a:t>Fourth level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DE2BF188-8574-4CF0-9C2C-A22D7FCF2A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402" y="5721409"/>
            <a:ext cx="4013598" cy="115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99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CFBC-06C7-4952-9426-880C79C5E3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2008-11E7-4B20-90B9-AB5CA8870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89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CFBC-06C7-4952-9426-880C79C5E3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2008-11E7-4B20-90B9-AB5CA8870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10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CFBC-06C7-4952-9426-880C79C5E3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2008-11E7-4B20-90B9-AB5CA8870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74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CFBC-06C7-4952-9426-880C79C5E3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2008-11E7-4B20-90B9-AB5CA8870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50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CFBC-06C7-4952-9426-880C79C5E3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2008-11E7-4B20-90B9-AB5CA8870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47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CFBC-06C7-4952-9426-880C79C5E3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2008-11E7-4B20-90B9-AB5CA8870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86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CFBC-06C7-4952-9426-880C79C5E3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2008-11E7-4B20-90B9-AB5CA8870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96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CFBC-06C7-4952-9426-880C79C5E3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2008-11E7-4B20-90B9-AB5CA8870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67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8CFBC-06C7-4952-9426-880C79C5E3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62008-11E7-4B20-90B9-AB5CA8870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5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BmJifs9MjBI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4A6C89-1BBF-45E6-A771-2FFECADE7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982" y="332656"/>
            <a:ext cx="7785720" cy="877104"/>
          </a:xfrm>
        </p:spPr>
        <p:txBody>
          <a:bodyPr>
            <a:noAutofit/>
          </a:bodyPr>
          <a:lstStyle/>
          <a:p>
            <a:r>
              <a:rPr lang="en-GB" sz="2000" b="1" dirty="0" err="1">
                <a:latin typeface="SassoonCRInfant" panose="02010503020300020003" pitchFamily="2" charset="0"/>
              </a:rPr>
              <a:t>Windyknowe</a:t>
            </a:r>
            <a:r>
              <a:rPr lang="en-GB" sz="2000" b="1" dirty="0">
                <a:latin typeface="SassoonCRInfant" panose="02010503020300020003" pitchFamily="2" charset="0"/>
              </a:rPr>
              <a:t> Primary School</a:t>
            </a:r>
            <a:br>
              <a:rPr lang="en-GB" sz="2000" b="1" dirty="0">
                <a:latin typeface="SassoonCRInfant" panose="02010503020300020003" pitchFamily="2" charset="0"/>
              </a:rPr>
            </a:br>
            <a:r>
              <a:rPr lang="en-GB" sz="2000" b="1" dirty="0">
                <a:latin typeface="SassoonCRInfant" panose="02010503020300020003" pitchFamily="2" charset="0"/>
              </a:rPr>
              <a:t>Rights Respecting School </a:t>
            </a:r>
            <a:r>
              <a:rPr lang="en-GB" sz="2000" b="1" dirty="0" smtClean="0">
                <a:latin typeface="SassoonCRInfant" panose="02010503020300020003" pitchFamily="2" charset="0"/>
              </a:rPr>
              <a:t/>
            </a:r>
            <a:br>
              <a:rPr lang="en-GB" sz="2000" b="1" dirty="0" smtClean="0">
                <a:latin typeface="SassoonCRInfant" panose="02010503020300020003" pitchFamily="2" charset="0"/>
              </a:rPr>
            </a:br>
            <a:r>
              <a:rPr lang="en-GB" sz="2000" b="1" dirty="0" smtClean="0">
                <a:latin typeface="SassoonCRInfant" panose="02010503020300020003" pitchFamily="2" charset="0"/>
              </a:rPr>
              <a:t>Weekly Challenge </a:t>
            </a:r>
            <a:endParaRPr lang="en-GB" sz="2000" dirty="0"/>
          </a:p>
        </p:txBody>
      </p:sp>
      <p:sp>
        <p:nvSpPr>
          <p:cNvPr id="10" name="Subtitle 2">
            <a:extLst>
              <a:ext uri="{FF2B5EF4-FFF2-40B4-BE49-F238E27FC236}">
                <a16:creationId xmlns:lc="http://schemas.openxmlformats.org/drawingml/2006/lockedCanvas" xmlns:a16="http://schemas.microsoft.com/office/drawing/2014/main" xmlns="" id="{B620A5F9-5DAF-4851-B223-03AA2F2D5AFC}"/>
              </a:ext>
            </a:extLst>
          </p:cNvPr>
          <p:cNvSpPr>
            <a:spLocks noGrp="1"/>
          </p:cNvSpPr>
          <p:nvPr/>
        </p:nvSpPr>
        <p:spPr>
          <a:xfrm>
            <a:off x="395536" y="1619300"/>
            <a:ext cx="7056784" cy="1089620"/>
          </a:xfrm>
          <a:prstGeom prst="rect">
            <a:avLst/>
          </a:prstGeom>
          <a:solidFill>
            <a:srgbClr val="00AEEF">
              <a:alpha val="25000"/>
            </a:srgbClr>
          </a:solidFill>
        </p:spPr>
        <p:txBody>
          <a:bodyPr vert="horz" lIns="180000" tIns="180000" rIns="91440" bIns="72000" rtlCol="0"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AEEF"/>
              </a:buClr>
              <a:buFont typeface="Wingdings" panose="05000000000000000000" pitchFamily="2" charset="2"/>
              <a:buChar char="§"/>
              <a:defRPr sz="32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99999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AEEF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99999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AEEF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 smtClean="0"/>
              <a:t>Article 12 - Every </a:t>
            </a:r>
            <a:r>
              <a:rPr lang="en-GB" sz="1800" dirty="0"/>
              <a:t>child has the right to express their views, feelings and wishes in all matters affecting them, and to have their views considered and taken seriously.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xmlns="" id="{025D9A2E-3842-4018-BC60-D58F0221D696}"/>
              </a:ext>
            </a:extLst>
          </p:cNvPr>
          <p:cNvSpPr/>
          <p:nvPr/>
        </p:nvSpPr>
        <p:spPr>
          <a:xfrm>
            <a:off x="839832" y="3104109"/>
            <a:ext cx="3350539" cy="3377113"/>
          </a:xfrm>
          <a:prstGeom prst="flowChartConnec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some stories children’s views are ignored. Have you read ‘Not Now Bernard!’? If not </a:t>
            </a:r>
            <a:r>
              <a:rPr lang="en-GB" sz="17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watch this story.</a:t>
            </a:r>
            <a:r>
              <a:rPr lang="en-GB" sz="17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would you say to Bernard’s parents if you had the chance?</a:t>
            </a:r>
          </a:p>
        </p:txBody>
      </p:sp>
      <p:sp>
        <p:nvSpPr>
          <p:cNvPr id="7" name="Right Arrow 6"/>
          <p:cNvSpPr/>
          <p:nvPr/>
        </p:nvSpPr>
        <p:spPr>
          <a:xfrm>
            <a:off x="107504" y="3253261"/>
            <a:ext cx="1507353" cy="76018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Activity 1</a:t>
            </a:r>
            <a:endParaRPr lang="en-GB" dirty="0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xmlns="" id="{16AA2601-BA57-4FE9-A6E3-D96FEFC52AA9}"/>
              </a:ext>
            </a:extLst>
          </p:cNvPr>
          <p:cNvSpPr/>
          <p:nvPr/>
        </p:nvSpPr>
        <p:spPr>
          <a:xfrm>
            <a:off x="5724128" y="2708920"/>
            <a:ext cx="3034378" cy="3057525"/>
          </a:xfrm>
          <a:prstGeom prst="flowChartConnecto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you ever thanked people at home who are good at listening to you? Design a card or picture, or write a letter to thank them for hearing your voice.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644008" y="3151480"/>
            <a:ext cx="1517995" cy="751891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Activity 2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292225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0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83950CCF60904597F4B33BAD2CB1A0" ma:contentTypeVersion="12" ma:contentTypeDescription="Create a new document." ma:contentTypeScope="" ma:versionID="a75b5e7bb26b42970d341428ccb65e80">
  <xsd:schema xmlns:xsd="http://www.w3.org/2001/XMLSchema" xmlns:xs="http://www.w3.org/2001/XMLSchema" xmlns:p="http://schemas.microsoft.com/office/2006/metadata/properties" xmlns:ns2="750d73c1-c9ad-46cf-aba5-ab10e1008def" xmlns:ns3="123dfa18-dcb5-4790-9e3e-ca5de1a73f3a" targetNamespace="http://schemas.microsoft.com/office/2006/metadata/properties" ma:root="true" ma:fieldsID="b7c694b21b65548d298861bfacf71897" ns2:_="" ns3:_="">
    <xsd:import namespace="750d73c1-c9ad-46cf-aba5-ab10e1008def"/>
    <xsd:import namespace="123dfa18-dcb5-4790-9e3e-ca5de1a73f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0d73c1-c9ad-46cf-aba5-ab10e1008d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3dfa18-dcb5-4790-9e3e-ca5de1a73f3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A722C8-A92B-4C10-89B7-9750BFCF1C8D}"/>
</file>

<file path=customXml/itemProps2.xml><?xml version="1.0" encoding="utf-8"?>
<ds:datastoreItem xmlns:ds="http://schemas.openxmlformats.org/officeDocument/2006/customXml" ds:itemID="{575E2D95-E8EE-46B3-838D-931A050BCBF1}"/>
</file>

<file path=customXml/itemProps3.xml><?xml version="1.0" encoding="utf-8"?>
<ds:datastoreItem xmlns:ds="http://schemas.openxmlformats.org/officeDocument/2006/customXml" ds:itemID="{05D2B850-CDE5-4842-88FD-A8C00D65FBF1}"/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Windyknowe Primary School Rights Respecting School  Weekly Challenge 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Windyknowe Primary School Rights Respecting School Weekly Challenge</dc:title>
  <dc:creator>Emily Foote</dc:creator>
  <cp:lastModifiedBy>Emily Foote</cp:lastModifiedBy>
  <cp:revision>7</cp:revision>
  <dcterms:created xsi:type="dcterms:W3CDTF">2020-05-07T11:29:51Z</dcterms:created>
  <dcterms:modified xsi:type="dcterms:W3CDTF">2020-05-07T12:29:38Z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0x0101001E83950CCF60904597F4B33BAD2CB1A0</vt:lpwstr>
  </property>
</Properties>
</file>