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0"/>
  </p:notesMasterIdLst>
  <p:handoutMasterIdLst>
    <p:handoutMasterId r:id="rId21"/>
  </p:handoutMasterIdLst>
  <p:sldIdLst>
    <p:sldId id="262" r:id="rId2"/>
    <p:sldId id="268" r:id="rId3"/>
    <p:sldId id="269" r:id="rId4"/>
    <p:sldId id="270" r:id="rId5"/>
    <p:sldId id="271" r:id="rId6"/>
    <p:sldId id="272" r:id="rId7"/>
    <p:sldId id="273" r:id="rId8"/>
    <p:sldId id="274" r:id="rId9"/>
    <p:sldId id="275" r:id="rId10"/>
    <p:sldId id="276" r:id="rId11"/>
    <p:sldId id="277" r:id="rId12"/>
    <p:sldId id="278" r:id="rId13"/>
    <p:sldId id="279" r:id="rId14"/>
    <p:sldId id="280" r:id="rId15"/>
    <p:sldId id="281" r:id="rId16"/>
    <p:sldId id="282" r:id="rId17"/>
    <p:sldId id="283" r:id="rId18"/>
    <p:sldId id="267" r:id="rId19"/>
  </p:sldIdLst>
  <p:sldSz cx="9144000" cy="6858000" type="screen4x3"/>
  <p:notesSz cx="6858000" cy="9144000"/>
  <p:embeddedFontLst>
    <p:embeddedFont>
      <p:font typeface="Twinkl" panose="020B0604020202020204" charset="0"/>
      <p:regular r:id="rId22"/>
      <p:bold r:id="rId23"/>
    </p:embeddedFont>
    <p:embeddedFont>
      <p:font typeface="Calibri" panose="020F0502020204030204"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9D72"/>
    <a:srgbClr val="A873B0"/>
    <a:srgbClr val="CC4793"/>
    <a:srgbClr val="F9B000"/>
    <a:srgbClr val="F1884C"/>
    <a:srgbClr val="003F7D"/>
    <a:srgbClr val="6FBC85"/>
    <a:srgbClr val="89CBC0"/>
    <a:srgbClr val="F39A93"/>
    <a:srgbClr val="18A0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p:scale>
          <a:sx n="81" d="100"/>
          <a:sy n="81" d="100"/>
        </p:scale>
        <p:origin x="-1038" y="-36"/>
      </p:cViewPr>
      <p:guideLst>
        <p:guide orient="horz" pos="2160"/>
        <p:guide orient="horz" pos="3974"/>
        <p:guide orient="horz" pos="346"/>
        <p:guide orient="horz" pos="482"/>
        <p:guide orient="horz" pos="3838"/>
        <p:guide pos="2880"/>
        <p:guide pos="340"/>
        <p:guide pos="5420"/>
        <p:guide pos="476"/>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30/03/2020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30/03/2020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second-level-social-studies-cfe-curriculum-browser-scotland-cfe/people-past-events-and-societies-second-level-social-studies-cfe-curriculum-browser-scotland-cfe/i-can-discuss-why-people-and-events-from-a-particular-time-in-the-past-were-important-placing-them-within-a-historical-sequence-soc-2-06a-people-past-events-and-societies-second-level-social-studies-cfe-curriculum-browser-scotland-cfe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3431078" y="5279181"/>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299259" y="440571"/>
            <a:ext cx="7257011" cy="5968538"/>
          </a:xfrm>
          <a:prstGeom prst="roundRect">
            <a:avLst>
              <a:gd name="adj" fmla="val 7997"/>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190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10883" y="595037"/>
            <a:ext cx="5913221" cy="1147740"/>
            <a:chOff x="711551" y="1201176"/>
            <a:chExt cx="5913221" cy="114774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551" y="1201176"/>
              <a:ext cx="2953420" cy="1147740"/>
            </a:xfrm>
            <a:prstGeom prst="rect">
              <a:avLst/>
            </a:prstGeom>
          </p:spPr>
        </p:pic>
        <p:sp>
          <p:nvSpPr>
            <p:cNvPr id="3" name="TextBox 2"/>
            <p:cNvSpPr txBox="1"/>
            <p:nvPr/>
          </p:nvSpPr>
          <p:spPr>
            <a:xfrm>
              <a:off x="721453" y="1444241"/>
              <a:ext cx="1090570" cy="461665"/>
            </a:xfrm>
            <a:prstGeom prst="rect">
              <a:avLst/>
            </a:prstGeom>
            <a:noFill/>
          </p:spPr>
          <p:txBody>
            <a:bodyPr wrap="square" rtlCol="0">
              <a:spAutoFit/>
            </a:bodyPr>
            <a:lstStyle/>
            <a:p>
              <a:r>
                <a:rPr lang="en-GB" sz="2400" b="1" dirty="0">
                  <a:solidFill>
                    <a:schemeClr val="bg1"/>
                  </a:solidFill>
                </a:rPr>
                <a:t>Life in</a:t>
              </a:r>
            </a:p>
          </p:txBody>
        </p:sp>
        <p:sp>
          <p:nvSpPr>
            <p:cNvPr id="4" name="TextBox 3"/>
            <p:cNvSpPr txBox="1"/>
            <p:nvPr/>
          </p:nvSpPr>
          <p:spPr>
            <a:xfrm>
              <a:off x="1821927" y="1356770"/>
              <a:ext cx="1843047" cy="830997"/>
            </a:xfrm>
            <a:prstGeom prst="rect">
              <a:avLst/>
            </a:prstGeom>
            <a:noFill/>
          </p:spPr>
          <p:txBody>
            <a:bodyPr wrap="square" rtlCol="0">
              <a:spAutoFit/>
            </a:bodyPr>
            <a:lstStyle/>
            <a:p>
              <a:r>
                <a:rPr lang="en-GB" sz="4800" b="1" dirty="0">
                  <a:solidFill>
                    <a:schemeClr val="bg1"/>
                  </a:solidFill>
                </a:rPr>
                <a:t>1960s</a:t>
              </a:r>
            </a:p>
          </p:txBody>
        </p:sp>
        <p:sp>
          <p:nvSpPr>
            <p:cNvPr id="5" name="TextBox 4"/>
            <p:cNvSpPr txBox="1"/>
            <p:nvPr/>
          </p:nvSpPr>
          <p:spPr>
            <a:xfrm>
              <a:off x="3664974" y="1356770"/>
              <a:ext cx="2959798" cy="830997"/>
            </a:xfrm>
            <a:prstGeom prst="rect">
              <a:avLst/>
            </a:prstGeom>
            <a:noFill/>
          </p:spPr>
          <p:txBody>
            <a:bodyPr wrap="square" rtlCol="0">
              <a:spAutoFit/>
            </a:bodyPr>
            <a:lstStyle/>
            <a:p>
              <a:r>
                <a:rPr lang="en-GB" sz="4800" b="1" dirty="0"/>
                <a:t>Scotland</a:t>
              </a:r>
            </a:p>
          </p:txBody>
        </p:sp>
      </p:grpSp>
      <p:sp>
        <p:nvSpPr>
          <p:cNvPr id="7" name="Rectangle 6"/>
          <p:cNvSpPr/>
          <p:nvPr/>
        </p:nvSpPr>
        <p:spPr>
          <a:xfrm>
            <a:off x="3108960" y="1901747"/>
            <a:ext cx="4280877" cy="2308324"/>
          </a:xfrm>
          <a:prstGeom prst="rect">
            <a:avLst/>
          </a:prstGeom>
        </p:spPr>
        <p:txBody>
          <a:bodyPr wrap="square">
            <a:spAutoFit/>
          </a:bodyPr>
          <a:lstStyle/>
          <a:p>
            <a:r>
              <a:rPr lang="en-GB" dirty="0"/>
              <a:t>The Swinging Sixties, as it is often referred to, became the decade of teenage freedom. More and more women were also entering the world of work. It was the decade that gave rise to British pop music with </a:t>
            </a:r>
            <a:r>
              <a:rPr lang="en-GB" b="1" dirty="0"/>
              <a:t>The Beatles </a:t>
            </a:r>
            <a:r>
              <a:rPr lang="en-GB" dirty="0"/>
              <a:t>becoming one of the most famous bands of all time.</a:t>
            </a:r>
          </a:p>
        </p:txBody>
      </p:sp>
      <p:grpSp>
        <p:nvGrpSpPr>
          <p:cNvPr id="14" name="Group 13"/>
          <p:cNvGrpSpPr/>
          <p:nvPr/>
        </p:nvGrpSpPr>
        <p:grpSpPr>
          <a:xfrm>
            <a:off x="545284" y="4626676"/>
            <a:ext cx="6987631" cy="1416519"/>
            <a:chOff x="545284" y="4544735"/>
            <a:chExt cx="6987631" cy="1702965"/>
          </a:xfrm>
          <a:solidFill>
            <a:srgbClr val="F9B000"/>
          </a:solidFill>
        </p:grpSpPr>
        <p:sp>
          <p:nvSpPr>
            <p:cNvPr id="12" name="Trapezoid 11"/>
            <p:cNvSpPr/>
            <p:nvPr/>
          </p:nvSpPr>
          <p:spPr>
            <a:xfrm>
              <a:off x="545284" y="4544735"/>
              <a:ext cx="6987631" cy="1702965"/>
            </a:xfrm>
            <a:custGeom>
              <a:avLst/>
              <a:gdLst>
                <a:gd name="connsiteX0" fmla="*/ 0 w 6457750"/>
                <a:gd name="connsiteY0" fmla="*/ 1694576 h 1694576"/>
                <a:gd name="connsiteX1" fmla="*/ 104860 w 6457750"/>
                <a:gd name="connsiteY1" fmla="*/ 0 h 1694576"/>
                <a:gd name="connsiteX2" fmla="*/ 6352890 w 6457750"/>
                <a:gd name="connsiteY2" fmla="*/ 0 h 1694576"/>
                <a:gd name="connsiteX3" fmla="*/ 6457750 w 6457750"/>
                <a:gd name="connsiteY3" fmla="*/ 1694576 h 1694576"/>
                <a:gd name="connsiteX4" fmla="*/ 0 w 6457750"/>
                <a:gd name="connsiteY4" fmla="*/ 1694576 h 1694576"/>
                <a:gd name="connsiteX0" fmla="*/ 0 w 6457750"/>
                <a:gd name="connsiteY0" fmla="*/ 1702965 h 1702965"/>
                <a:gd name="connsiteX1" fmla="*/ 104860 w 6457750"/>
                <a:gd name="connsiteY1" fmla="*/ 8389 h 1702965"/>
                <a:gd name="connsiteX2" fmla="*/ 6428391 w 6457750"/>
                <a:gd name="connsiteY2" fmla="*/ 0 h 1702965"/>
                <a:gd name="connsiteX3" fmla="*/ 6457750 w 6457750"/>
                <a:gd name="connsiteY3" fmla="*/ 1702965 h 1702965"/>
                <a:gd name="connsiteX4" fmla="*/ 0 w 6457750"/>
                <a:gd name="connsiteY4" fmla="*/ 1702965 h 1702965"/>
                <a:gd name="connsiteX0" fmla="*/ 0 w 6428391"/>
                <a:gd name="connsiteY0" fmla="*/ 1702965 h 1702965"/>
                <a:gd name="connsiteX1" fmla="*/ 104860 w 6428391"/>
                <a:gd name="connsiteY1" fmla="*/ 8389 h 1702965"/>
                <a:gd name="connsiteX2" fmla="*/ 6428391 w 6428391"/>
                <a:gd name="connsiteY2" fmla="*/ 0 h 1702965"/>
                <a:gd name="connsiteX3" fmla="*/ 6427046 w 6428391"/>
                <a:gd name="connsiteY3" fmla="*/ 1688678 h 1702965"/>
                <a:gd name="connsiteX4" fmla="*/ 0 w 6428391"/>
                <a:gd name="connsiteY4" fmla="*/ 1702965 h 1702965"/>
                <a:gd name="connsiteX0" fmla="*/ 0 w 6428391"/>
                <a:gd name="connsiteY0" fmla="*/ 1702965 h 1707728"/>
                <a:gd name="connsiteX1" fmla="*/ 104860 w 6428391"/>
                <a:gd name="connsiteY1" fmla="*/ 8389 h 1707728"/>
                <a:gd name="connsiteX2" fmla="*/ 6428391 w 6428391"/>
                <a:gd name="connsiteY2" fmla="*/ 0 h 1707728"/>
                <a:gd name="connsiteX3" fmla="*/ 6387569 w 6428391"/>
                <a:gd name="connsiteY3" fmla="*/ 1707728 h 1707728"/>
                <a:gd name="connsiteX4" fmla="*/ 0 w 6428391"/>
                <a:gd name="connsiteY4" fmla="*/ 1702965 h 1707728"/>
                <a:gd name="connsiteX0" fmla="*/ 0 w 6435836"/>
                <a:gd name="connsiteY0" fmla="*/ 1702965 h 1702965"/>
                <a:gd name="connsiteX1" fmla="*/ 104860 w 6435836"/>
                <a:gd name="connsiteY1" fmla="*/ 8389 h 1702965"/>
                <a:gd name="connsiteX2" fmla="*/ 6428391 w 6435836"/>
                <a:gd name="connsiteY2" fmla="*/ 0 h 1702965"/>
                <a:gd name="connsiteX3" fmla="*/ 6435819 w 6435836"/>
                <a:gd name="connsiteY3" fmla="*/ 1679153 h 1702965"/>
                <a:gd name="connsiteX4" fmla="*/ 0 w 6435836"/>
                <a:gd name="connsiteY4" fmla="*/ 1702965 h 170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836" h="1702965">
                  <a:moveTo>
                    <a:pt x="0" y="1702965"/>
                  </a:moveTo>
                  <a:lnTo>
                    <a:pt x="104860" y="8389"/>
                  </a:lnTo>
                  <a:lnTo>
                    <a:pt x="6428391" y="0"/>
                  </a:lnTo>
                  <a:cubicBezTo>
                    <a:pt x="6427943" y="562893"/>
                    <a:pt x="6436267" y="1116260"/>
                    <a:pt x="6435819" y="1679153"/>
                  </a:cubicBezTo>
                  <a:lnTo>
                    <a:pt x="0" y="170296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807969" y="4657554"/>
              <a:ext cx="3974344" cy="1443057"/>
            </a:xfrm>
            <a:prstGeom prst="rect">
              <a:avLst/>
            </a:prstGeom>
            <a:noFill/>
          </p:spPr>
          <p:txBody>
            <a:bodyPr wrap="square">
              <a:spAutoFit/>
            </a:bodyPr>
            <a:lstStyle/>
            <a:p>
              <a:pPr lvl="0" eaLnBrk="0" fontAlgn="base" hangingPunct="0">
                <a:spcBef>
                  <a:spcPct val="0"/>
                </a:spcBef>
                <a:spcAft>
                  <a:spcPct val="0"/>
                </a:spcAft>
              </a:pPr>
              <a:r>
                <a:rPr lang="en-US" altLang="en-US" b="1" dirty="0">
                  <a:solidFill>
                    <a:srgbClr val="003F7D"/>
                  </a:solidFill>
                  <a:latin typeface="Twinkl" pitchFamily="2" charset="77"/>
                  <a:ea typeface="Calibri" panose="020F0502020204030204" pitchFamily="34" charset="0"/>
                  <a:cs typeface="Times New Roman" panose="02020603050405020304" pitchFamily="18" charset="0"/>
                </a:rPr>
                <a:t>Did You Know…?</a:t>
              </a:r>
            </a:p>
            <a:p>
              <a:pPr>
                <a:spcAft>
                  <a:spcPts val="0"/>
                </a:spcAft>
              </a:pPr>
              <a:r>
                <a:rPr lang="en-GB" b="1" dirty="0">
                  <a:solidFill>
                    <a:srgbClr val="000000"/>
                  </a:solidFill>
                  <a:latin typeface="Twinkl" pitchFamily="2" charset="77"/>
                  <a:ea typeface="Calibri" panose="020F0502020204030204" pitchFamily="34" charset="0"/>
                  <a:cs typeface="Times New Roman" panose="02020603050405020304" pitchFamily="18" charset="0"/>
                </a:rPr>
                <a:t>Winnie Ewing </a:t>
              </a:r>
              <a:r>
                <a:rPr lang="en-GB" dirty="0">
                  <a:solidFill>
                    <a:srgbClr val="000000"/>
                  </a:solidFill>
                  <a:latin typeface="Twinkl" pitchFamily="2" charset="77"/>
                  <a:ea typeface="Calibri" panose="020F0502020204030204" pitchFamily="34" charset="0"/>
                  <a:cs typeface="Times New Roman" panose="02020603050405020304" pitchFamily="18" charset="0"/>
                </a:rPr>
                <a:t>became the first ever Member of Parliament for the Scottish National Party (SNP). </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gr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625" y="1559616"/>
            <a:ext cx="2701267" cy="316717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9153" y="3931364"/>
            <a:ext cx="2213762" cy="2111831"/>
          </a:xfrm>
          <a:prstGeom prst="rect">
            <a:avLst/>
          </a:prstGeom>
        </p:spPr>
      </p:pic>
    </p:spTree>
    <p:extLst>
      <p:ext uri="{BB962C8B-B14F-4D97-AF65-F5344CB8AC3E}">
        <p14:creationId xmlns:p14="http://schemas.microsoft.com/office/powerpoint/2010/main" val="2191062619"/>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right)">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10883" y="595039"/>
            <a:ext cx="5913221" cy="1147740"/>
            <a:chOff x="711551" y="1201176"/>
            <a:chExt cx="5913221" cy="114774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551" y="1201176"/>
              <a:ext cx="2953420" cy="1147740"/>
            </a:xfrm>
            <a:prstGeom prst="rect">
              <a:avLst/>
            </a:prstGeom>
          </p:spPr>
        </p:pic>
        <p:sp>
          <p:nvSpPr>
            <p:cNvPr id="3" name="TextBox 2"/>
            <p:cNvSpPr txBox="1"/>
            <p:nvPr/>
          </p:nvSpPr>
          <p:spPr>
            <a:xfrm>
              <a:off x="721453" y="1444241"/>
              <a:ext cx="1090570" cy="461665"/>
            </a:xfrm>
            <a:prstGeom prst="rect">
              <a:avLst/>
            </a:prstGeom>
            <a:noFill/>
          </p:spPr>
          <p:txBody>
            <a:bodyPr wrap="square" rtlCol="0">
              <a:spAutoFit/>
            </a:bodyPr>
            <a:lstStyle/>
            <a:p>
              <a:endParaRPr lang="en-GB" sz="2400" b="1" dirty="0">
                <a:solidFill>
                  <a:schemeClr val="bg1"/>
                </a:solidFill>
              </a:endParaRPr>
            </a:p>
          </p:txBody>
        </p:sp>
        <p:sp>
          <p:nvSpPr>
            <p:cNvPr id="4" name="TextBox 3"/>
            <p:cNvSpPr txBox="1"/>
            <p:nvPr/>
          </p:nvSpPr>
          <p:spPr>
            <a:xfrm>
              <a:off x="1821927" y="1356770"/>
              <a:ext cx="1843047" cy="830997"/>
            </a:xfrm>
            <a:prstGeom prst="rect">
              <a:avLst/>
            </a:prstGeom>
            <a:noFill/>
          </p:spPr>
          <p:txBody>
            <a:bodyPr wrap="square" rtlCol="0">
              <a:spAutoFit/>
            </a:bodyPr>
            <a:lstStyle/>
            <a:p>
              <a:r>
                <a:rPr lang="en-GB" sz="4800" b="1" dirty="0">
                  <a:solidFill>
                    <a:schemeClr val="bg1"/>
                  </a:solidFill>
                </a:rPr>
                <a:t>1960s</a:t>
              </a:r>
            </a:p>
          </p:txBody>
        </p:sp>
        <p:sp>
          <p:nvSpPr>
            <p:cNvPr id="5" name="TextBox 4"/>
            <p:cNvSpPr txBox="1"/>
            <p:nvPr/>
          </p:nvSpPr>
          <p:spPr>
            <a:xfrm>
              <a:off x="3664974" y="1356770"/>
              <a:ext cx="2959798" cy="830997"/>
            </a:xfrm>
            <a:prstGeom prst="rect">
              <a:avLst/>
            </a:prstGeom>
            <a:noFill/>
          </p:spPr>
          <p:txBody>
            <a:bodyPr wrap="square" rtlCol="0">
              <a:spAutoFit/>
            </a:bodyPr>
            <a:lstStyle/>
            <a:p>
              <a:r>
                <a:rPr lang="en-GB" sz="4800" b="1" dirty="0"/>
                <a:t>Fashion</a:t>
              </a:r>
            </a:p>
          </p:txBody>
        </p:sp>
      </p:grpSp>
      <p:sp>
        <p:nvSpPr>
          <p:cNvPr id="7" name="Rectangle 6"/>
          <p:cNvSpPr/>
          <p:nvPr/>
        </p:nvSpPr>
        <p:spPr>
          <a:xfrm>
            <a:off x="2309876" y="2089760"/>
            <a:ext cx="3860800" cy="1754326"/>
          </a:xfrm>
          <a:prstGeom prst="rect">
            <a:avLst/>
          </a:prstGeom>
        </p:spPr>
        <p:txBody>
          <a:bodyPr wrap="square">
            <a:spAutoFit/>
          </a:bodyPr>
          <a:lstStyle/>
          <a:p>
            <a:r>
              <a:rPr lang="en-GB" dirty="0">
                <a:latin typeface="Twinkl" pitchFamily="2" charset="77"/>
              </a:rPr>
              <a:t>Many women were wearing miniskirts and men were wearing jeans. </a:t>
            </a:r>
            <a:br>
              <a:rPr lang="en-GB" dirty="0">
                <a:latin typeface="Twinkl" pitchFamily="2" charset="77"/>
              </a:rPr>
            </a:br>
            <a:r>
              <a:rPr lang="en-GB" dirty="0">
                <a:latin typeface="Twinkl" pitchFamily="2" charset="77"/>
              </a:rPr>
              <a:t/>
            </a:r>
            <a:br>
              <a:rPr lang="en-GB" dirty="0">
                <a:latin typeface="Twinkl" pitchFamily="2" charset="77"/>
              </a:rPr>
            </a:br>
            <a:r>
              <a:rPr lang="en-GB" dirty="0">
                <a:latin typeface="Twinkl" pitchFamily="2" charset="77"/>
              </a:rPr>
              <a:t>Clothing was becoming </a:t>
            </a:r>
            <a:r>
              <a:rPr lang="en-GB" b="1" dirty="0">
                <a:latin typeface="Twinkl" pitchFamily="2" charset="77"/>
              </a:rPr>
              <a:t>less restrictive.</a:t>
            </a:r>
            <a:endParaRPr lang="en-GB" sz="1600" b="1" dirty="0">
              <a:latin typeface="Times New Roman" panose="02020603050405020304" pitchFamily="18" charset="0"/>
              <a:ea typeface="Times New Roman" panose="02020603050405020304" pitchFamily="18" charset="0"/>
            </a:endParaRPr>
          </a:p>
        </p:txBody>
      </p:sp>
      <p:sp>
        <p:nvSpPr>
          <p:cNvPr id="12" name="Trapezoid 11"/>
          <p:cNvSpPr/>
          <p:nvPr/>
        </p:nvSpPr>
        <p:spPr>
          <a:xfrm>
            <a:off x="610881" y="4885419"/>
            <a:ext cx="6987631" cy="999425"/>
          </a:xfrm>
          <a:custGeom>
            <a:avLst/>
            <a:gdLst>
              <a:gd name="connsiteX0" fmla="*/ 0 w 6457750"/>
              <a:gd name="connsiteY0" fmla="*/ 1694576 h 1694576"/>
              <a:gd name="connsiteX1" fmla="*/ 104860 w 6457750"/>
              <a:gd name="connsiteY1" fmla="*/ 0 h 1694576"/>
              <a:gd name="connsiteX2" fmla="*/ 6352890 w 6457750"/>
              <a:gd name="connsiteY2" fmla="*/ 0 h 1694576"/>
              <a:gd name="connsiteX3" fmla="*/ 6457750 w 6457750"/>
              <a:gd name="connsiteY3" fmla="*/ 1694576 h 1694576"/>
              <a:gd name="connsiteX4" fmla="*/ 0 w 6457750"/>
              <a:gd name="connsiteY4" fmla="*/ 1694576 h 1694576"/>
              <a:gd name="connsiteX0" fmla="*/ 0 w 6457750"/>
              <a:gd name="connsiteY0" fmla="*/ 1702965 h 1702965"/>
              <a:gd name="connsiteX1" fmla="*/ 104860 w 6457750"/>
              <a:gd name="connsiteY1" fmla="*/ 8389 h 1702965"/>
              <a:gd name="connsiteX2" fmla="*/ 6428391 w 6457750"/>
              <a:gd name="connsiteY2" fmla="*/ 0 h 1702965"/>
              <a:gd name="connsiteX3" fmla="*/ 6457750 w 6457750"/>
              <a:gd name="connsiteY3" fmla="*/ 1702965 h 1702965"/>
              <a:gd name="connsiteX4" fmla="*/ 0 w 6457750"/>
              <a:gd name="connsiteY4" fmla="*/ 1702965 h 1702965"/>
              <a:gd name="connsiteX0" fmla="*/ 0 w 6428391"/>
              <a:gd name="connsiteY0" fmla="*/ 1702965 h 1702965"/>
              <a:gd name="connsiteX1" fmla="*/ 104860 w 6428391"/>
              <a:gd name="connsiteY1" fmla="*/ 8389 h 1702965"/>
              <a:gd name="connsiteX2" fmla="*/ 6428391 w 6428391"/>
              <a:gd name="connsiteY2" fmla="*/ 0 h 1702965"/>
              <a:gd name="connsiteX3" fmla="*/ 6427046 w 6428391"/>
              <a:gd name="connsiteY3" fmla="*/ 1688678 h 1702965"/>
              <a:gd name="connsiteX4" fmla="*/ 0 w 6428391"/>
              <a:gd name="connsiteY4" fmla="*/ 1702965 h 1702965"/>
              <a:gd name="connsiteX0" fmla="*/ 0 w 6428391"/>
              <a:gd name="connsiteY0" fmla="*/ 1702965 h 1707728"/>
              <a:gd name="connsiteX1" fmla="*/ 104860 w 6428391"/>
              <a:gd name="connsiteY1" fmla="*/ 8389 h 1707728"/>
              <a:gd name="connsiteX2" fmla="*/ 6428391 w 6428391"/>
              <a:gd name="connsiteY2" fmla="*/ 0 h 1707728"/>
              <a:gd name="connsiteX3" fmla="*/ 6387569 w 6428391"/>
              <a:gd name="connsiteY3" fmla="*/ 1707728 h 1707728"/>
              <a:gd name="connsiteX4" fmla="*/ 0 w 6428391"/>
              <a:gd name="connsiteY4" fmla="*/ 1702965 h 1707728"/>
              <a:gd name="connsiteX0" fmla="*/ 0 w 6435836"/>
              <a:gd name="connsiteY0" fmla="*/ 1702965 h 1702965"/>
              <a:gd name="connsiteX1" fmla="*/ 104860 w 6435836"/>
              <a:gd name="connsiteY1" fmla="*/ 8389 h 1702965"/>
              <a:gd name="connsiteX2" fmla="*/ 6428391 w 6435836"/>
              <a:gd name="connsiteY2" fmla="*/ 0 h 1702965"/>
              <a:gd name="connsiteX3" fmla="*/ 6435819 w 6435836"/>
              <a:gd name="connsiteY3" fmla="*/ 1679153 h 1702965"/>
              <a:gd name="connsiteX4" fmla="*/ 0 w 6435836"/>
              <a:gd name="connsiteY4" fmla="*/ 1702965 h 170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836" h="1702965">
                <a:moveTo>
                  <a:pt x="0" y="1702965"/>
                </a:moveTo>
                <a:lnTo>
                  <a:pt x="104860" y="8389"/>
                </a:lnTo>
                <a:lnTo>
                  <a:pt x="6428391" y="0"/>
                </a:lnTo>
                <a:cubicBezTo>
                  <a:pt x="6427943" y="562893"/>
                  <a:pt x="6436267" y="1116260"/>
                  <a:pt x="6435819" y="1679153"/>
                </a:cubicBezTo>
                <a:lnTo>
                  <a:pt x="0" y="1702965"/>
                </a:lnTo>
                <a:close/>
              </a:path>
            </a:pathLst>
          </a:cu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558" y="964062"/>
            <a:ext cx="1592690" cy="5113553"/>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3665" y="1068936"/>
            <a:ext cx="1932667" cy="5076556"/>
          </a:xfrm>
          <a:prstGeom prst="rect">
            <a:avLst/>
          </a:prstGeom>
        </p:spPr>
      </p:pic>
    </p:spTree>
    <p:extLst>
      <p:ext uri="{BB962C8B-B14F-4D97-AF65-F5344CB8AC3E}">
        <p14:creationId xmlns:p14="http://schemas.microsoft.com/office/powerpoint/2010/main" val="3857805301"/>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10883" y="609553"/>
            <a:ext cx="5913221" cy="1147739"/>
            <a:chOff x="711551" y="1201176"/>
            <a:chExt cx="5913221" cy="1147739"/>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551" y="1201176"/>
              <a:ext cx="2953420" cy="1147739"/>
            </a:xfrm>
            <a:prstGeom prst="rect">
              <a:avLst/>
            </a:prstGeom>
          </p:spPr>
        </p:pic>
        <p:sp>
          <p:nvSpPr>
            <p:cNvPr id="3" name="TextBox 2"/>
            <p:cNvSpPr txBox="1"/>
            <p:nvPr/>
          </p:nvSpPr>
          <p:spPr>
            <a:xfrm>
              <a:off x="721453" y="1444241"/>
              <a:ext cx="1090570" cy="461665"/>
            </a:xfrm>
            <a:prstGeom prst="rect">
              <a:avLst/>
            </a:prstGeom>
            <a:noFill/>
          </p:spPr>
          <p:txBody>
            <a:bodyPr wrap="square" rtlCol="0">
              <a:spAutoFit/>
            </a:bodyPr>
            <a:lstStyle/>
            <a:p>
              <a:r>
                <a:rPr lang="en-GB" sz="2400" b="1" dirty="0">
                  <a:solidFill>
                    <a:schemeClr val="bg1"/>
                  </a:solidFill>
                </a:rPr>
                <a:t>Life in</a:t>
              </a:r>
            </a:p>
          </p:txBody>
        </p:sp>
        <p:sp>
          <p:nvSpPr>
            <p:cNvPr id="4" name="TextBox 3"/>
            <p:cNvSpPr txBox="1"/>
            <p:nvPr/>
          </p:nvSpPr>
          <p:spPr>
            <a:xfrm>
              <a:off x="1821927" y="1356770"/>
              <a:ext cx="1843047" cy="830997"/>
            </a:xfrm>
            <a:prstGeom prst="rect">
              <a:avLst/>
            </a:prstGeom>
            <a:noFill/>
          </p:spPr>
          <p:txBody>
            <a:bodyPr wrap="square" rtlCol="0">
              <a:spAutoFit/>
            </a:bodyPr>
            <a:lstStyle/>
            <a:p>
              <a:r>
                <a:rPr lang="en-GB" sz="4800" b="1" dirty="0">
                  <a:solidFill>
                    <a:schemeClr val="bg1"/>
                  </a:solidFill>
                </a:rPr>
                <a:t>1970s</a:t>
              </a:r>
            </a:p>
          </p:txBody>
        </p:sp>
        <p:sp>
          <p:nvSpPr>
            <p:cNvPr id="5" name="TextBox 4"/>
            <p:cNvSpPr txBox="1"/>
            <p:nvPr/>
          </p:nvSpPr>
          <p:spPr>
            <a:xfrm>
              <a:off x="3664974" y="1356770"/>
              <a:ext cx="2959798" cy="830997"/>
            </a:xfrm>
            <a:prstGeom prst="rect">
              <a:avLst/>
            </a:prstGeom>
            <a:noFill/>
          </p:spPr>
          <p:txBody>
            <a:bodyPr wrap="square" rtlCol="0">
              <a:spAutoFit/>
            </a:bodyPr>
            <a:lstStyle/>
            <a:p>
              <a:r>
                <a:rPr lang="en-GB" sz="4800" b="1" dirty="0"/>
                <a:t>Scotland</a:t>
              </a:r>
            </a:p>
          </p:txBody>
        </p:sp>
      </p:grpSp>
      <p:grpSp>
        <p:nvGrpSpPr>
          <p:cNvPr id="16" name="Group 15"/>
          <p:cNvGrpSpPr/>
          <p:nvPr/>
        </p:nvGrpSpPr>
        <p:grpSpPr>
          <a:xfrm>
            <a:off x="429768" y="1873446"/>
            <a:ext cx="7103147" cy="3113426"/>
            <a:chOff x="545284" y="4544734"/>
            <a:chExt cx="5066347" cy="2122347"/>
          </a:xfrm>
          <a:solidFill>
            <a:srgbClr val="003F7D"/>
          </a:solidFill>
        </p:grpSpPr>
        <p:sp>
          <p:nvSpPr>
            <p:cNvPr id="17" name="Trapezoid 11"/>
            <p:cNvSpPr/>
            <p:nvPr/>
          </p:nvSpPr>
          <p:spPr>
            <a:xfrm>
              <a:off x="545284" y="4544734"/>
              <a:ext cx="5066347" cy="2122347"/>
            </a:xfrm>
            <a:custGeom>
              <a:avLst/>
              <a:gdLst>
                <a:gd name="connsiteX0" fmla="*/ 0 w 6457750"/>
                <a:gd name="connsiteY0" fmla="*/ 1694576 h 1694576"/>
                <a:gd name="connsiteX1" fmla="*/ 104860 w 6457750"/>
                <a:gd name="connsiteY1" fmla="*/ 0 h 1694576"/>
                <a:gd name="connsiteX2" fmla="*/ 6352890 w 6457750"/>
                <a:gd name="connsiteY2" fmla="*/ 0 h 1694576"/>
                <a:gd name="connsiteX3" fmla="*/ 6457750 w 6457750"/>
                <a:gd name="connsiteY3" fmla="*/ 1694576 h 1694576"/>
                <a:gd name="connsiteX4" fmla="*/ 0 w 6457750"/>
                <a:gd name="connsiteY4" fmla="*/ 1694576 h 1694576"/>
                <a:gd name="connsiteX0" fmla="*/ 0 w 6457750"/>
                <a:gd name="connsiteY0" fmla="*/ 1702965 h 1702965"/>
                <a:gd name="connsiteX1" fmla="*/ 104860 w 6457750"/>
                <a:gd name="connsiteY1" fmla="*/ 8389 h 1702965"/>
                <a:gd name="connsiteX2" fmla="*/ 6428391 w 6457750"/>
                <a:gd name="connsiteY2" fmla="*/ 0 h 1702965"/>
                <a:gd name="connsiteX3" fmla="*/ 6457750 w 6457750"/>
                <a:gd name="connsiteY3" fmla="*/ 1702965 h 1702965"/>
                <a:gd name="connsiteX4" fmla="*/ 0 w 6457750"/>
                <a:gd name="connsiteY4" fmla="*/ 1702965 h 1702965"/>
                <a:gd name="connsiteX0" fmla="*/ 0 w 6428391"/>
                <a:gd name="connsiteY0" fmla="*/ 1702965 h 1702965"/>
                <a:gd name="connsiteX1" fmla="*/ 104860 w 6428391"/>
                <a:gd name="connsiteY1" fmla="*/ 8389 h 1702965"/>
                <a:gd name="connsiteX2" fmla="*/ 6428391 w 6428391"/>
                <a:gd name="connsiteY2" fmla="*/ 0 h 1702965"/>
                <a:gd name="connsiteX3" fmla="*/ 6427046 w 6428391"/>
                <a:gd name="connsiteY3" fmla="*/ 1688678 h 1702965"/>
                <a:gd name="connsiteX4" fmla="*/ 0 w 6428391"/>
                <a:gd name="connsiteY4" fmla="*/ 1702965 h 1702965"/>
                <a:gd name="connsiteX0" fmla="*/ 0 w 6428391"/>
                <a:gd name="connsiteY0" fmla="*/ 1702965 h 1707728"/>
                <a:gd name="connsiteX1" fmla="*/ 104860 w 6428391"/>
                <a:gd name="connsiteY1" fmla="*/ 8389 h 1707728"/>
                <a:gd name="connsiteX2" fmla="*/ 6428391 w 6428391"/>
                <a:gd name="connsiteY2" fmla="*/ 0 h 1707728"/>
                <a:gd name="connsiteX3" fmla="*/ 6387569 w 6428391"/>
                <a:gd name="connsiteY3" fmla="*/ 1707728 h 1707728"/>
                <a:gd name="connsiteX4" fmla="*/ 0 w 6428391"/>
                <a:gd name="connsiteY4" fmla="*/ 1702965 h 1707728"/>
                <a:gd name="connsiteX0" fmla="*/ 0 w 6435836"/>
                <a:gd name="connsiteY0" fmla="*/ 1702965 h 1702965"/>
                <a:gd name="connsiteX1" fmla="*/ 104860 w 6435836"/>
                <a:gd name="connsiteY1" fmla="*/ 8389 h 1702965"/>
                <a:gd name="connsiteX2" fmla="*/ 6428391 w 6435836"/>
                <a:gd name="connsiteY2" fmla="*/ 0 h 1702965"/>
                <a:gd name="connsiteX3" fmla="*/ 6435819 w 6435836"/>
                <a:gd name="connsiteY3" fmla="*/ 1679153 h 1702965"/>
                <a:gd name="connsiteX4" fmla="*/ 0 w 6435836"/>
                <a:gd name="connsiteY4" fmla="*/ 1702965 h 170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836" h="1702965">
                  <a:moveTo>
                    <a:pt x="0" y="1702965"/>
                  </a:moveTo>
                  <a:lnTo>
                    <a:pt x="104860" y="8389"/>
                  </a:lnTo>
                  <a:lnTo>
                    <a:pt x="6428391" y="0"/>
                  </a:lnTo>
                  <a:cubicBezTo>
                    <a:pt x="6427943" y="562893"/>
                    <a:pt x="6436267" y="1116260"/>
                    <a:pt x="6435819" y="1679153"/>
                  </a:cubicBezTo>
                  <a:lnTo>
                    <a:pt x="0" y="170296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p:cNvSpPr/>
            <p:nvPr/>
          </p:nvSpPr>
          <p:spPr>
            <a:xfrm>
              <a:off x="681528" y="4657555"/>
              <a:ext cx="4930103" cy="1573528"/>
            </a:xfrm>
            <a:prstGeom prst="rect">
              <a:avLst/>
            </a:prstGeom>
            <a:noFill/>
          </p:spPr>
          <p:txBody>
            <a:bodyPr wrap="square">
              <a:spAutoFit/>
            </a:bodyPr>
            <a:lstStyle/>
            <a:p>
              <a:r>
                <a:rPr lang="en-GB" dirty="0">
                  <a:solidFill>
                    <a:schemeClr val="bg1"/>
                  </a:solidFill>
                  <a:latin typeface="Twinkl" pitchFamily="2" charset="77"/>
                </a:rPr>
                <a:t>The 1970s were a somewhat unsettled time in Scotland with </a:t>
              </a:r>
              <a:r>
                <a:rPr lang="en-GB" b="1" dirty="0">
                  <a:solidFill>
                    <a:schemeClr val="bg1"/>
                  </a:solidFill>
                  <a:latin typeface="Twinkl" pitchFamily="2" charset="77"/>
                </a:rPr>
                <a:t>high levels of unemployment</a:t>
              </a:r>
              <a:r>
                <a:rPr lang="en-GB" dirty="0">
                  <a:solidFill>
                    <a:schemeClr val="bg1"/>
                  </a:solidFill>
                  <a:latin typeface="Twinkl" pitchFamily="2" charset="77"/>
                </a:rPr>
                <a:t>. It was a historic moment in politics as </a:t>
              </a:r>
              <a:r>
                <a:rPr lang="en-GB" b="1" dirty="0">
                  <a:solidFill>
                    <a:schemeClr val="bg1"/>
                  </a:solidFill>
                  <a:latin typeface="Twinkl" pitchFamily="2" charset="77"/>
                </a:rPr>
                <a:t>Margaret Thatcher </a:t>
              </a:r>
              <a:r>
                <a:rPr lang="en-GB" dirty="0">
                  <a:solidFill>
                    <a:schemeClr val="bg1"/>
                  </a:solidFill>
                  <a:latin typeface="Twinkl" pitchFamily="2" charset="77"/>
                </a:rPr>
                <a:t>was elected the </a:t>
              </a:r>
              <a:r>
                <a:rPr lang="en-GB" b="1" dirty="0">
                  <a:solidFill>
                    <a:schemeClr val="bg1"/>
                  </a:solidFill>
                  <a:latin typeface="Twinkl" pitchFamily="2" charset="77"/>
                </a:rPr>
                <a:t>first female Prime Minister </a:t>
              </a:r>
              <a:br>
                <a:rPr lang="en-GB" b="1" dirty="0">
                  <a:solidFill>
                    <a:schemeClr val="bg1"/>
                  </a:solidFill>
                  <a:latin typeface="Twinkl" pitchFamily="2" charset="77"/>
                </a:rPr>
              </a:br>
              <a:r>
                <a:rPr lang="en-GB" b="1" dirty="0">
                  <a:solidFill>
                    <a:schemeClr val="bg1"/>
                  </a:solidFill>
                  <a:latin typeface="Twinkl" pitchFamily="2" charset="77"/>
                </a:rPr>
                <a:t>		</a:t>
              </a:r>
              <a:r>
                <a:rPr lang="en-GB" dirty="0">
                  <a:solidFill>
                    <a:schemeClr val="bg1"/>
                  </a:solidFill>
                  <a:latin typeface="Twinkl" pitchFamily="2" charset="77"/>
                </a:rPr>
                <a:t>of Britain. The music of Queen, ABBA and the 		famous Scottish pop rock band The Bay City  		Rollers was popular during this era. </a:t>
              </a:r>
              <a:br>
                <a:rPr lang="en-GB" dirty="0">
                  <a:solidFill>
                    <a:schemeClr val="bg1"/>
                  </a:solidFill>
                  <a:latin typeface="Twinkl" pitchFamily="2" charset="77"/>
                </a:rPr>
              </a:br>
              <a:r>
                <a:rPr lang="en-GB" dirty="0">
                  <a:solidFill>
                    <a:schemeClr val="bg1"/>
                  </a:solidFill>
                  <a:latin typeface="Twinkl" pitchFamily="2" charset="77"/>
                </a:rPr>
                <a:t>		</a:t>
              </a:r>
              <a:r>
                <a:rPr lang="en-GB" b="1" dirty="0">
                  <a:solidFill>
                    <a:schemeClr val="bg1"/>
                  </a:solidFill>
                  <a:latin typeface="Twinkl" pitchFamily="2" charset="77"/>
                </a:rPr>
                <a:t>Space hoppers </a:t>
              </a:r>
              <a:r>
                <a:rPr lang="en-GB" dirty="0">
                  <a:solidFill>
                    <a:schemeClr val="bg1"/>
                  </a:solidFill>
                  <a:latin typeface="Twinkl" pitchFamily="2" charset="77"/>
                </a:rPr>
                <a:t>were the popular toy of </a:t>
              </a:r>
              <a:br>
                <a:rPr lang="en-GB" dirty="0">
                  <a:solidFill>
                    <a:schemeClr val="bg1"/>
                  </a:solidFill>
                  <a:latin typeface="Twinkl" pitchFamily="2" charset="77"/>
                </a:rPr>
              </a:br>
              <a:r>
                <a:rPr lang="en-GB" dirty="0">
                  <a:solidFill>
                    <a:schemeClr val="bg1"/>
                  </a:solidFill>
                  <a:latin typeface="Twinkl" pitchFamily="2" charset="77"/>
                </a:rPr>
                <a:t>		choice among children.</a:t>
              </a:r>
              <a:endParaRPr lang="en-GB" dirty="0">
                <a:solidFill>
                  <a:schemeClr val="bg1"/>
                </a:solidFill>
              </a:endParaRPr>
            </a:p>
          </p:txBody>
        </p:sp>
      </p:gr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769" y="2946731"/>
            <a:ext cx="2039112" cy="2018421"/>
          </a:xfrm>
          <a:prstGeom prst="rect">
            <a:avLst/>
          </a:prstGeom>
        </p:spPr>
      </p:pic>
      <p:grpSp>
        <p:nvGrpSpPr>
          <p:cNvPr id="14" name="Group 13"/>
          <p:cNvGrpSpPr/>
          <p:nvPr/>
        </p:nvGrpSpPr>
        <p:grpSpPr>
          <a:xfrm>
            <a:off x="420624" y="4827993"/>
            <a:ext cx="3875315" cy="1113115"/>
            <a:chOff x="545284" y="4544735"/>
            <a:chExt cx="6987631" cy="1702965"/>
          </a:xfrm>
          <a:solidFill>
            <a:srgbClr val="F9B000"/>
          </a:solidFill>
        </p:grpSpPr>
        <p:sp>
          <p:nvSpPr>
            <p:cNvPr id="12" name="Trapezoid 11"/>
            <p:cNvSpPr/>
            <p:nvPr/>
          </p:nvSpPr>
          <p:spPr>
            <a:xfrm flipH="1">
              <a:off x="545284" y="4544735"/>
              <a:ext cx="6987631" cy="1702965"/>
            </a:xfrm>
            <a:custGeom>
              <a:avLst/>
              <a:gdLst>
                <a:gd name="connsiteX0" fmla="*/ 0 w 6457750"/>
                <a:gd name="connsiteY0" fmla="*/ 1694576 h 1694576"/>
                <a:gd name="connsiteX1" fmla="*/ 104860 w 6457750"/>
                <a:gd name="connsiteY1" fmla="*/ 0 h 1694576"/>
                <a:gd name="connsiteX2" fmla="*/ 6352890 w 6457750"/>
                <a:gd name="connsiteY2" fmla="*/ 0 h 1694576"/>
                <a:gd name="connsiteX3" fmla="*/ 6457750 w 6457750"/>
                <a:gd name="connsiteY3" fmla="*/ 1694576 h 1694576"/>
                <a:gd name="connsiteX4" fmla="*/ 0 w 6457750"/>
                <a:gd name="connsiteY4" fmla="*/ 1694576 h 1694576"/>
                <a:gd name="connsiteX0" fmla="*/ 0 w 6457750"/>
                <a:gd name="connsiteY0" fmla="*/ 1702965 h 1702965"/>
                <a:gd name="connsiteX1" fmla="*/ 104860 w 6457750"/>
                <a:gd name="connsiteY1" fmla="*/ 8389 h 1702965"/>
                <a:gd name="connsiteX2" fmla="*/ 6428391 w 6457750"/>
                <a:gd name="connsiteY2" fmla="*/ 0 h 1702965"/>
                <a:gd name="connsiteX3" fmla="*/ 6457750 w 6457750"/>
                <a:gd name="connsiteY3" fmla="*/ 1702965 h 1702965"/>
                <a:gd name="connsiteX4" fmla="*/ 0 w 6457750"/>
                <a:gd name="connsiteY4" fmla="*/ 1702965 h 1702965"/>
                <a:gd name="connsiteX0" fmla="*/ 0 w 6428391"/>
                <a:gd name="connsiteY0" fmla="*/ 1702965 h 1702965"/>
                <a:gd name="connsiteX1" fmla="*/ 104860 w 6428391"/>
                <a:gd name="connsiteY1" fmla="*/ 8389 h 1702965"/>
                <a:gd name="connsiteX2" fmla="*/ 6428391 w 6428391"/>
                <a:gd name="connsiteY2" fmla="*/ 0 h 1702965"/>
                <a:gd name="connsiteX3" fmla="*/ 6427046 w 6428391"/>
                <a:gd name="connsiteY3" fmla="*/ 1688678 h 1702965"/>
                <a:gd name="connsiteX4" fmla="*/ 0 w 6428391"/>
                <a:gd name="connsiteY4" fmla="*/ 1702965 h 1702965"/>
                <a:gd name="connsiteX0" fmla="*/ 0 w 6428391"/>
                <a:gd name="connsiteY0" fmla="*/ 1702965 h 1707728"/>
                <a:gd name="connsiteX1" fmla="*/ 104860 w 6428391"/>
                <a:gd name="connsiteY1" fmla="*/ 8389 h 1707728"/>
                <a:gd name="connsiteX2" fmla="*/ 6428391 w 6428391"/>
                <a:gd name="connsiteY2" fmla="*/ 0 h 1707728"/>
                <a:gd name="connsiteX3" fmla="*/ 6387569 w 6428391"/>
                <a:gd name="connsiteY3" fmla="*/ 1707728 h 1707728"/>
                <a:gd name="connsiteX4" fmla="*/ 0 w 6428391"/>
                <a:gd name="connsiteY4" fmla="*/ 1702965 h 1707728"/>
                <a:gd name="connsiteX0" fmla="*/ 0 w 6435836"/>
                <a:gd name="connsiteY0" fmla="*/ 1702965 h 1702965"/>
                <a:gd name="connsiteX1" fmla="*/ 104860 w 6435836"/>
                <a:gd name="connsiteY1" fmla="*/ 8389 h 1702965"/>
                <a:gd name="connsiteX2" fmla="*/ 6428391 w 6435836"/>
                <a:gd name="connsiteY2" fmla="*/ 0 h 1702965"/>
                <a:gd name="connsiteX3" fmla="*/ 6435819 w 6435836"/>
                <a:gd name="connsiteY3" fmla="*/ 1679153 h 1702965"/>
                <a:gd name="connsiteX4" fmla="*/ 0 w 6435836"/>
                <a:gd name="connsiteY4" fmla="*/ 1702965 h 170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836" h="1702965">
                  <a:moveTo>
                    <a:pt x="0" y="1702965"/>
                  </a:moveTo>
                  <a:lnTo>
                    <a:pt x="104860" y="8389"/>
                  </a:lnTo>
                  <a:lnTo>
                    <a:pt x="6428391" y="0"/>
                  </a:lnTo>
                  <a:cubicBezTo>
                    <a:pt x="6427943" y="562893"/>
                    <a:pt x="6436267" y="1116260"/>
                    <a:pt x="6435819" y="1679153"/>
                  </a:cubicBezTo>
                  <a:lnTo>
                    <a:pt x="0" y="1702965"/>
                  </a:lnTo>
                  <a:close/>
                </a:path>
              </a:pathLst>
            </a:custGeom>
            <a:solidFill>
              <a:srgbClr val="CC47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807969" y="4657554"/>
              <a:ext cx="5885438" cy="1412611"/>
            </a:xfrm>
            <a:prstGeom prst="rect">
              <a:avLst/>
            </a:prstGeom>
            <a:noFill/>
          </p:spPr>
          <p:txBody>
            <a:bodyPr wrap="square">
              <a:spAutoFit/>
            </a:bodyPr>
            <a:lstStyle/>
            <a:p>
              <a:pPr lvl="0" eaLnBrk="0" fontAlgn="base" hangingPunct="0">
                <a:spcBef>
                  <a:spcPct val="0"/>
                </a:spcBef>
                <a:spcAft>
                  <a:spcPct val="0"/>
                </a:spcAft>
              </a:pPr>
              <a:r>
                <a:rPr lang="en-US" altLang="en-US" b="1" dirty="0">
                  <a:solidFill>
                    <a:srgbClr val="003F7D"/>
                  </a:solidFill>
                  <a:latin typeface="Twinkl" pitchFamily="2" charset="77"/>
                  <a:ea typeface="Calibri" panose="020F0502020204030204" pitchFamily="34" charset="0"/>
                  <a:cs typeface="Times New Roman" panose="02020603050405020304" pitchFamily="18" charset="0"/>
                </a:rPr>
                <a:t>Did You Know…?</a:t>
              </a:r>
            </a:p>
            <a:p>
              <a:pPr eaLnBrk="0" fontAlgn="base" hangingPunct="0">
                <a:spcBef>
                  <a:spcPct val="0"/>
                </a:spcBef>
                <a:spcAft>
                  <a:spcPct val="0"/>
                </a:spcAft>
              </a:pPr>
              <a:r>
                <a:rPr lang="en-GB" b="1" dirty="0">
                  <a:solidFill>
                    <a:srgbClr val="000000"/>
                  </a:solidFill>
                  <a:latin typeface="Twinkl" pitchFamily="2" charset="77"/>
                  <a:ea typeface="Calibri" panose="020F0502020204030204" pitchFamily="34" charset="0"/>
                  <a:cs typeface="Times New Roman" panose="02020603050405020304" pitchFamily="18" charset="0"/>
                </a:rPr>
                <a:t>Blair Drummond Safari Park </a:t>
              </a:r>
              <a:r>
                <a:rPr lang="en-GB" dirty="0">
                  <a:solidFill>
                    <a:srgbClr val="000000"/>
                  </a:solidFill>
                  <a:latin typeface="Twinkl" pitchFamily="2" charset="77"/>
                  <a:ea typeface="Calibri" panose="020F0502020204030204" pitchFamily="34" charset="0"/>
                  <a:cs typeface="Times New Roman" panose="02020603050405020304" pitchFamily="18" charset="0"/>
                </a:rPr>
                <a:t>opened during the 1970s.</a:t>
              </a:r>
              <a:endParaRPr lang="en-GB" dirty="0"/>
            </a:p>
          </p:txBody>
        </p:sp>
      </p:gr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47172" y="3558214"/>
            <a:ext cx="1310985" cy="2687042"/>
          </a:xfrm>
          <a:prstGeom prst="rect">
            <a:avLst/>
          </a:prstGeom>
        </p:spPr>
      </p:pic>
    </p:spTree>
    <p:extLst>
      <p:ext uri="{BB962C8B-B14F-4D97-AF65-F5344CB8AC3E}">
        <p14:creationId xmlns:p14="http://schemas.microsoft.com/office/powerpoint/2010/main" val="3569087492"/>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right)">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10883" y="595037"/>
            <a:ext cx="5913221" cy="1147739"/>
            <a:chOff x="711551" y="1201176"/>
            <a:chExt cx="5913221" cy="1147739"/>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551" y="1201176"/>
              <a:ext cx="2953420" cy="1147739"/>
            </a:xfrm>
            <a:prstGeom prst="rect">
              <a:avLst/>
            </a:prstGeom>
          </p:spPr>
        </p:pic>
        <p:sp>
          <p:nvSpPr>
            <p:cNvPr id="3" name="TextBox 2"/>
            <p:cNvSpPr txBox="1"/>
            <p:nvPr/>
          </p:nvSpPr>
          <p:spPr>
            <a:xfrm>
              <a:off x="721453" y="1444241"/>
              <a:ext cx="1090570" cy="461665"/>
            </a:xfrm>
            <a:prstGeom prst="rect">
              <a:avLst/>
            </a:prstGeom>
            <a:noFill/>
          </p:spPr>
          <p:txBody>
            <a:bodyPr wrap="square" rtlCol="0">
              <a:spAutoFit/>
            </a:bodyPr>
            <a:lstStyle/>
            <a:p>
              <a:endParaRPr lang="en-GB" sz="2400" b="1" dirty="0">
                <a:solidFill>
                  <a:schemeClr val="bg1"/>
                </a:solidFill>
              </a:endParaRPr>
            </a:p>
          </p:txBody>
        </p:sp>
        <p:sp>
          <p:nvSpPr>
            <p:cNvPr id="4" name="TextBox 3"/>
            <p:cNvSpPr txBox="1"/>
            <p:nvPr/>
          </p:nvSpPr>
          <p:spPr>
            <a:xfrm>
              <a:off x="1821927" y="1356770"/>
              <a:ext cx="1843047" cy="830997"/>
            </a:xfrm>
            <a:prstGeom prst="rect">
              <a:avLst/>
            </a:prstGeom>
            <a:noFill/>
          </p:spPr>
          <p:txBody>
            <a:bodyPr wrap="square" rtlCol="0">
              <a:spAutoFit/>
            </a:bodyPr>
            <a:lstStyle/>
            <a:p>
              <a:r>
                <a:rPr lang="en-GB" sz="4800" b="1" dirty="0">
                  <a:solidFill>
                    <a:schemeClr val="bg1"/>
                  </a:solidFill>
                </a:rPr>
                <a:t>1970s</a:t>
              </a:r>
            </a:p>
          </p:txBody>
        </p:sp>
        <p:sp>
          <p:nvSpPr>
            <p:cNvPr id="5" name="TextBox 4"/>
            <p:cNvSpPr txBox="1"/>
            <p:nvPr/>
          </p:nvSpPr>
          <p:spPr>
            <a:xfrm>
              <a:off x="3664974" y="1356770"/>
              <a:ext cx="2959798" cy="830997"/>
            </a:xfrm>
            <a:prstGeom prst="rect">
              <a:avLst/>
            </a:prstGeom>
            <a:noFill/>
          </p:spPr>
          <p:txBody>
            <a:bodyPr wrap="square" rtlCol="0">
              <a:spAutoFit/>
            </a:bodyPr>
            <a:lstStyle/>
            <a:p>
              <a:r>
                <a:rPr lang="en-GB" sz="4800" b="1" dirty="0"/>
                <a:t>Fashion</a:t>
              </a:r>
            </a:p>
          </p:txBody>
        </p:sp>
      </p:grpSp>
      <p:sp>
        <p:nvSpPr>
          <p:cNvPr id="7" name="Rectangle 6"/>
          <p:cNvSpPr/>
          <p:nvPr/>
        </p:nvSpPr>
        <p:spPr>
          <a:xfrm>
            <a:off x="3416300" y="1879446"/>
            <a:ext cx="3860800" cy="2031325"/>
          </a:xfrm>
          <a:prstGeom prst="rect">
            <a:avLst/>
          </a:prstGeom>
        </p:spPr>
        <p:txBody>
          <a:bodyPr wrap="square">
            <a:spAutoFit/>
          </a:bodyPr>
          <a:lstStyle/>
          <a:p>
            <a:r>
              <a:rPr lang="en-GB" dirty="0"/>
              <a:t>Women joined men and started wearing jeans with large flares and T-shirts. </a:t>
            </a:r>
            <a:br>
              <a:rPr lang="en-GB" dirty="0"/>
            </a:br>
            <a:r>
              <a:rPr lang="en-GB" dirty="0"/>
              <a:t/>
            </a:r>
            <a:br>
              <a:rPr lang="en-GB" dirty="0"/>
            </a:br>
            <a:r>
              <a:rPr lang="en-GB" b="1" dirty="0"/>
              <a:t>Bright colours </a:t>
            </a:r>
            <a:r>
              <a:rPr lang="en-GB" dirty="0"/>
              <a:t>were in fashion and platform shoes were all the rage. People often wore their hair long.</a:t>
            </a:r>
          </a:p>
        </p:txBody>
      </p:sp>
      <p:sp>
        <p:nvSpPr>
          <p:cNvPr id="12" name="Trapezoid 11"/>
          <p:cNvSpPr/>
          <p:nvPr/>
        </p:nvSpPr>
        <p:spPr>
          <a:xfrm>
            <a:off x="610881" y="4885417"/>
            <a:ext cx="6987631" cy="999425"/>
          </a:xfrm>
          <a:custGeom>
            <a:avLst/>
            <a:gdLst>
              <a:gd name="connsiteX0" fmla="*/ 0 w 6457750"/>
              <a:gd name="connsiteY0" fmla="*/ 1694576 h 1694576"/>
              <a:gd name="connsiteX1" fmla="*/ 104860 w 6457750"/>
              <a:gd name="connsiteY1" fmla="*/ 0 h 1694576"/>
              <a:gd name="connsiteX2" fmla="*/ 6352890 w 6457750"/>
              <a:gd name="connsiteY2" fmla="*/ 0 h 1694576"/>
              <a:gd name="connsiteX3" fmla="*/ 6457750 w 6457750"/>
              <a:gd name="connsiteY3" fmla="*/ 1694576 h 1694576"/>
              <a:gd name="connsiteX4" fmla="*/ 0 w 6457750"/>
              <a:gd name="connsiteY4" fmla="*/ 1694576 h 1694576"/>
              <a:gd name="connsiteX0" fmla="*/ 0 w 6457750"/>
              <a:gd name="connsiteY0" fmla="*/ 1702965 h 1702965"/>
              <a:gd name="connsiteX1" fmla="*/ 104860 w 6457750"/>
              <a:gd name="connsiteY1" fmla="*/ 8389 h 1702965"/>
              <a:gd name="connsiteX2" fmla="*/ 6428391 w 6457750"/>
              <a:gd name="connsiteY2" fmla="*/ 0 h 1702965"/>
              <a:gd name="connsiteX3" fmla="*/ 6457750 w 6457750"/>
              <a:gd name="connsiteY3" fmla="*/ 1702965 h 1702965"/>
              <a:gd name="connsiteX4" fmla="*/ 0 w 6457750"/>
              <a:gd name="connsiteY4" fmla="*/ 1702965 h 1702965"/>
              <a:gd name="connsiteX0" fmla="*/ 0 w 6428391"/>
              <a:gd name="connsiteY0" fmla="*/ 1702965 h 1702965"/>
              <a:gd name="connsiteX1" fmla="*/ 104860 w 6428391"/>
              <a:gd name="connsiteY1" fmla="*/ 8389 h 1702965"/>
              <a:gd name="connsiteX2" fmla="*/ 6428391 w 6428391"/>
              <a:gd name="connsiteY2" fmla="*/ 0 h 1702965"/>
              <a:gd name="connsiteX3" fmla="*/ 6427046 w 6428391"/>
              <a:gd name="connsiteY3" fmla="*/ 1688678 h 1702965"/>
              <a:gd name="connsiteX4" fmla="*/ 0 w 6428391"/>
              <a:gd name="connsiteY4" fmla="*/ 1702965 h 1702965"/>
              <a:gd name="connsiteX0" fmla="*/ 0 w 6428391"/>
              <a:gd name="connsiteY0" fmla="*/ 1702965 h 1707728"/>
              <a:gd name="connsiteX1" fmla="*/ 104860 w 6428391"/>
              <a:gd name="connsiteY1" fmla="*/ 8389 h 1707728"/>
              <a:gd name="connsiteX2" fmla="*/ 6428391 w 6428391"/>
              <a:gd name="connsiteY2" fmla="*/ 0 h 1707728"/>
              <a:gd name="connsiteX3" fmla="*/ 6387569 w 6428391"/>
              <a:gd name="connsiteY3" fmla="*/ 1707728 h 1707728"/>
              <a:gd name="connsiteX4" fmla="*/ 0 w 6428391"/>
              <a:gd name="connsiteY4" fmla="*/ 1702965 h 1707728"/>
              <a:gd name="connsiteX0" fmla="*/ 0 w 6435836"/>
              <a:gd name="connsiteY0" fmla="*/ 1702965 h 1702965"/>
              <a:gd name="connsiteX1" fmla="*/ 104860 w 6435836"/>
              <a:gd name="connsiteY1" fmla="*/ 8389 h 1702965"/>
              <a:gd name="connsiteX2" fmla="*/ 6428391 w 6435836"/>
              <a:gd name="connsiteY2" fmla="*/ 0 h 1702965"/>
              <a:gd name="connsiteX3" fmla="*/ 6435819 w 6435836"/>
              <a:gd name="connsiteY3" fmla="*/ 1679153 h 1702965"/>
              <a:gd name="connsiteX4" fmla="*/ 0 w 6435836"/>
              <a:gd name="connsiteY4" fmla="*/ 1702965 h 170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836" h="1702965">
                <a:moveTo>
                  <a:pt x="0" y="1702965"/>
                </a:moveTo>
                <a:lnTo>
                  <a:pt x="104860" y="8389"/>
                </a:lnTo>
                <a:lnTo>
                  <a:pt x="6428391" y="0"/>
                </a:lnTo>
                <a:cubicBezTo>
                  <a:pt x="6427943" y="562893"/>
                  <a:pt x="6436267" y="1116260"/>
                  <a:pt x="6435819" y="1679153"/>
                </a:cubicBezTo>
                <a:lnTo>
                  <a:pt x="0" y="1702965"/>
                </a:lnTo>
                <a:close/>
              </a:path>
            </a:pathLst>
          </a:custGeom>
          <a:solidFill>
            <a:srgbClr val="CC47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004398" y="1663799"/>
            <a:ext cx="1075303" cy="368021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416" y="1284181"/>
            <a:ext cx="2029919" cy="4952310"/>
          </a:xfrm>
          <a:prstGeom prst="rect">
            <a:avLst/>
          </a:prstGeom>
        </p:spPr>
      </p:pic>
    </p:spTree>
    <p:extLst>
      <p:ext uri="{BB962C8B-B14F-4D97-AF65-F5344CB8AC3E}">
        <p14:creationId xmlns:p14="http://schemas.microsoft.com/office/powerpoint/2010/main" val="2470690606"/>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10884" y="609553"/>
            <a:ext cx="5913220" cy="1147739"/>
            <a:chOff x="711552" y="1201176"/>
            <a:chExt cx="5913220" cy="1147739"/>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552" y="1201176"/>
              <a:ext cx="2953417" cy="1147739"/>
            </a:xfrm>
            <a:prstGeom prst="rect">
              <a:avLst/>
            </a:prstGeom>
          </p:spPr>
        </p:pic>
        <p:sp>
          <p:nvSpPr>
            <p:cNvPr id="3" name="TextBox 2"/>
            <p:cNvSpPr txBox="1"/>
            <p:nvPr/>
          </p:nvSpPr>
          <p:spPr>
            <a:xfrm>
              <a:off x="721453" y="1444241"/>
              <a:ext cx="1090570" cy="461665"/>
            </a:xfrm>
            <a:prstGeom prst="rect">
              <a:avLst/>
            </a:prstGeom>
            <a:noFill/>
          </p:spPr>
          <p:txBody>
            <a:bodyPr wrap="square" rtlCol="0">
              <a:spAutoFit/>
            </a:bodyPr>
            <a:lstStyle/>
            <a:p>
              <a:r>
                <a:rPr lang="en-GB" sz="2400" b="1" dirty="0">
                  <a:solidFill>
                    <a:schemeClr val="bg1"/>
                  </a:solidFill>
                </a:rPr>
                <a:t>Life in</a:t>
              </a:r>
            </a:p>
          </p:txBody>
        </p:sp>
        <p:sp>
          <p:nvSpPr>
            <p:cNvPr id="4" name="TextBox 3"/>
            <p:cNvSpPr txBox="1"/>
            <p:nvPr/>
          </p:nvSpPr>
          <p:spPr>
            <a:xfrm>
              <a:off x="1821927" y="1356770"/>
              <a:ext cx="1843047" cy="830997"/>
            </a:xfrm>
            <a:prstGeom prst="rect">
              <a:avLst/>
            </a:prstGeom>
            <a:noFill/>
          </p:spPr>
          <p:txBody>
            <a:bodyPr wrap="square" rtlCol="0">
              <a:spAutoFit/>
            </a:bodyPr>
            <a:lstStyle/>
            <a:p>
              <a:r>
                <a:rPr lang="en-GB" sz="4800" b="1" dirty="0">
                  <a:solidFill>
                    <a:schemeClr val="bg1"/>
                  </a:solidFill>
                </a:rPr>
                <a:t>1980s</a:t>
              </a:r>
            </a:p>
          </p:txBody>
        </p:sp>
        <p:sp>
          <p:nvSpPr>
            <p:cNvPr id="5" name="TextBox 4"/>
            <p:cNvSpPr txBox="1"/>
            <p:nvPr/>
          </p:nvSpPr>
          <p:spPr>
            <a:xfrm>
              <a:off x="3664974" y="1356770"/>
              <a:ext cx="2959798" cy="830997"/>
            </a:xfrm>
            <a:prstGeom prst="rect">
              <a:avLst/>
            </a:prstGeom>
            <a:noFill/>
          </p:spPr>
          <p:txBody>
            <a:bodyPr wrap="square" rtlCol="0">
              <a:spAutoFit/>
            </a:bodyPr>
            <a:lstStyle/>
            <a:p>
              <a:r>
                <a:rPr lang="en-GB" sz="4800" b="1" dirty="0"/>
                <a:t>Scotland</a:t>
              </a:r>
            </a:p>
          </p:txBody>
        </p:sp>
      </p:grpSp>
      <p:sp>
        <p:nvSpPr>
          <p:cNvPr id="7" name="Rectangle 6"/>
          <p:cNvSpPr/>
          <p:nvPr/>
        </p:nvSpPr>
        <p:spPr>
          <a:xfrm>
            <a:off x="398994" y="1818744"/>
            <a:ext cx="4886238" cy="2031325"/>
          </a:xfrm>
          <a:prstGeom prst="rect">
            <a:avLst/>
          </a:prstGeom>
        </p:spPr>
        <p:txBody>
          <a:bodyPr wrap="square">
            <a:spAutoFit/>
          </a:bodyPr>
          <a:lstStyle/>
          <a:p>
            <a:r>
              <a:rPr lang="en-GB" dirty="0">
                <a:latin typeface="Twinkl" pitchFamily="2" charset="77"/>
              </a:rPr>
              <a:t>Technology really started to move forward in this era with the development of personal computers and the increasing popularity of portal cassette players. </a:t>
            </a:r>
            <a:br>
              <a:rPr lang="en-GB" dirty="0">
                <a:latin typeface="Twinkl" pitchFamily="2" charset="77"/>
              </a:rPr>
            </a:br>
            <a:r>
              <a:rPr lang="en-GB" dirty="0">
                <a:latin typeface="Twinkl" pitchFamily="2" charset="77"/>
              </a:rPr>
              <a:t/>
            </a:r>
            <a:br>
              <a:rPr lang="en-GB" dirty="0">
                <a:latin typeface="Twinkl" pitchFamily="2" charset="77"/>
              </a:rPr>
            </a:br>
            <a:r>
              <a:rPr lang="en-GB" b="1" dirty="0">
                <a:latin typeface="Twinkl" pitchFamily="2" charset="77"/>
              </a:rPr>
              <a:t>The Rubik’s cube </a:t>
            </a:r>
            <a:r>
              <a:rPr lang="en-GB" dirty="0">
                <a:latin typeface="Twinkl" pitchFamily="2" charset="77"/>
              </a:rPr>
              <a:t>also became a popular source of entertainment.</a:t>
            </a:r>
            <a:endParaRPr lang="en-GB" dirty="0"/>
          </a:p>
        </p:txBody>
      </p:sp>
      <p:grpSp>
        <p:nvGrpSpPr>
          <p:cNvPr id="14" name="Group 13"/>
          <p:cNvGrpSpPr/>
          <p:nvPr/>
        </p:nvGrpSpPr>
        <p:grpSpPr>
          <a:xfrm>
            <a:off x="545284" y="4063799"/>
            <a:ext cx="6987631" cy="1913484"/>
            <a:chOff x="545284" y="4544735"/>
            <a:chExt cx="6987631" cy="1702965"/>
          </a:xfrm>
          <a:solidFill>
            <a:srgbClr val="A873B0"/>
          </a:solidFill>
        </p:grpSpPr>
        <p:sp>
          <p:nvSpPr>
            <p:cNvPr id="12" name="Trapezoid 11"/>
            <p:cNvSpPr/>
            <p:nvPr/>
          </p:nvSpPr>
          <p:spPr>
            <a:xfrm>
              <a:off x="545284" y="4544735"/>
              <a:ext cx="6987631" cy="1702965"/>
            </a:xfrm>
            <a:custGeom>
              <a:avLst/>
              <a:gdLst>
                <a:gd name="connsiteX0" fmla="*/ 0 w 6457750"/>
                <a:gd name="connsiteY0" fmla="*/ 1694576 h 1694576"/>
                <a:gd name="connsiteX1" fmla="*/ 104860 w 6457750"/>
                <a:gd name="connsiteY1" fmla="*/ 0 h 1694576"/>
                <a:gd name="connsiteX2" fmla="*/ 6352890 w 6457750"/>
                <a:gd name="connsiteY2" fmla="*/ 0 h 1694576"/>
                <a:gd name="connsiteX3" fmla="*/ 6457750 w 6457750"/>
                <a:gd name="connsiteY3" fmla="*/ 1694576 h 1694576"/>
                <a:gd name="connsiteX4" fmla="*/ 0 w 6457750"/>
                <a:gd name="connsiteY4" fmla="*/ 1694576 h 1694576"/>
                <a:gd name="connsiteX0" fmla="*/ 0 w 6457750"/>
                <a:gd name="connsiteY0" fmla="*/ 1702965 h 1702965"/>
                <a:gd name="connsiteX1" fmla="*/ 104860 w 6457750"/>
                <a:gd name="connsiteY1" fmla="*/ 8389 h 1702965"/>
                <a:gd name="connsiteX2" fmla="*/ 6428391 w 6457750"/>
                <a:gd name="connsiteY2" fmla="*/ 0 h 1702965"/>
                <a:gd name="connsiteX3" fmla="*/ 6457750 w 6457750"/>
                <a:gd name="connsiteY3" fmla="*/ 1702965 h 1702965"/>
                <a:gd name="connsiteX4" fmla="*/ 0 w 6457750"/>
                <a:gd name="connsiteY4" fmla="*/ 1702965 h 1702965"/>
                <a:gd name="connsiteX0" fmla="*/ 0 w 6428391"/>
                <a:gd name="connsiteY0" fmla="*/ 1702965 h 1702965"/>
                <a:gd name="connsiteX1" fmla="*/ 104860 w 6428391"/>
                <a:gd name="connsiteY1" fmla="*/ 8389 h 1702965"/>
                <a:gd name="connsiteX2" fmla="*/ 6428391 w 6428391"/>
                <a:gd name="connsiteY2" fmla="*/ 0 h 1702965"/>
                <a:gd name="connsiteX3" fmla="*/ 6427046 w 6428391"/>
                <a:gd name="connsiteY3" fmla="*/ 1688678 h 1702965"/>
                <a:gd name="connsiteX4" fmla="*/ 0 w 6428391"/>
                <a:gd name="connsiteY4" fmla="*/ 1702965 h 1702965"/>
                <a:gd name="connsiteX0" fmla="*/ 0 w 6428391"/>
                <a:gd name="connsiteY0" fmla="*/ 1702965 h 1707728"/>
                <a:gd name="connsiteX1" fmla="*/ 104860 w 6428391"/>
                <a:gd name="connsiteY1" fmla="*/ 8389 h 1707728"/>
                <a:gd name="connsiteX2" fmla="*/ 6428391 w 6428391"/>
                <a:gd name="connsiteY2" fmla="*/ 0 h 1707728"/>
                <a:gd name="connsiteX3" fmla="*/ 6387569 w 6428391"/>
                <a:gd name="connsiteY3" fmla="*/ 1707728 h 1707728"/>
                <a:gd name="connsiteX4" fmla="*/ 0 w 6428391"/>
                <a:gd name="connsiteY4" fmla="*/ 1702965 h 1707728"/>
                <a:gd name="connsiteX0" fmla="*/ 0 w 6435836"/>
                <a:gd name="connsiteY0" fmla="*/ 1702965 h 1702965"/>
                <a:gd name="connsiteX1" fmla="*/ 104860 w 6435836"/>
                <a:gd name="connsiteY1" fmla="*/ 8389 h 1702965"/>
                <a:gd name="connsiteX2" fmla="*/ 6428391 w 6435836"/>
                <a:gd name="connsiteY2" fmla="*/ 0 h 1702965"/>
                <a:gd name="connsiteX3" fmla="*/ 6435819 w 6435836"/>
                <a:gd name="connsiteY3" fmla="*/ 1679153 h 1702965"/>
                <a:gd name="connsiteX4" fmla="*/ 0 w 6435836"/>
                <a:gd name="connsiteY4" fmla="*/ 1702965 h 170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836" h="1702965">
                  <a:moveTo>
                    <a:pt x="0" y="1702965"/>
                  </a:moveTo>
                  <a:lnTo>
                    <a:pt x="104860" y="8389"/>
                  </a:lnTo>
                  <a:lnTo>
                    <a:pt x="6428391" y="0"/>
                  </a:lnTo>
                  <a:cubicBezTo>
                    <a:pt x="6427943" y="562893"/>
                    <a:pt x="6436267" y="1116260"/>
                    <a:pt x="6435819" y="1679153"/>
                  </a:cubicBezTo>
                  <a:lnTo>
                    <a:pt x="0" y="170296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807969" y="4633140"/>
              <a:ext cx="3498855" cy="1561318"/>
            </a:xfrm>
            <a:prstGeom prst="rect">
              <a:avLst/>
            </a:prstGeom>
            <a:noFill/>
          </p:spPr>
          <p:txBody>
            <a:bodyPr wrap="square">
              <a:spAutoFit/>
            </a:bodyPr>
            <a:lstStyle/>
            <a:p>
              <a:pPr lvl="0" eaLnBrk="0" fontAlgn="base" hangingPunct="0">
                <a:spcBef>
                  <a:spcPct val="0"/>
                </a:spcBef>
                <a:spcAft>
                  <a:spcPct val="0"/>
                </a:spcAft>
              </a:pPr>
              <a:r>
                <a:rPr lang="en-US" altLang="en-US" b="1" dirty="0">
                  <a:solidFill>
                    <a:srgbClr val="003F7D"/>
                  </a:solidFill>
                  <a:latin typeface="Twinkl" pitchFamily="2" charset="77"/>
                  <a:ea typeface="Calibri" panose="020F0502020204030204" pitchFamily="34" charset="0"/>
                  <a:cs typeface="Times New Roman" panose="02020603050405020304" pitchFamily="18" charset="0"/>
                </a:rPr>
                <a:t>Did You Know…?</a:t>
              </a:r>
            </a:p>
            <a:p>
              <a:pPr eaLnBrk="0" fontAlgn="base" hangingPunct="0">
                <a:spcBef>
                  <a:spcPct val="0"/>
                </a:spcBef>
                <a:spcAft>
                  <a:spcPct val="0"/>
                </a:spcAft>
              </a:pPr>
              <a:r>
                <a:rPr lang="en-GB" b="1" dirty="0">
                  <a:solidFill>
                    <a:srgbClr val="000000"/>
                  </a:solidFill>
                  <a:latin typeface="Twinkl" pitchFamily="2" charset="77"/>
                  <a:ea typeface="Calibri" panose="020F0502020204030204" pitchFamily="34" charset="0"/>
                  <a:cs typeface="Times New Roman" panose="02020603050405020304" pitchFamily="18" charset="0"/>
                </a:rPr>
                <a:t>Prince Charles</a:t>
              </a:r>
              <a:r>
                <a:rPr lang="en-GB" dirty="0">
                  <a:solidFill>
                    <a:srgbClr val="000000"/>
                  </a:solidFill>
                  <a:latin typeface="Twinkl" pitchFamily="2" charset="77"/>
                  <a:ea typeface="Calibri" panose="020F0502020204030204" pitchFamily="34" charset="0"/>
                  <a:cs typeface="Times New Roman" panose="02020603050405020304" pitchFamily="18" charset="0"/>
                </a:rPr>
                <a:t> and </a:t>
              </a:r>
              <a:r>
                <a:rPr lang="en-GB" b="1" dirty="0">
                  <a:solidFill>
                    <a:srgbClr val="000000"/>
                  </a:solidFill>
                  <a:latin typeface="Twinkl" pitchFamily="2" charset="77"/>
                  <a:ea typeface="Calibri" panose="020F0502020204030204" pitchFamily="34" charset="0"/>
                  <a:cs typeface="Times New Roman" panose="02020603050405020304" pitchFamily="18" charset="0"/>
                </a:rPr>
                <a:t>Lady Diana married</a:t>
              </a:r>
              <a:r>
                <a:rPr lang="en-GB" dirty="0">
                  <a:solidFill>
                    <a:srgbClr val="000000"/>
                  </a:solidFill>
                  <a:latin typeface="Twinkl" pitchFamily="2" charset="77"/>
                  <a:ea typeface="Calibri" panose="020F0502020204030204" pitchFamily="34" charset="0"/>
                  <a:cs typeface="Times New Roman" panose="02020603050405020304" pitchFamily="18" charset="0"/>
                </a:rPr>
                <a:t> in 1981. Prince William, the second in line to the throne, and Prince Harry were also born during this decade.</a:t>
              </a:r>
              <a:endParaRPr lang="en-GB" dirty="0"/>
            </a:p>
          </p:txBody>
        </p:sp>
      </p:gr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1167" y="1459344"/>
            <a:ext cx="1283148" cy="211729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1238" y="2352029"/>
            <a:ext cx="1177651" cy="1224611"/>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6824" y="3903618"/>
            <a:ext cx="3087263" cy="2183052"/>
          </a:xfrm>
          <a:prstGeom prst="rect">
            <a:avLst/>
          </a:prstGeom>
        </p:spPr>
      </p:pic>
    </p:spTree>
    <p:extLst>
      <p:ext uri="{BB962C8B-B14F-4D97-AF65-F5344CB8AC3E}">
        <p14:creationId xmlns:p14="http://schemas.microsoft.com/office/powerpoint/2010/main" val="1978084374"/>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right)">
                                      <p:cBhvr>
                                        <p:cTn id="20" dur="500"/>
                                        <p:tgtEl>
                                          <p:spTgt spid="14"/>
                                        </p:tgtEl>
                                      </p:cBhvr>
                                    </p:animEffect>
                                  </p:childTnLst>
                                </p:cTn>
                              </p:par>
                            </p:childTnLst>
                          </p:cTn>
                        </p:par>
                        <p:par>
                          <p:cTn id="21" fill="hold">
                            <p:stCondLst>
                              <p:cond delay="500"/>
                            </p:stCondLst>
                            <p:childTnLst>
                              <p:par>
                                <p:cTn id="22" presetID="22" presetClass="entr" presetSubtype="2"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right)">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10884" y="609553"/>
            <a:ext cx="5913220" cy="1147739"/>
            <a:chOff x="711552" y="1201176"/>
            <a:chExt cx="5913220" cy="1147739"/>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552" y="1201176"/>
              <a:ext cx="2953417" cy="1147739"/>
            </a:xfrm>
            <a:prstGeom prst="rect">
              <a:avLst/>
            </a:prstGeom>
          </p:spPr>
        </p:pic>
        <p:sp>
          <p:nvSpPr>
            <p:cNvPr id="3" name="TextBox 2"/>
            <p:cNvSpPr txBox="1"/>
            <p:nvPr/>
          </p:nvSpPr>
          <p:spPr>
            <a:xfrm>
              <a:off x="721453" y="1444241"/>
              <a:ext cx="1090570" cy="461665"/>
            </a:xfrm>
            <a:prstGeom prst="rect">
              <a:avLst/>
            </a:prstGeom>
            <a:noFill/>
          </p:spPr>
          <p:txBody>
            <a:bodyPr wrap="square" rtlCol="0">
              <a:spAutoFit/>
            </a:bodyPr>
            <a:lstStyle/>
            <a:p>
              <a:endParaRPr lang="en-GB" sz="2400" b="1" dirty="0">
                <a:solidFill>
                  <a:schemeClr val="bg1"/>
                </a:solidFill>
              </a:endParaRPr>
            </a:p>
          </p:txBody>
        </p:sp>
        <p:sp>
          <p:nvSpPr>
            <p:cNvPr id="4" name="TextBox 3"/>
            <p:cNvSpPr txBox="1"/>
            <p:nvPr/>
          </p:nvSpPr>
          <p:spPr>
            <a:xfrm>
              <a:off x="1821927" y="1356770"/>
              <a:ext cx="1843047" cy="830997"/>
            </a:xfrm>
            <a:prstGeom prst="rect">
              <a:avLst/>
            </a:prstGeom>
            <a:noFill/>
          </p:spPr>
          <p:txBody>
            <a:bodyPr wrap="square" rtlCol="0">
              <a:spAutoFit/>
            </a:bodyPr>
            <a:lstStyle/>
            <a:p>
              <a:r>
                <a:rPr lang="en-GB" sz="4800" b="1" dirty="0">
                  <a:solidFill>
                    <a:schemeClr val="bg1"/>
                  </a:solidFill>
                </a:rPr>
                <a:t>1980s</a:t>
              </a:r>
            </a:p>
          </p:txBody>
        </p:sp>
        <p:sp>
          <p:nvSpPr>
            <p:cNvPr id="5" name="TextBox 4"/>
            <p:cNvSpPr txBox="1"/>
            <p:nvPr/>
          </p:nvSpPr>
          <p:spPr>
            <a:xfrm>
              <a:off x="3664974" y="1356770"/>
              <a:ext cx="2959798" cy="830997"/>
            </a:xfrm>
            <a:prstGeom prst="rect">
              <a:avLst/>
            </a:prstGeom>
            <a:noFill/>
          </p:spPr>
          <p:txBody>
            <a:bodyPr wrap="square" rtlCol="0">
              <a:spAutoFit/>
            </a:bodyPr>
            <a:lstStyle/>
            <a:p>
              <a:r>
                <a:rPr lang="en-GB" sz="4800" b="1" dirty="0"/>
                <a:t>Fashion</a:t>
              </a:r>
            </a:p>
          </p:txBody>
        </p:sp>
      </p:grpSp>
      <p:sp>
        <p:nvSpPr>
          <p:cNvPr id="7" name="Rectangle 6"/>
          <p:cNvSpPr/>
          <p:nvPr/>
        </p:nvSpPr>
        <p:spPr>
          <a:xfrm>
            <a:off x="2487743" y="1954808"/>
            <a:ext cx="3348061" cy="2585323"/>
          </a:xfrm>
          <a:prstGeom prst="rect">
            <a:avLst/>
          </a:prstGeom>
        </p:spPr>
        <p:txBody>
          <a:bodyPr wrap="square">
            <a:spAutoFit/>
          </a:bodyPr>
          <a:lstStyle/>
          <a:p>
            <a:r>
              <a:rPr lang="en-GB" dirty="0"/>
              <a:t>Fashion in the 1980s can be defined by </a:t>
            </a:r>
            <a:r>
              <a:rPr lang="en-GB" b="1" dirty="0"/>
              <a:t>shoulder pads, bright, bold colours, leggings and loose-fitting jumpers.</a:t>
            </a:r>
            <a:r>
              <a:rPr lang="en-GB" dirty="0"/>
              <a:t> </a:t>
            </a:r>
            <a:br>
              <a:rPr lang="en-GB" dirty="0"/>
            </a:br>
            <a:r>
              <a:rPr lang="en-GB" dirty="0"/>
              <a:t/>
            </a:r>
            <a:br>
              <a:rPr lang="en-GB" dirty="0"/>
            </a:br>
            <a:r>
              <a:rPr lang="en-GB" dirty="0"/>
              <a:t/>
            </a:r>
            <a:br>
              <a:rPr lang="en-GB" dirty="0"/>
            </a:br>
            <a:r>
              <a:rPr lang="en-GB" dirty="0"/>
              <a:t>Big, permed hair was also the style of choice during this decade.</a:t>
            </a:r>
          </a:p>
        </p:txBody>
      </p:sp>
      <p:sp>
        <p:nvSpPr>
          <p:cNvPr id="12" name="Trapezoid 11"/>
          <p:cNvSpPr/>
          <p:nvPr/>
        </p:nvSpPr>
        <p:spPr>
          <a:xfrm>
            <a:off x="610881" y="4899933"/>
            <a:ext cx="6987631" cy="999425"/>
          </a:xfrm>
          <a:custGeom>
            <a:avLst/>
            <a:gdLst>
              <a:gd name="connsiteX0" fmla="*/ 0 w 6457750"/>
              <a:gd name="connsiteY0" fmla="*/ 1694576 h 1694576"/>
              <a:gd name="connsiteX1" fmla="*/ 104860 w 6457750"/>
              <a:gd name="connsiteY1" fmla="*/ 0 h 1694576"/>
              <a:gd name="connsiteX2" fmla="*/ 6352890 w 6457750"/>
              <a:gd name="connsiteY2" fmla="*/ 0 h 1694576"/>
              <a:gd name="connsiteX3" fmla="*/ 6457750 w 6457750"/>
              <a:gd name="connsiteY3" fmla="*/ 1694576 h 1694576"/>
              <a:gd name="connsiteX4" fmla="*/ 0 w 6457750"/>
              <a:gd name="connsiteY4" fmla="*/ 1694576 h 1694576"/>
              <a:gd name="connsiteX0" fmla="*/ 0 w 6457750"/>
              <a:gd name="connsiteY0" fmla="*/ 1702965 h 1702965"/>
              <a:gd name="connsiteX1" fmla="*/ 104860 w 6457750"/>
              <a:gd name="connsiteY1" fmla="*/ 8389 h 1702965"/>
              <a:gd name="connsiteX2" fmla="*/ 6428391 w 6457750"/>
              <a:gd name="connsiteY2" fmla="*/ 0 h 1702965"/>
              <a:gd name="connsiteX3" fmla="*/ 6457750 w 6457750"/>
              <a:gd name="connsiteY3" fmla="*/ 1702965 h 1702965"/>
              <a:gd name="connsiteX4" fmla="*/ 0 w 6457750"/>
              <a:gd name="connsiteY4" fmla="*/ 1702965 h 1702965"/>
              <a:gd name="connsiteX0" fmla="*/ 0 w 6428391"/>
              <a:gd name="connsiteY0" fmla="*/ 1702965 h 1702965"/>
              <a:gd name="connsiteX1" fmla="*/ 104860 w 6428391"/>
              <a:gd name="connsiteY1" fmla="*/ 8389 h 1702965"/>
              <a:gd name="connsiteX2" fmla="*/ 6428391 w 6428391"/>
              <a:gd name="connsiteY2" fmla="*/ 0 h 1702965"/>
              <a:gd name="connsiteX3" fmla="*/ 6427046 w 6428391"/>
              <a:gd name="connsiteY3" fmla="*/ 1688678 h 1702965"/>
              <a:gd name="connsiteX4" fmla="*/ 0 w 6428391"/>
              <a:gd name="connsiteY4" fmla="*/ 1702965 h 1702965"/>
              <a:gd name="connsiteX0" fmla="*/ 0 w 6428391"/>
              <a:gd name="connsiteY0" fmla="*/ 1702965 h 1707728"/>
              <a:gd name="connsiteX1" fmla="*/ 104860 w 6428391"/>
              <a:gd name="connsiteY1" fmla="*/ 8389 h 1707728"/>
              <a:gd name="connsiteX2" fmla="*/ 6428391 w 6428391"/>
              <a:gd name="connsiteY2" fmla="*/ 0 h 1707728"/>
              <a:gd name="connsiteX3" fmla="*/ 6387569 w 6428391"/>
              <a:gd name="connsiteY3" fmla="*/ 1707728 h 1707728"/>
              <a:gd name="connsiteX4" fmla="*/ 0 w 6428391"/>
              <a:gd name="connsiteY4" fmla="*/ 1702965 h 1707728"/>
              <a:gd name="connsiteX0" fmla="*/ 0 w 6435836"/>
              <a:gd name="connsiteY0" fmla="*/ 1702965 h 1702965"/>
              <a:gd name="connsiteX1" fmla="*/ 104860 w 6435836"/>
              <a:gd name="connsiteY1" fmla="*/ 8389 h 1702965"/>
              <a:gd name="connsiteX2" fmla="*/ 6428391 w 6435836"/>
              <a:gd name="connsiteY2" fmla="*/ 0 h 1702965"/>
              <a:gd name="connsiteX3" fmla="*/ 6435819 w 6435836"/>
              <a:gd name="connsiteY3" fmla="*/ 1679153 h 1702965"/>
              <a:gd name="connsiteX4" fmla="*/ 0 w 6435836"/>
              <a:gd name="connsiteY4" fmla="*/ 1702965 h 170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836" h="1702965">
                <a:moveTo>
                  <a:pt x="0" y="1702965"/>
                </a:moveTo>
                <a:lnTo>
                  <a:pt x="104860" y="8389"/>
                </a:lnTo>
                <a:lnTo>
                  <a:pt x="6428391" y="0"/>
                </a:lnTo>
                <a:cubicBezTo>
                  <a:pt x="6427943" y="562893"/>
                  <a:pt x="6436267" y="1116260"/>
                  <a:pt x="6435819" y="1679153"/>
                </a:cubicBezTo>
                <a:lnTo>
                  <a:pt x="0" y="1702965"/>
                </a:lnTo>
                <a:close/>
              </a:path>
            </a:pathLst>
          </a:cu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0498" y="1314283"/>
            <a:ext cx="2070659" cy="474733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559" y="1314283"/>
            <a:ext cx="2513480" cy="4747339"/>
          </a:xfrm>
          <a:prstGeom prst="rect">
            <a:avLst/>
          </a:prstGeom>
        </p:spPr>
      </p:pic>
    </p:spTree>
    <p:extLst>
      <p:ext uri="{BB962C8B-B14F-4D97-AF65-F5344CB8AC3E}">
        <p14:creationId xmlns:p14="http://schemas.microsoft.com/office/powerpoint/2010/main" val="1687669352"/>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10884" y="595038"/>
            <a:ext cx="5913220" cy="1147739"/>
            <a:chOff x="711552" y="1201176"/>
            <a:chExt cx="5913220" cy="1147739"/>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552" y="1201176"/>
              <a:ext cx="2953417" cy="1147739"/>
            </a:xfrm>
            <a:prstGeom prst="rect">
              <a:avLst/>
            </a:prstGeom>
          </p:spPr>
        </p:pic>
        <p:sp>
          <p:nvSpPr>
            <p:cNvPr id="3" name="TextBox 2"/>
            <p:cNvSpPr txBox="1"/>
            <p:nvPr/>
          </p:nvSpPr>
          <p:spPr>
            <a:xfrm>
              <a:off x="721453" y="1444241"/>
              <a:ext cx="1090570" cy="461665"/>
            </a:xfrm>
            <a:prstGeom prst="rect">
              <a:avLst/>
            </a:prstGeom>
            <a:noFill/>
          </p:spPr>
          <p:txBody>
            <a:bodyPr wrap="square" rtlCol="0">
              <a:spAutoFit/>
            </a:bodyPr>
            <a:lstStyle/>
            <a:p>
              <a:r>
                <a:rPr lang="en-GB" sz="2400" b="1" dirty="0">
                  <a:solidFill>
                    <a:schemeClr val="bg1"/>
                  </a:solidFill>
                </a:rPr>
                <a:t>Life in</a:t>
              </a:r>
            </a:p>
          </p:txBody>
        </p:sp>
        <p:sp>
          <p:nvSpPr>
            <p:cNvPr id="4" name="TextBox 3"/>
            <p:cNvSpPr txBox="1"/>
            <p:nvPr/>
          </p:nvSpPr>
          <p:spPr>
            <a:xfrm>
              <a:off x="1821927" y="1356770"/>
              <a:ext cx="1843047" cy="830997"/>
            </a:xfrm>
            <a:prstGeom prst="rect">
              <a:avLst/>
            </a:prstGeom>
            <a:noFill/>
          </p:spPr>
          <p:txBody>
            <a:bodyPr wrap="square" rtlCol="0">
              <a:spAutoFit/>
            </a:bodyPr>
            <a:lstStyle/>
            <a:p>
              <a:r>
                <a:rPr lang="en-GB" sz="4800" b="1" dirty="0">
                  <a:solidFill>
                    <a:schemeClr val="bg1"/>
                  </a:solidFill>
                </a:rPr>
                <a:t>1990s</a:t>
              </a:r>
            </a:p>
          </p:txBody>
        </p:sp>
        <p:sp>
          <p:nvSpPr>
            <p:cNvPr id="5" name="TextBox 4"/>
            <p:cNvSpPr txBox="1"/>
            <p:nvPr/>
          </p:nvSpPr>
          <p:spPr>
            <a:xfrm>
              <a:off x="3664974" y="1356770"/>
              <a:ext cx="2959798" cy="830997"/>
            </a:xfrm>
            <a:prstGeom prst="rect">
              <a:avLst/>
            </a:prstGeom>
            <a:noFill/>
          </p:spPr>
          <p:txBody>
            <a:bodyPr wrap="square" rtlCol="0">
              <a:spAutoFit/>
            </a:bodyPr>
            <a:lstStyle/>
            <a:p>
              <a:r>
                <a:rPr lang="en-GB" sz="4800" b="1" dirty="0"/>
                <a:t>Scotland</a:t>
              </a:r>
            </a:p>
          </p:txBody>
        </p:sp>
      </p:grpSp>
      <p:grpSp>
        <p:nvGrpSpPr>
          <p:cNvPr id="16" name="Group 15"/>
          <p:cNvGrpSpPr/>
          <p:nvPr/>
        </p:nvGrpSpPr>
        <p:grpSpPr>
          <a:xfrm>
            <a:off x="1527048" y="1977803"/>
            <a:ext cx="6005867" cy="3113426"/>
            <a:chOff x="545284" y="4544735"/>
            <a:chExt cx="5066347" cy="1702965"/>
          </a:xfrm>
          <a:solidFill>
            <a:srgbClr val="003F7D"/>
          </a:solidFill>
        </p:grpSpPr>
        <p:sp>
          <p:nvSpPr>
            <p:cNvPr id="17" name="Trapezoid 11"/>
            <p:cNvSpPr/>
            <p:nvPr/>
          </p:nvSpPr>
          <p:spPr>
            <a:xfrm>
              <a:off x="545284" y="4544735"/>
              <a:ext cx="5066347" cy="1702965"/>
            </a:xfrm>
            <a:custGeom>
              <a:avLst/>
              <a:gdLst>
                <a:gd name="connsiteX0" fmla="*/ 0 w 6457750"/>
                <a:gd name="connsiteY0" fmla="*/ 1694576 h 1694576"/>
                <a:gd name="connsiteX1" fmla="*/ 104860 w 6457750"/>
                <a:gd name="connsiteY1" fmla="*/ 0 h 1694576"/>
                <a:gd name="connsiteX2" fmla="*/ 6352890 w 6457750"/>
                <a:gd name="connsiteY2" fmla="*/ 0 h 1694576"/>
                <a:gd name="connsiteX3" fmla="*/ 6457750 w 6457750"/>
                <a:gd name="connsiteY3" fmla="*/ 1694576 h 1694576"/>
                <a:gd name="connsiteX4" fmla="*/ 0 w 6457750"/>
                <a:gd name="connsiteY4" fmla="*/ 1694576 h 1694576"/>
                <a:gd name="connsiteX0" fmla="*/ 0 w 6457750"/>
                <a:gd name="connsiteY0" fmla="*/ 1702965 h 1702965"/>
                <a:gd name="connsiteX1" fmla="*/ 104860 w 6457750"/>
                <a:gd name="connsiteY1" fmla="*/ 8389 h 1702965"/>
                <a:gd name="connsiteX2" fmla="*/ 6428391 w 6457750"/>
                <a:gd name="connsiteY2" fmla="*/ 0 h 1702965"/>
                <a:gd name="connsiteX3" fmla="*/ 6457750 w 6457750"/>
                <a:gd name="connsiteY3" fmla="*/ 1702965 h 1702965"/>
                <a:gd name="connsiteX4" fmla="*/ 0 w 6457750"/>
                <a:gd name="connsiteY4" fmla="*/ 1702965 h 1702965"/>
                <a:gd name="connsiteX0" fmla="*/ 0 w 6428391"/>
                <a:gd name="connsiteY0" fmla="*/ 1702965 h 1702965"/>
                <a:gd name="connsiteX1" fmla="*/ 104860 w 6428391"/>
                <a:gd name="connsiteY1" fmla="*/ 8389 h 1702965"/>
                <a:gd name="connsiteX2" fmla="*/ 6428391 w 6428391"/>
                <a:gd name="connsiteY2" fmla="*/ 0 h 1702965"/>
                <a:gd name="connsiteX3" fmla="*/ 6427046 w 6428391"/>
                <a:gd name="connsiteY3" fmla="*/ 1688678 h 1702965"/>
                <a:gd name="connsiteX4" fmla="*/ 0 w 6428391"/>
                <a:gd name="connsiteY4" fmla="*/ 1702965 h 1702965"/>
                <a:gd name="connsiteX0" fmla="*/ 0 w 6428391"/>
                <a:gd name="connsiteY0" fmla="*/ 1702965 h 1707728"/>
                <a:gd name="connsiteX1" fmla="*/ 104860 w 6428391"/>
                <a:gd name="connsiteY1" fmla="*/ 8389 h 1707728"/>
                <a:gd name="connsiteX2" fmla="*/ 6428391 w 6428391"/>
                <a:gd name="connsiteY2" fmla="*/ 0 h 1707728"/>
                <a:gd name="connsiteX3" fmla="*/ 6387569 w 6428391"/>
                <a:gd name="connsiteY3" fmla="*/ 1707728 h 1707728"/>
                <a:gd name="connsiteX4" fmla="*/ 0 w 6428391"/>
                <a:gd name="connsiteY4" fmla="*/ 1702965 h 1707728"/>
                <a:gd name="connsiteX0" fmla="*/ 0 w 6435836"/>
                <a:gd name="connsiteY0" fmla="*/ 1702965 h 1702965"/>
                <a:gd name="connsiteX1" fmla="*/ 104860 w 6435836"/>
                <a:gd name="connsiteY1" fmla="*/ 8389 h 1702965"/>
                <a:gd name="connsiteX2" fmla="*/ 6428391 w 6435836"/>
                <a:gd name="connsiteY2" fmla="*/ 0 h 1702965"/>
                <a:gd name="connsiteX3" fmla="*/ 6435819 w 6435836"/>
                <a:gd name="connsiteY3" fmla="*/ 1679153 h 1702965"/>
                <a:gd name="connsiteX4" fmla="*/ 0 w 6435836"/>
                <a:gd name="connsiteY4" fmla="*/ 1702965 h 170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836" h="1702965">
                  <a:moveTo>
                    <a:pt x="0" y="1702965"/>
                  </a:moveTo>
                  <a:lnTo>
                    <a:pt x="104860" y="8389"/>
                  </a:lnTo>
                  <a:lnTo>
                    <a:pt x="6428391" y="0"/>
                  </a:lnTo>
                  <a:cubicBezTo>
                    <a:pt x="6427943" y="562893"/>
                    <a:pt x="6436267" y="1116260"/>
                    <a:pt x="6435819" y="1679153"/>
                  </a:cubicBezTo>
                  <a:lnTo>
                    <a:pt x="0" y="170296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p:cNvSpPr/>
            <p:nvPr/>
          </p:nvSpPr>
          <p:spPr>
            <a:xfrm>
              <a:off x="807968" y="4657555"/>
              <a:ext cx="4729620" cy="808061"/>
            </a:xfrm>
            <a:prstGeom prst="rect">
              <a:avLst/>
            </a:prstGeom>
            <a:grpFill/>
          </p:spPr>
          <p:txBody>
            <a:bodyPr wrap="square">
              <a:spAutoFit/>
            </a:bodyPr>
            <a:lstStyle/>
            <a:p>
              <a:r>
                <a:rPr lang="en-GB" dirty="0">
                  <a:solidFill>
                    <a:schemeClr val="bg1"/>
                  </a:solidFill>
                </a:rPr>
                <a:t>The 1990s were a politically important decade for Scotland. The people of Scotland voted to have their own </a:t>
              </a:r>
              <a:r>
                <a:rPr lang="en-GB" b="1" dirty="0">
                  <a:solidFill>
                    <a:schemeClr val="bg1"/>
                  </a:solidFill>
                </a:rPr>
                <a:t>devolved Parliament</a:t>
              </a:r>
              <a:r>
                <a:rPr lang="en-GB" dirty="0">
                  <a:solidFill>
                    <a:schemeClr val="bg1"/>
                  </a:solidFill>
                </a:rPr>
                <a:t> during a referendum in 1997. The Scottish Parliament was then </a:t>
              </a:r>
              <a:br>
                <a:rPr lang="en-GB" dirty="0">
                  <a:solidFill>
                    <a:schemeClr val="bg1"/>
                  </a:solidFill>
                </a:rPr>
              </a:br>
              <a:r>
                <a:rPr lang="en-GB" b="1" dirty="0">
                  <a:solidFill>
                    <a:schemeClr val="bg1"/>
                  </a:solidFill>
                </a:rPr>
                <a:t>opened in May 1999.</a:t>
              </a:r>
            </a:p>
          </p:txBody>
        </p:sp>
      </p:grpSp>
      <p:grpSp>
        <p:nvGrpSpPr>
          <p:cNvPr id="14" name="Group 13"/>
          <p:cNvGrpSpPr/>
          <p:nvPr/>
        </p:nvGrpSpPr>
        <p:grpSpPr>
          <a:xfrm>
            <a:off x="545284" y="4930081"/>
            <a:ext cx="6987631" cy="1113115"/>
            <a:chOff x="545284" y="4544735"/>
            <a:chExt cx="6987631" cy="1702965"/>
          </a:xfrm>
          <a:solidFill>
            <a:srgbClr val="F9B000"/>
          </a:solidFill>
        </p:grpSpPr>
        <p:sp>
          <p:nvSpPr>
            <p:cNvPr id="12" name="Trapezoid 11"/>
            <p:cNvSpPr/>
            <p:nvPr/>
          </p:nvSpPr>
          <p:spPr>
            <a:xfrm>
              <a:off x="545284" y="4544735"/>
              <a:ext cx="6987631" cy="1702965"/>
            </a:xfrm>
            <a:custGeom>
              <a:avLst/>
              <a:gdLst>
                <a:gd name="connsiteX0" fmla="*/ 0 w 6457750"/>
                <a:gd name="connsiteY0" fmla="*/ 1694576 h 1694576"/>
                <a:gd name="connsiteX1" fmla="*/ 104860 w 6457750"/>
                <a:gd name="connsiteY1" fmla="*/ 0 h 1694576"/>
                <a:gd name="connsiteX2" fmla="*/ 6352890 w 6457750"/>
                <a:gd name="connsiteY2" fmla="*/ 0 h 1694576"/>
                <a:gd name="connsiteX3" fmla="*/ 6457750 w 6457750"/>
                <a:gd name="connsiteY3" fmla="*/ 1694576 h 1694576"/>
                <a:gd name="connsiteX4" fmla="*/ 0 w 6457750"/>
                <a:gd name="connsiteY4" fmla="*/ 1694576 h 1694576"/>
                <a:gd name="connsiteX0" fmla="*/ 0 w 6457750"/>
                <a:gd name="connsiteY0" fmla="*/ 1702965 h 1702965"/>
                <a:gd name="connsiteX1" fmla="*/ 104860 w 6457750"/>
                <a:gd name="connsiteY1" fmla="*/ 8389 h 1702965"/>
                <a:gd name="connsiteX2" fmla="*/ 6428391 w 6457750"/>
                <a:gd name="connsiteY2" fmla="*/ 0 h 1702965"/>
                <a:gd name="connsiteX3" fmla="*/ 6457750 w 6457750"/>
                <a:gd name="connsiteY3" fmla="*/ 1702965 h 1702965"/>
                <a:gd name="connsiteX4" fmla="*/ 0 w 6457750"/>
                <a:gd name="connsiteY4" fmla="*/ 1702965 h 1702965"/>
                <a:gd name="connsiteX0" fmla="*/ 0 w 6428391"/>
                <a:gd name="connsiteY0" fmla="*/ 1702965 h 1702965"/>
                <a:gd name="connsiteX1" fmla="*/ 104860 w 6428391"/>
                <a:gd name="connsiteY1" fmla="*/ 8389 h 1702965"/>
                <a:gd name="connsiteX2" fmla="*/ 6428391 w 6428391"/>
                <a:gd name="connsiteY2" fmla="*/ 0 h 1702965"/>
                <a:gd name="connsiteX3" fmla="*/ 6427046 w 6428391"/>
                <a:gd name="connsiteY3" fmla="*/ 1688678 h 1702965"/>
                <a:gd name="connsiteX4" fmla="*/ 0 w 6428391"/>
                <a:gd name="connsiteY4" fmla="*/ 1702965 h 1702965"/>
                <a:gd name="connsiteX0" fmla="*/ 0 w 6428391"/>
                <a:gd name="connsiteY0" fmla="*/ 1702965 h 1707728"/>
                <a:gd name="connsiteX1" fmla="*/ 104860 w 6428391"/>
                <a:gd name="connsiteY1" fmla="*/ 8389 h 1707728"/>
                <a:gd name="connsiteX2" fmla="*/ 6428391 w 6428391"/>
                <a:gd name="connsiteY2" fmla="*/ 0 h 1707728"/>
                <a:gd name="connsiteX3" fmla="*/ 6387569 w 6428391"/>
                <a:gd name="connsiteY3" fmla="*/ 1707728 h 1707728"/>
                <a:gd name="connsiteX4" fmla="*/ 0 w 6428391"/>
                <a:gd name="connsiteY4" fmla="*/ 1702965 h 1707728"/>
                <a:gd name="connsiteX0" fmla="*/ 0 w 6435836"/>
                <a:gd name="connsiteY0" fmla="*/ 1702965 h 1702965"/>
                <a:gd name="connsiteX1" fmla="*/ 104860 w 6435836"/>
                <a:gd name="connsiteY1" fmla="*/ 8389 h 1702965"/>
                <a:gd name="connsiteX2" fmla="*/ 6428391 w 6435836"/>
                <a:gd name="connsiteY2" fmla="*/ 0 h 1702965"/>
                <a:gd name="connsiteX3" fmla="*/ 6435819 w 6435836"/>
                <a:gd name="connsiteY3" fmla="*/ 1679153 h 1702965"/>
                <a:gd name="connsiteX4" fmla="*/ 0 w 6435836"/>
                <a:gd name="connsiteY4" fmla="*/ 1702965 h 170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836" h="1702965">
                  <a:moveTo>
                    <a:pt x="0" y="1702965"/>
                  </a:moveTo>
                  <a:lnTo>
                    <a:pt x="104860" y="8389"/>
                  </a:lnTo>
                  <a:lnTo>
                    <a:pt x="6428391" y="0"/>
                  </a:lnTo>
                  <a:cubicBezTo>
                    <a:pt x="6427943" y="562893"/>
                    <a:pt x="6436267" y="1116260"/>
                    <a:pt x="6435819" y="1679153"/>
                  </a:cubicBezTo>
                  <a:lnTo>
                    <a:pt x="0" y="1702965"/>
                  </a:lnTo>
                  <a:close/>
                </a:path>
              </a:pathLst>
            </a:custGeom>
            <a:solidFill>
              <a:srgbClr val="6C9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807969" y="4657554"/>
              <a:ext cx="3428311" cy="1412611"/>
            </a:xfrm>
            <a:prstGeom prst="rect">
              <a:avLst/>
            </a:prstGeom>
            <a:noFill/>
          </p:spPr>
          <p:txBody>
            <a:bodyPr wrap="square">
              <a:spAutoFit/>
            </a:bodyPr>
            <a:lstStyle/>
            <a:p>
              <a:pPr lvl="0" eaLnBrk="0" fontAlgn="base" hangingPunct="0">
                <a:spcBef>
                  <a:spcPct val="0"/>
                </a:spcBef>
                <a:spcAft>
                  <a:spcPct val="0"/>
                </a:spcAft>
              </a:pPr>
              <a:r>
                <a:rPr lang="en-US" altLang="en-US" b="1" dirty="0">
                  <a:solidFill>
                    <a:srgbClr val="003F7D"/>
                  </a:solidFill>
                  <a:latin typeface="Twinkl" pitchFamily="2" charset="77"/>
                  <a:ea typeface="Calibri" panose="020F0502020204030204" pitchFamily="34" charset="0"/>
                  <a:cs typeface="Times New Roman" panose="02020603050405020304" pitchFamily="18" charset="0"/>
                </a:rPr>
                <a:t>Did You Know…?</a:t>
              </a:r>
            </a:p>
            <a:p>
              <a:pPr eaLnBrk="0" fontAlgn="base" hangingPunct="0">
                <a:spcBef>
                  <a:spcPct val="0"/>
                </a:spcBef>
                <a:spcAft>
                  <a:spcPct val="0"/>
                </a:spcAft>
              </a:pPr>
              <a:r>
                <a:rPr lang="en-GB" b="1" dirty="0">
                  <a:solidFill>
                    <a:srgbClr val="000000"/>
                  </a:solidFill>
                  <a:latin typeface="Twinkl" pitchFamily="2" charset="77"/>
                  <a:ea typeface="Calibri" panose="020F0502020204030204" pitchFamily="34" charset="0"/>
                  <a:cs typeface="Times New Roman" panose="02020603050405020304" pitchFamily="18" charset="0"/>
                </a:rPr>
                <a:t>Donald Dewar </a:t>
              </a:r>
              <a:r>
                <a:rPr lang="en-GB" dirty="0">
                  <a:solidFill>
                    <a:srgbClr val="000000"/>
                  </a:solidFill>
                  <a:latin typeface="Twinkl" pitchFamily="2" charset="77"/>
                  <a:ea typeface="Calibri" panose="020F0502020204030204" pitchFamily="34" charset="0"/>
                  <a:cs typeface="Times New Roman" panose="02020603050405020304" pitchFamily="18" charset="0"/>
                </a:rPr>
                <a:t>became the first Minister of Scotland.</a:t>
              </a:r>
              <a:endParaRPr lang="en-GB" dirty="0"/>
            </a:p>
          </p:txBody>
        </p:sp>
      </p:gr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6280" y="3392040"/>
            <a:ext cx="3286408" cy="2650307"/>
          </a:xfrm>
          <a:prstGeom prst="rect">
            <a:avLst/>
          </a:prstGeom>
        </p:spPr>
      </p:pic>
    </p:spTree>
    <p:extLst>
      <p:ext uri="{BB962C8B-B14F-4D97-AF65-F5344CB8AC3E}">
        <p14:creationId xmlns:p14="http://schemas.microsoft.com/office/powerpoint/2010/main" val="4054995984"/>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10884" y="595036"/>
            <a:ext cx="5913220" cy="1147739"/>
            <a:chOff x="711552" y="1201176"/>
            <a:chExt cx="5913220" cy="1147739"/>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552" y="1201176"/>
              <a:ext cx="2953417" cy="1147739"/>
            </a:xfrm>
            <a:prstGeom prst="rect">
              <a:avLst/>
            </a:prstGeom>
          </p:spPr>
        </p:pic>
        <p:sp>
          <p:nvSpPr>
            <p:cNvPr id="3" name="TextBox 2"/>
            <p:cNvSpPr txBox="1"/>
            <p:nvPr/>
          </p:nvSpPr>
          <p:spPr>
            <a:xfrm>
              <a:off x="721453" y="1444241"/>
              <a:ext cx="1090570" cy="461665"/>
            </a:xfrm>
            <a:prstGeom prst="rect">
              <a:avLst/>
            </a:prstGeom>
            <a:noFill/>
          </p:spPr>
          <p:txBody>
            <a:bodyPr wrap="square" rtlCol="0">
              <a:spAutoFit/>
            </a:bodyPr>
            <a:lstStyle/>
            <a:p>
              <a:endParaRPr lang="en-GB" sz="2400" b="1" dirty="0">
                <a:solidFill>
                  <a:schemeClr val="bg1"/>
                </a:solidFill>
              </a:endParaRPr>
            </a:p>
          </p:txBody>
        </p:sp>
        <p:sp>
          <p:nvSpPr>
            <p:cNvPr id="4" name="TextBox 3"/>
            <p:cNvSpPr txBox="1"/>
            <p:nvPr/>
          </p:nvSpPr>
          <p:spPr>
            <a:xfrm>
              <a:off x="1821927" y="1356770"/>
              <a:ext cx="1843047" cy="830997"/>
            </a:xfrm>
            <a:prstGeom prst="rect">
              <a:avLst/>
            </a:prstGeom>
            <a:noFill/>
          </p:spPr>
          <p:txBody>
            <a:bodyPr wrap="square" rtlCol="0">
              <a:spAutoFit/>
            </a:bodyPr>
            <a:lstStyle/>
            <a:p>
              <a:r>
                <a:rPr lang="en-GB" sz="4800" b="1" dirty="0">
                  <a:solidFill>
                    <a:schemeClr val="bg1"/>
                  </a:solidFill>
                </a:rPr>
                <a:t>1990s</a:t>
              </a:r>
            </a:p>
          </p:txBody>
        </p:sp>
        <p:sp>
          <p:nvSpPr>
            <p:cNvPr id="5" name="TextBox 4"/>
            <p:cNvSpPr txBox="1"/>
            <p:nvPr/>
          </p:nvSpPr>
          <p:spPr>
            <a:xfrm>
              <a:off x="3664974" y="1356770"/>
              <a:ext cx="2959798" cy="830997"/>
            </a:xfrm>
            <a:prstGeom prst="rect">
              <a:avLst/>
            </a:prstGeom>
            <a:noFill/>
          </p:spPr>
          <p:txBody>
            <a:bodyPr wrap="square" rtlCol="0">
              <a:spAutoFit/>
            </a:bodyPr>
            <a:lstStyle/>
            <a:p>
              <a:r>
                <a:rPr lang="en-GB" sz="4800" b="1" dirty="0"/>
                <a:t>Fashion</a:t>
              </a:r>
            </a:p>
          </p:txBody>
        </p:sp>
      </p:grpSp>
      <p:sp>
        <p:nvSpPr>
          <p:cNvPr id="7" name="Rectangle 6"/>
          <p:cNvSpPr/>
          <p:nvPr/>
        </p:nvSpPr>
        <p:spPr>
          <a:xfrm>
            <a:off x="2174296" y="1879445"/>
            <a:ext cx="3860800" cy="2308324"/>
          </a:xfrm>
          <a:prstGeom prst="rect">
            <a:avLst/>
          </a:prstGeom>
        </p:spPr>
        <p:txBody>
          <a:bodyPr wrap="square">
            <a:spAutoFit/>
          </a:bodyPr>
          <a:lstStyle/>
          <a:p>
            <a:r>
              <a:rPr lang="en-GB" b="1" dirty="0"/>
              <a:t>Baggy jeans </a:t>
            </a:r>
            <a:r>
              <a:rPr lang="en-GB" dirty="0"/>
              <a:t>and big round glasses were popular. Women wore necklaces called chokers and men often wore </a:t>
            </a:r>
            <a:r>
              <a:rPr lang="en-GB" b="1" dirty="0"/>
              <a:t>flannel shirts. </a:t>
            </a:r>
            <a:br>
              <a:rPr lang="en-GB" b="1" dirty="0"/>
            </a:br>
            <a:r>
              <a:rPr lang="en-GB" b="1" dirty="0"/>
              <a:t/>
            </a:r>
            <a:br>
              <a:rPr lang="en-GB" b="1" dirty="0"/>
            </a:br>
            <a:r>
              <a:rPr lang="en-GB" dirty="0"/>
              <a:t>Patterns were still big, but </a:t>
            </a:r>
            <a:r>
              <a:rPr lang="en-GB" b="1" dirty="0"/>
              <a:t>black clothing </a:t>
            </a:r>
            <a:r>
              <a:rPr lang="en-GB" dirty="0"/>
              <a:t>was becoming more and more popular. </a:t>
            </a:r>
          </a:p>
        </p:txBody>
      </p:sp>
      <p:sp>
        <p:nvSpPr>
          <p:cNvPr id="12" name="Trapezoid 11"/>
          <p:cNvSpPr/>
          <p:nvPr/>
        </p:nvSpPr>
        <p:spPr>
          <a:xfrm>
            <a:off x="610881" y="4885416"/>
            <a:ext cx="6987631" cy="999425"/>
          </a:xfrm>
          <a:custGeom>
            <a:avLst/>
            <a:gdLst>
              <a:gd name="connsiteX0" fmla="*/ 0 w 6457750"/>
              <a:gd name="connsiteY0" fmla="*/ 1694576 h 1694576"/>
              <a:gd name="connsiteX1" fmla="*/ 104860 w 6457750"/>
              <a:gd name="connsiteY1" fmla="*/ 0 h 1694576"/>
              <a:gd name="connsiteX2" fmla="*/ 6352890 w 6457750"/>
              <a:gd name="connsiteY2" fmla="*/ 0 h 1694576"/>
              <a:gd name="connsiteX3" fmla="*/ 6457750 w 6457750"/>
              <a:gd name="connsiteY3" fmla="*/ 1694576 h 1694576"/>
              <a:gd name="connsiteX4" fmla="*/ 0 w 6457750"/>
              <a:gd name="connsiteY4" fmla="*/ 1694576 h 1694576"/>
              <a:gd name="connsiteX0" fmla="*/ 0 w 6457750"/>
              <a:gd name="connsiteY0" fmla="*/ 1702965 h 1702965"/>
              <a:gd name="connsiteX1" fmla="*/ 104860 w 6457750"/>
              <a:gd name="connsiteY1" fmla="*/ 8389 h 1702965"/>
              <a:gd name="connsiteX2" fmla="*/ 6428391 w 6457750"/>
              <a:gd name="connsiteY2" fmla="*/ 0 h 1702965"/>
              <a:gd name="connsiteX3" fmla="*/ 6457750 w 6457750"/>
              <a:gd name="connsiteY3" fmla="*/ 1702965 h 1702965"/>
              <a:gd name="connsiteX4" fmla="*/ 0 w 6457750"/>
              <a:gd name="connsiteY4" fmla="*/ 1702965 h 1702965"/>
              <a:gd name="connsiteX0" fmla="*/ 0 w 6428391"/>
              <a:gd name="connsiteY0" fmla="*/ 1702965 h 1702965"/>
              <a:gd name="connsiteX1" fmla="*/ 104860 w 6428391"/>
              <a:gd name="connsiteY1" fmla="*/ 8389 h 1702965"/>
              <a:gd name="connsiteX2" fmla="*/ 6428391 w 6428391"/>
              <a:gd name="connsiteY2" fmla="*/ 0 h 1702965"/>
              <a:gd name="connsiteX3" fmla="*/ 6427046 w 6428391"/>
              <a:gd name="connsiteY3" fmla="*/ 1688678 h 1702965"/>
              <a:gd name="connsiteX4" fmla="*/ 0 w 6428391"/>
              <a:gd name="connsiteY4" fmla="*/ 1702965 h 1702965"/>
              <a:gd name="connsiteX0" fmla="*/ 0 w 6428391"/>
              <a:gd name="connsiteY0" fmla="*/ 1702965 h 1707728"/>
              <a:gd name="connsiteX1" fmla="*/ 104860 w 6428391"/>
              <a:gd name="connsiteY1" fmla="*/ 8389 h 1707728"/>
              <a:gd name="connsiteX2" fmla="*/ 6428391 w 6428391"/>
              <a:gd name="connsiteY2" fmla="*/ 0 h 1707728"/>
              <a:gd name="connsiteX3" fmla="*/ 6387569 w 6428391"/>
              <a:gd name="connsiteY3" fmla="*/ 1707728 h 1707728"/>
              <a:gd name="connsiteX4" fmla="*/ 0 w 6428391"/>
              <a:gd name="connsiteY4" fmla="*/ 1702965 h 1707728"/>
              <a:gd name="connsiteX0" fmla="*/ 0 w 6435836"/>
              <a:gd name="connsiteY0" fmla="*/ 1702965 h 1702965"/>
              <a:gd name="connsiteX1" fmla="*/ 104860 w 6435836"/>
              <a:gd name="connsiteY1" fmla="*/ 8389 h 1702965"/>
              <a:gd name="connsiteX2" fmla="*/ 6428391 w 6435836"/>
              <a:gd name="connsiteY2" fmla="*/ 0 h 1702965"/>
              <a:gd name="connsiteX3" fmla="*/ 6435819 w 6435836"/>
              <a:gd name="connsiteY3" fmla="*/ 1679153 h 1702965"/>
              <a:gd name="connsiteX4" fmla="*/ 0 w 6435836"/>
              <a:gd name="connsiteY4" fmla="*/ 1702965 h 170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836" h="1702965">
                <a:moveTo>
                  <a:pt x="0" y="1702965"/>
                </a:moveTo>
                <a:lnTo>
                  <a:pt x="104860" y="8389"/>
                </a:lnTo>
                <a:lnTo>
                  <a:pt x="6428391" y="0"/>
                </a:lnTo>
                <a:cubicBezTo>
                  <a:pt x="6427943" y="562893"/>
                  <a:pt x="6436267" y="1116260"/>
                  <a:pt x="6435819" y="1679153"/>
                </a:cubicBezTo>
                <a:lnTo>
                  <a:pt x="0" y="1702965"/>
                </a:lnTo>
                <a:close/>
              </a:path>
            </a:pathLst>
          </a:custGeom>
          <a:solidFill>
            <a:srgbClr val="6C9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519" y="514933"/>
            <a:ext cx="1694737" cy="564720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5735" y="838101"/>
            <a:ext cx="1308091" cy="5397192"/>
          </a:xfrm>
          <a:prstGeom prst="rect">
            <a:avLst/>
          </a:prstGeom>
        </p:spPr>
      </p:pic>
    </p:spTree>
    <p:extLst>
      <p:ext uri="{BB962C8B-B14F-4D97-AF65-F5344CB8AC3E}">
        <p14:creationId xmlns:p14="http://schemas.microsoft.com/office/powerpoint/2010/main" val="1733818910"/>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10881" y="622335"/>
            <a:ext cx="5913223" cy="1147742"/>
            <a:chOff x="711549" y="1201176"/>
            <a:chExt cx="5913223" cy="1147742"/>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549" y="1201176"/>
              <a:ext cx="2953425" cy="1147742"/>
            </a:xfrm>
            <a:prstGeom prst="rect">
              <a:avLst/>
            </a:prstGeom>
          </p:spPr>
        </p:pic>
        <p:sp>
          <p:nvSpPr>
            <p:cNvPr id="3" name="TextBox 2"/>
            <p:cNvSpPr txBox="1"/>
            <p:nvPr/>
          </p:nvSpPr>
          <p:spPr>
            <a:xfrm>
              <a:off x="721453" y="1444241"/>
              <a:ext cx="1090570" cy="461665"/>
            </a:xfrm>
            <a:prstGeom prst="rect">
              <a:avLst/>
            </a:prstGeom>
            <a:noFill/>
          </p:spPr>
          <p:txBody>
            <a:bodyPr wrap="square" rtlCol="0">
              <a:spAutoFit/>
            </a:bodyPr>
            <a:lstStyle/>
            <a:p>
              <a:r>
                <a:rPr lang="en-GB" sz="2400" b="1" dirty="0">
                  <a:solidFill>
                    <a:schemeClr val="bg1"/>
                  </a:solidFill>
                </a:rPr>
                <a:t>Life in</a:t>
              </a:r>
            </a:p>
          </p:txBody>
        </p:sp>
        <p:sp>
          <p:nvSpPr>
            <p:cNvPr id="4" name="TextBox 3"/>
            <p:cNvSpPr txBox="1"/>
            <p:nvPr/>
          </p:nvSpPr>
          <p:spPr>
            <a:xfrm>
              <a:off x="1821927" y="1356770"/>
              <a:ext cx="1760555" cy="830997"/>
            </a:xfrm>
            <a:prstGeom prst="rect">
              <a:avLst/>
            </a:prstGeom>
            <a:noFill/>
          </p:spPr>
          <p:txBody>
            <a:bodyPr wrap="square" rtlCol="0">
              <a:spAutoFit/>
            </a:bodyPr>
            <a:lstStyle/>
            <a:p>
              <a:r>
                <a:rPr lang="en-GB" sz="4800" b="1" dirty="0">
                  <a:solidFill>
                    <a:schemeClr val="bg1"/>
                  </a:solidFill>
                </a:rPr>
                <a:t>1920s</a:t>
              </a:r>
            </a:p>
          </p:txBody>
        </p:sp>
        <p:sp>
          <p:nvSpPr>
            <p:cNvPr id="5" name="TextBox 4"/>
            <p:cNvSpPr txBox="1"/>
            <p:nvPr/>
          </p:nvSpPr>
          <p:spPr>
            <a:xfrm>
              <a:off x="3664974" y="1356770"/>
              <a:ext cx="2959798" cy="830997"/>
            </a:xfrm>
            <a:prstGeom prst="rect">
              <a:avLst/>
            </a:prstGeom>
            <a:noFill/>
          </p:spPr>
          <p:txBody>
            <a:bodyPr wrap="square" rtlCol="0">
              <a:spAutoFit/>
            </a:bodyPr>
            <a:lstStyle/>
            <a:p>
              <a:r>
                <a:rPr lang="en-GB" sz="4800" b="1" dirty="0"/>
                <a:t>Scotland</a:t>
              </a:r>
            </a:p>
          </p:txBody>
        </p:sp>
      </p:grpSp>
      <p:sp>
        <p:nvSpPr>
          <p:cNvPr id="7" name="Rectangle 6"/>
          <p:cNvSpPr/>
          <p:nvPr/>
        </p:nvSpPr>
        <p:spPr>
          <a:xfrm>
            <a:off x="676545" y="1851991"/>
            <a:ext cx="3088664" cy="2031325"/>
          </a:xfrm>
          <a:prstGeom prst="rect">
            <a:avLst/>
          </a:prstGeom>
        </p:spPr>
        <p:txBody>
          <a:bodyPr wrap="square">
            <a:spAutoFit/>
          </a:bodyPr>
          <a:lstStyle/>
          <a:p>
            <a:r>
              <a:rPr lang="en-GB" dirty="0"/>
              <a:t>Poverty and unemployment were high and as a result, many people left Scotland and emigrated to countries such as </a:t>
            </a:r>
            <a:r>
              <a:rPr lang="en-GB" b="1" dirty="0"/>
              <a:t>Australia, Canada, England, New Zealand and South Africa</a:t>
            </a:r>
            <a:r>
              <a:rPr lang="en-GB" dirty="0"/>
              <a:t>.</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5209" y="1751699"/>
            <a:ext cx="3536525" cy="2344657"/>
          </a:xfrm>
          <a:prstGeom prst="rect">
            <a:avLst/>
          </a:prstGeom>
        </p:spPr>
      </p:pic>
      <p:grpSp>
        <p:nvGrpSpPr>
          <p:cNvPr id="14" name="Group 13"/>
          <p:cNvGrpSpPr/>
          <p:nvPr/>
        </p:nvGrpSpPr>
        <p:grpSpPr>
          <a:xfrm>
            <a:off x="545284" y="4209175"/>
            <a:ext cx="7011424" cy="1702965"/>
            <a:chOff x="545284" y="4544735"/>
            <a:chExt cx="7011424" cy="1702965"/>
          </a:xfrm>
        </p:grpSpPr>
        <p:sp>
          <p:nvSpPr>
            <p:cNvPr id="12" name="Trapezoid 11"/>
            <p:cNvSpPr/>
            <p:nvPr/>
          </p:nvSpPr>
          <p:spPr>
            <a:xfrm>
              <a:off x="545284" y="4544735"/>
              <a:ext cx="6987631" cy="1702965"/>
            </a:xfrm>
            <a:custGeom>
              <a:avLst/>
              <a:gdLst>
                <a:gd name="connsiteX0" fmla="*/ 0 w 6457750"/>
                <a:gd name="connsiteY0" fmla="*/ 1694576 h 1694576"/>
                <a:gd name="connsiteX1" fmla="*/ 104860 w 6457750"/>
                <a:gd name="connsiteY1" fmla="*/ 0 h 1694576"/>
                <a:gd name="connsiteX2" fmla="*/ 6352890 w 6457750"/>
                <a:gd name="connsiteY2" fmla="*/ 0 h 1694576"/>
                <a:gd name="connsiteX3" fmla="*/ 6457750 w 6457750"/>
                <a:gd name="connsiteY3" fmla="*/ 1694576 h 1694576"/>
                <a:gd name="connsiteX4" fmla="*/ 0 w 6457750"/>
                <a:gd name="connsiteY4" fmla="*/ 1694576 h 1694576"/>
                <a:gd name="connsiteX0" fmla="*/ 0 w 6457750"/>
                <a:gd name="connsiteY0" fmla="*/ 1702965 h 1702965"/>
                <a:gd name="connsiteX1" fmla="*/ 104860 w 6457750"/>
                <a:gd name="connsiteY1" fmla="*/ 8389 h 1702965"/>
                <a:gd name="connsiteX2" fmla="*/ 6428391 w 6457750"/>
                <a:gd name="connsiteY2" fmla="*/ 0 h 1702965"/>
                <a:gd name="connsiteX3" fmla="*/ 6457750 w 6457750"/>
                <a:gd name="connsiteY3" fmla="*/ 1702965 h 1702965"/>
                <a:gd name="connsiteX4" fmla="*/ 0 w 6457750"/>
                <a:gd name="connsiteY4" fmla="*/ 1702965 h 1702965"/>
                <a:gd name="connsiteX0" fmla="*/ 0 w 6428391"/>
                <a:gd name="connsiteY0" fmla="*/ 1702965 h 1702965"/>
                <a:gd name="connsiteX1" fmla="*/ 104860 w 6428391"/>
                <a:gd name="connsiteY1" fmla="*/ 8389 h 1702965"/>
                <a:gd name="connsiteX2" fmla="*/ 6428391 w 6428391"/>
                <a:gd name="connsiteY2" fmla="*/ 0 h 1702965"/>
                <a:gd name="connsiteX3" fmla="*/ 6427046 w 6428391"/>
                <a:gd name="connsiteY3" fmla="*/ 1688678 h 1702965"/>
                <a:gd name="connsiteX4" fmla="*/ 0 w 6428391"/>
                <a:gd name="connsiteY4" fmla="*/ 1702965 h 1702965"/>
                <a:gd name="connsiteX0" fmla="*/ 0 w 6428391"/>
                <a:gd name="connsiteY0" fmla="*/ 1702965 h 1707728"/>
                <a:gd name="connsiteX1" fmla="*/ 104860 w 6428391"/>
                <a:gd name="connsiteY1" fmla="*/ 8389 h 1707728"/>
                <a:gd name="connsiteX2" fmla="*/ 6428391 w 6428391"/>
                <a:gd name="connsiteY2" fmla="*/ 0 h 1707728"/>
                <a:gd name="connsiteX3" fmla="*/ 6387569 w 6428391"/>
                <a:gd name="connsiteY3" fmla="*/ 1707728 h 1707728"/>
                <a:gd name="connsiteX4" fmla="*/ 0 w 6428391"/>
                <a:gd name="connsiteY4" fmla="*/ 1702965 h 1707728"/>
                <a:gd name="connsiteX0" fmla="*/ 0 w 6435836"/>
                <a:gd name="connsiteY0" fmla="*/ 1702965 h 1702965"/>
                <a:gd name="connsiteX1" fmla="*/ 104860 w 6435836"/>
                <a:gd name="connsiteY1" fmla="*/ 8389 h 1702965"/>
                <a:gd name="connsiteX2" fmla="*/ 6428391 w 6435836"/>
                <a:gd name="connsiteY2" fmla="*/ 0 h 1702965"/>
                <a:gd name="connsiteX3" fmla="*/ 6435819 w 6435836"/>
                <a:gd name="connsiteY3" fmla="*/ 1679153 h 1702965"/>
                <a:gd name="connsiteX4" fmla="*/ 0 w 6435836"/>
                <a:gd name="connsiteY4" fmla="*/ 1702965 h 170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836" h="1702965">
                  <a:moveTo>
                    <a:pt x="0" y="1702965"/>
                  </a:moveTo>
                  <a:lnTo>
                    <a:pt x="104860" y="8389"/>
                  </a:lnTo>
                  <a:lnTo>
                    <a:pt x="6428391" y="0"/>
                  </a:lnTo>
                  <a:cubicBezTo>
                    <a:pt x="6427943" y="562893"/>
                    <a:pt x="6436267" y="1116260"/>
                    <a:pt x="6435819" y="1679153"/>
                  </a:cubicBezTo>
                  <a:lnTo>
                    <a:pt x="0" y="1702965"/>
                  </a:lnTo>
                  <a:close/>
                </a:path>
              </a:pathLst>
            </a:custGeom>
            <a:solidFill>
              <a:srgbClr val="F39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2827090" y="4657553"/>
              <a:ext cx="4729618" cy="1477328"/>
            </a:xfrm>
            <a:prstGeom prst="rect">
              <a:avLst/>
            </a:prstGeom>
          </p:spPr>
          <p:txBody>
            <a:bodyPr wrap="square">
              <a:spAutoFit/>
            </a:bodyPr>
            <a:lstStyle/>
            <a:p>
              <a:pPr lvl="0" eaLnBrk="0" fontAlgn="base" hangingPunct="0">
                <a:spcBef>
                  <a:spcPct val="0"/>
                </a:spcBef>
                <a:spcAft>
                  <a:spcPct val="0"/>
                </a:spcAft>
              </a:pPr>
              <a:r>
                <a:rPr lang="en-US" altLang="en-US" b="1" dirty="0">
                  <a:solidFill>
                    <a:srgbClr val="003F7D"/>
                  </a:solidFill>
                  <a:latin typeface="Twinkl" pitchFamily="2" charset="77"/>
                  <a:ea typeface="Calibri" panose="020F0502020204030204" pitchFamily="34" charset="0"/>
                  <a:cs typeface="Times New Roman" panose="02020603050405020304" pitchFamily="18" charset="0"/>
                </a:rPr>
                <a:t>Did You Know…?</a:t>
              </a:r>
            </a:p>
            <a:p>
              <a:pPr eaLnBrk="0" fontAlgn="base" hangingPunct="0">
                <a:spcBef>
                  <a:spcPct val="0"/>
                </a:spcBef>
                <a:spcAft>
                  <a:spcPct val="0"/>
                </a:spcAft>
              </a:pPr>
              <a:r>
                <a:rPr lang="en-US" altLang="en-US" dirty="0">
                  <a:solidFill>
                    <a:srgbClr val="000000"/>
                  </a:solidFill>
                  <a:latin typeface="Twinkl" pitchFamily="2" charset="77"/>
                  <a:ea typeface="Calibri" panose="020F0502020204030204" pitchFamily="34" charset="0"/>
                  <a:cs typeface="Times New Roman" panose="02020603050405020304" pitchFamily="18" charset="0"/>
                </a:rPr>
                <a:t>Scottish scientist, </a:t>
              </a:r>
              <a:r>
                <a:rPr lang="en-US" altLang="en-US" b="1" dirty="0">
                  <a:solidFill>
                    <a:srgbClr val="000000"/>
                  </a:solidFill>
                  <a:latin typeface="Twinkl" pitchFamily="2" charset="77"/>
                  <a:ea typeface="Calibri" panose="020F0502020204030204" pitchFamily="34" charset="0"/>
                  <a:cs typeface="Times New Roman" panose="02020603050405020304" pitchFamily="18" charset="0"/>
                </a:rPr>
                <a:t>Sir Alexander Fleming</a:t>
              </a:r>
              <a:r>
                <a:rPr lang="en-US" altLang="en-US" dirty="0">
                  <a:solidFill>
                    <a:srgbClr val="000000"/>
                  </a:solidFill>
                  <a:latin typeface="Twinkl" pitchFamily="2" charset="77"/>
                  <a:ea typeface="Calibri" panose="020F0502020204030204" pitchFamily="34" charset="0"/>
                  <a:cs typeface="Times New Roman" panose="02020603050405020304" pitchFamily="18" charset="0"/>
                </a:rPr>
                <a:t> discovered </a:t>
              </a:r>
              <a:r>
                <a:rPr lang="en-US" altLang="en-US" b="1" dirty="0">
                  <a:solidFill>
                    <a:srgbClr val="000000"/>
                  </a:solidFill>
                  <a:latin typeface="Twinkl" pitchFamily="2" charset="77"/>
                  <a:ea typeface="Calibri" panose="020F0502020204030204" pitchFamily="34" charset="0"/>
                  <a:cs typeface="Times New Roman" panose="02020603050405020304" pitchFamily="18" charset="0"/>
                </a:rPr>
                <a:t>penicillin.</a:t>
              </a:r>
              <a:r>
                <a:rPr lang="en-US" altLang="en-US" dirty="0">
                  <a:solidFill>
                    <a:srgbClr val="000000"/>
                  </a:solidFill>
                  <a:latin typeface="Twinkl" pitchFamily="2" charset="77"/>
                  <a:ea typeface="Calibri" panose="020F0502020204030204" pitchFamily="34" charset="0"/>
                  <a:cs typeface="Times New Roman" panose="02020603050405020304" pitchFamily="18" charset="0"/>
                </a:rPr>
                <a:t> This was a huge medical breakthrough as these antibiotics help to fight infection in your body</a:t>
              </a:r>
              <a:r>
                <a:rPr lang="en-US" altLang="en-US" b="1" dirty="0">
                  <a:solidFill>
                    <a:srgbClr val="000000"/>
                  </a:solidFill>
                  <a:latin typeface="Twinkl" pitchFamily="2" charset="77"/>
                  <a:ea typeface="Calibri" panose="020F0502020204030204" pitchFamily="34" charset="0"/>
                  <a:cs typeface="Times New Roman" panose="02020603050405020304" pitchFamily="18" charset="0"/>
                </a:rPr>
                <a:t>.</a:t>
              </a:r>
              <a:endParaRPr lang="en-GB" dirty="0"/>
            </a:p>
          </p:txBody>
        </p:sp>
      </p:gr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3894" r="-3894"/>
          <a:stretch/>
        </p:blipFill>
        <p:spPr>
          <a:xfrm>
            <a:off x="207852" y="3848115"/>
            <a:ext cx="2772113" cy="2425084"/>
          </a:xfrm>
          <a:prstGeom prst="roundRect">
            <a:avLst>
              <a:gd name="adj" fmla="val 37201"/>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4706" y="2978090"/>
            <a:ext cx="219167" cy="351865"/>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8589" y="1934785"/>
            <a:ext cx="219167" cy="351865"/>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68220" y="3298736"/>
            <a:ext cx="219167" cy="351865"/>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3354" y="2108427"/>
            <a:ext cx="219167" cy="351865"/>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6971" y="2987572"/>
            <a:ext cx="219167" cy="351865"/>
          </a:xfrm>
          <a:prstGeom prst="rect">
            <a:avLst/>
          </a:prstGeom>
        </p:spPr>
      </p:pic>
    </p:spTree>
    <p:extLst>
      <p:ext uri="{BB962C8B-B14F-4D97-AF65-F5344CB8AC3E}">
        <p14:creationId xmlns:p14="http://schemas.microsoft.com/office/powerpoint/2010/main" val="4101855513"/>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par>
                          <p:cTn id="19" fill="hold">
                            <p:stCondLst>
                              <p:cond delay="1500"/>
                            </p:stCondLst>
                            <p:childTnLst>
                              <p:par>
                                <p:cTn id="20" presetID="22" presetClass="entr" presetSubtype="4"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par>
                          <p:cTn id="27" fill="hold">
                            <p:stCondLst>
                              <p:cond delay="2500"/>
                            </p:stCondLst>
                            <p:childTnLst>
                              <p:par>
                                <p:cTn id="28" presetID="22" presetClass="entr" presetSubtype="4"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right)">
                                      <p:cBhvr>
                                        <p:cTn id="35" dur="500"/>
                                        <p:tgtEl>
                                          <p:spTgt spid="14"/>
                                        </p:tgtEl>
                                      </p:cBhvr>
                                    </p:animEffect>
                                  </p:childTnLst>
                                </p:cTn>
                              </p:par>
                              <p:par>
                                <p:cTn id="36" presetID="22" presetClass="entr" presetSubtype="4"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down)">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10881" y="622335"/>
            <a:ext cx="5913223" cy="1147742"/>
            <a:chOff x="711549" y="1201176"/>
            <a:chExt cx="5913223" cy="1147742"/>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549" y="1201176"/>
              <a:ext cx="2953425" cy="1147742"/>
            </a:xfrm>
            <a:prstGeom prst="rect">
              <a:avLst/>
            </a:prstGeom>
          </p:spPr>
        </p:pic>
        <p:sp>
          <p:nvSpPr>
            <p:cNvPr id="3" name="TextBox 2"/>
            <p:cNvSpPr txBox="1"/>
            <p:nvPr/>
          </p:nvSpPr>
          <p:spPr>
            <a:xfrm>
              <a:off x="721453" y="1444241"/>
              <a:ext cx="1090570" cy="461665"/>
            </a:xfrm>
            <a:prstGeom prst="rect">
              <a:avLst/>
            </a:prstGeom>
            <a:noFill/>
          </p:spPr>
          <p:txBody>
            <a:bodyPr wrap="square" rtlCol="0">
              <a:spAutoFit/>
            </a:bodyPr>
            <a:lstStyle/>
            <a:p>
              <a:endParaRPr lang="en-GB" sz="2400" b="1" dirty="0">
                <a:solidFill>
                  <a:schemeClr val="bg1"/>
                </a:solidFill>
              </a:endParaRPr>
            </a:p>
          </p:txBody>
        </p:sp>
        <p:sp>
          <p:nvSpPr>
            <p:cNvPr id="4" name="TextBox 3"/>
            <p:cNvSpPr txBox="1"/>
            <p:nvPr/>
          </p:nvSpPr>
          <p:spPr>
            <a:xfrm>
              <a:off x="1821927" y="1356770"/>
              <a:ext cx="1760555" cy="830997"/>
            </a:xfrm>
            <a:prstGeom prst="rect">
              <a:avLst/>
            </a:prstGeom>
            <a:noFill/>
          </p:spPr>
          <p:txBody>
            <a:bodyPr wrap="square" rtlCol="0">
              <a:spAutoFit/>
            </a:bodyPr>
            <a:lstStyle/>
            <a:p>
              <a:r>
                <a:rPr lang="en-GB" sz="4800" b="1" dirty="0">
                  <a:solidFill>
                    <a:schemeClr val="bg1"/>
                  </a:solidFill>
                </a:rPr>
                <a:t>1920s</a:t>
              </a:r>
            </a:p>
          </p:txBody>
        </p:sp>
        <p:sp>
          <p:nvSpPr>
            <p:cNvPr id="5" name="TextBox 4"/>
            <p:cNvSpPr txBox="1"/>
            <p:nvPr/>
          </p:nvSpPr>
          <p:spPr>
            <a:xfrm>
              <a:off x="3664974" y="1356770"/>
              <a:ext cx="2959798" cy="830997"/>
            </a:xfrm>
            <a:prstGeom prst="rect">
              <a:avLst/>
            </a:prstGeom>
            <a:noFill/>
          </p:spPr>
          <p:txBody>
            <a:bodyPr wrap="square" rtlCol="0">
              <a:spAutoFit/>
            </a:bodyPr>
            <a:lstStyle/>
            <a:p>
              <a:r>
                <a:rPr lang="en-GB" sz="4800" b="1" dirty="0"/>
                <a:t>Fashion</a:t>
              </a:r>
            </a:p>
          </p:txBody>
        </p:sp>
      </p:grpSp>
      <p:sp>
        <p:nvSpPr>
          <p:cNvPr id="7" name="Rectangle 6"/>
          <p:cNvSpPr/>
          <p:nvPr/>
        </p:nvSpPr>
        <p:spPr>
          <a:xfrm>
            <a:off x="3521812" y="2184466"/>
            <a:ext cx="3882756" cy="2031325"/>
          </a:xfrm>
          <a:prstGeom prst="rect">
            <a:avLst/>
          </a:prstGeom>
        </p:spPr>
        <p:txBody>
          <a:bodyPr wrap="square">
            <a:spAutoFit/>
          </a:bodyPr>
          <a:lstStyle/>
          <a:p>
            <a:r>
              <a:rPr lang="en-GB" b="1" dirty="0">
                <a:latin typeface="Twinkl" pitchFamily="2" charset="77"/>
              </a:rPr>
              <a:t>Women’s</a:t>
            </a:r>
            <a:r>
              <a:rPr lang="en-GB" dirty="0">
                <a:latin typeface="Twinkl" pitchFamily="2" charset="77"/>
              </a:rPr>
              <a:t> clothing was becoming</a:t>
            </a:r>
            <a:br>
              <a:rPr lang="en-GB" dirty="0">
                <a:latin typeface="Twinkl" pitchFamily="2" charset="77"/>
              </a:rPr>
            </a:br>
            <a:r>
              <a:rPr lang="en-GB" dirty="0">
                <a:latin typeface="Twinkl" pitchFamily="2" charset="77"/>
              </a:rPr>
              <a:t>looser and less lacy in the 1920s.</a:t>
            </a:r>
            <a:br>
              <a:rPr lang="en-GB" dirty="0">
                <a:latin typeface="Twinkl" pitchFamily="2" charset="77"/>
              </a:rPr>
            </a:br>
            <a:r>
              <a:rPr lang="en-GB" dirty="0">
                <a:latin typeface="Twinkl" pitchFamily="2" charset="77"/>
              </a:rPr>
              <a:t>The flapper dress was all the rage.</a:t>
            </a:r>
            <a:br>
              <a:rPr lang="en-GB" dirty="0">
                <a:latin typeface="Twinkl" pitchFamily="2" charset="77"/>
              </a:rPr>
            </a:br>
            <a:r>
              <a:rPr lang="en-GB" dirty="0">
                <a:latin typeface="Twinkl" pitchFamily="2" charset="77"/>
              </a:rPr>
              <a:t/>
            </a:r>
            <a:br>
              <a:rPr lang="en-GB" dirty="0">
                <a:latin typeface="Twinkl" pitchFamily="2" charset="77"/>
              </a:rPr>
            </a:br>
            <a:r>
              <a:rPr lang="en-GB" b="1" dirty="0">
                <a:latin typeface="Twinkl" pitchFamily="2" charset="77"/>
              </a:rPr>
              <a:t>Men</a:t>
            </a:r>
            <a:r>
              <a:rPr lang="en-GB" dirty="0">
                <a:latin typeface="Twinkl" pitchFamily="2" charset="77"/>
              </a:rPr>
              <a:t> wore suits with waistcoats.</a:t>
            </a:r>
            <a:br>
              <a:rPr lang="en-GB" dirty="0">
                <a:latin typeface="Twinkl" pitchFamily="2" charset="77"/>
              </a:rPr>
            </a:br>
            <a:r>
              <a:rPr lang="en-GB" dirty="0">
                <a:latin typeface="Twinkl" pitchFamily="2" charset="77"/>
              </a:rPr>
              <a:t>Usually men’s clothing was black, blue, brown, grey or white. </a:t>
            </a:r>
          </a:p>
        </p:txBody>
      </p:sp>
      <p:sp>
        <p:nvSpPr>
          <p:cNvPr id="12" name="Trapezoid 11"/>
          <p:cNvSpPr/>
          <p:nvPr/>
        </p:nvSpPr>
        <p:spPr>
          <a:xfrm>
            <a:off x="545284" y="4912715"/>
            <a:ext cx="6987631" cy="999425"/>
          </a:xfrm>
          <a:custGeom>
            <a:avLst/>
            <a:gdLst>
              <a:gd name="connsiteX0" fmla="*/ 0 w 6457750"/>
              <a:gd name="connsiteY0" fmla="*/ 1694576 h 1694576"/>
              <a:gd name="connsiteX1" fmla="*/ 104860 w 6457750"/>
              <a:gd name="connsiteY1" fmla="*/ 0 h 1694576"/>
              <a:gd name="connsiteX2" fmla="*/ 6352890 w 6457750"/>
              <a:gd name="connsiteY2" fmla="*/ 0 h 1694576"/>
              <a:gd name="connsiteX3" fmla="*/ 6457750 w 6457750"/>
              <a:gd name="connsiteY3" fmla="*/ 1694576 h 1694576"/>
              <a:gd name="connsiteX4" fmla="*/ 0 w 6457750"/>
              <a:gd name="connsiteY4" fmla="*/ 1694576 h 1694576"/>
              <a:gd name="connsiteX0" fmla="*/ 0 w 6457750"/>
              <a:gd name="connsiteY0" fmla="*/ 1702965 h 1702965"/>
              <a:gd name="connsiteX1" fmla="*/ 104860 w 6457750"/>
              <a:gd name="connsiteY1" fmla="*/ 8389 h 1702965"/>
              <a:gd name="connsiteX2" fmla="*/ 6428391 w 6457750"/>
              <a:gd name="connsiteY2" fmla="*/ 0 h 1702965"/>
              <a:gd name="connsiteX3" fmla="*/ 6457750 w 6457750"/>
              <a:gd name="connsiteY3" fmla="*/ 1702965 h 1702965"/>
              <a:gd name="connsiteX4" fmla="*/ 0 w 6457750"/>
              <a:gd name="connsiteY4" fmla="*/ 1702965 h 1702965"/>
              <a:gd name="connsiteX0" fmla="*/ 0 w 6428391"/>
              <a:gd name="connsiteY0" fmla="*/ 1702965 h 1702965"/>
              <a:gd name="connsiteX1" fmla="*/ 104860 w 6428391"/>
              <a:gd name="connsiteY1" fmla="*/ 8389 h 1702965"/>
              <a:gd name="connsiteX2" fmla="*/ 6428391 w 6428391"/>
              <a:gd name="connsiteY2" fmla="*/ 0 h 1702965"/>
              <a:gd name="connsiteX3" fmla="*/ 6427046 w 6428391"/>
              <a:gd name="connsiteY3" fmla="*/ 1688678 h 1702965"/>
              <a:gd name="connsiteX4" fmla="*/ 0 w 6428391"/>
              <a:gd name="connsiteY4" fmla="*/ 1702965 h 1702965"/>
              <a:gd name="connsiteX0" fmla="*/ 0 w 6428391"/>
              <a:gd name="connsiteY0" fmla="*/ 1702965 h 1707728"/>
              <a:gd name="connsiteX1" fmla="*/ 104860 w 6428391"/>
              <a:gd name="connsiteY1" fmla="*/ 8389 h 1707728"/>
              <a:gd name="connsiteX2" fmla="*/ 6428391 w 6428391"/>
              <a:gd name="connsiteY2" fmla="*/ 0 h 1707728"/>
              <a:gd name="connsiteX3" fmla="*/ 6387569 w 6428391"/>
              <a:gd name="connsiteY3" fmla="*/ 1707728 h 1707728"/>
              <a:gd name="connsiteX4" fmla="*/ 0 w 6428391"/>
              <a:gd name="connsiteY4" fmla="*/ 1702965 h 1707728"/>
              <a:gd name="connsiteX0" fmla="*/ 0 w 6435836"/>
              <a:gd name="connsiteY0" fmla="*/ 1702965 h 1702965"/>
              <a:gd name="connsiteX1" fmla="*/ 104860 w 6435836"/>
              <a:gd name="connsiteY1" fmla="*/ 8389 h 1702965"/>
              <a:gd name="connsiteX2" fmla="*/ 6428391 w 6435836"/>
              <a:gd name="connsiteY2" fmla="*/ 0 h 1702965"/>
              <a:gd name="connsiteX3" fmla="*/ 6435819 w 6435836"/>
              <a:gd name="connsiteY3" fmla="*/ 1679153 h 1702965"/>
              <a:gd name="connsiteX4" fmla="*/ 0 w 6435836"/>
              <a:gd name="connsiteY4" fmla="*/ 1702965 h 170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836" h="1702965">
                <a:moveTo>
                  <a:pt x="0" y="1702965"/>
                </a:moveTo>
                <a:lnTo>
                  <a:pt x="104860" y="8389"/>
                </a:lnTo>
                <a:lnTo>
                  <a:pt x="6428391" y="0"/>
                </a:lnTo>
                <a:cubicBezTo>
                  <a:pt x="6427943" y="562893"/>
                  <a:pt x="6436267" y="1116260"/>
                  <a:pt x="6435819" y="1679153"/>
                </a:cubicBezTo>
                <a:lnTo>
                  <a:pt x="0" y="1702965"/>
                </a:lnTo>
                <a:close/>
              </a:path>
            </a:pathLst>
          </a:custGeom>
          <a:solidFill>
            <a:srgbClr val="F39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304" y="1554981"/>
            <a:ext cx="2486895" cy="4645711"/>
          </a:xfrm>
          <a:prstGeom prst="rect">
            <a:avLst/>
          </a:prstGeom>
        </p:spPr>
      </p:pic>
    </p:spTree>
    <p:extLst>
      <p:ext uri="{BB962C8B-B14F-4D97-AF65-F5344CB8AC3E}">
        <p14:creationId xmlns:p14="http://schemas.microsoft.com/office/powerpoint/2010/main" val="3087572041"/>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10881" y="613946"/>
            <a:ext cx="5913223" cy="1147741"/>
            <a:chOff x="711549" y="1201176"/>
            <a:chExt cx="5913223" cy="1147741"/>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549" y="1201176"/>
              <a:ext cx="2953425" cy="1147741"/>
            </a:xfrm>
            <a:prstGeom prst="rect">
              <a:avLst/>
            </a:prstGeom>
          </p:spPr>
        </p:pic>
        <p:sp>
          <p:nvSpPr>
            <p:cNvPr id="3" name="TextBox 2"/>
            <p:cNvSpPr txBox="1"/>
            <p:nvPr/>
          </p:nvSpPr>
          <p:spPr>
            <a:xfrm>
              <a:off x="721453" y="1444241"/>
              <a:ext cx="1090570" cy="461665"/>
            </a:xfrm>
            <a:prstGeom prst="rect">
              <a:avLst/>
            </a:prstGeom>
            <a:noFill/>
          </p:spPr>
          <p:txBody>
            <a:bodyPr wrap="square" rtlCol="0">
              <a:spAutoFit/>
            </a:bodyPr>
            <a:lstStyle/>
            <a:p>
              <a:r>
                <a:rPr lang="en-GB" sz="2400" b="1" dirty="0">
                  <a:solidFill>
                    <a:schemeClr val="bg1"/>
                  </a:solidFill>
                </a:rPr>
                <a:t>Life in</a:t>
              </a:r>
            </a:p>
          </p:txBody>
        </p:sp>
        <p:sp>
          <p:nvSpPr>
            <p:cNvPr id="4" name="TextBox 3"/>
            <p:cNvSpPr txBox="1"/>
            <p:nvPr/>
          </p:nvSpPr>
          <p:spPr>
            <a:xfrm>
              <a:off x="1821927" y="1356770"/>
              <a:ext cx="1760555" cy="830997"/>
            </a:xfrm>
            <a:prstGeom prst="rect">
              <a:avLst/>
            </a:prstGeom>
            <a:noFill/>
          </p:spPr>
          <p:txBody>
            <a:bodyPr wrap="square" rtlCol="0">
              <a:spAutoFit/>
            </a:bodyPr>
            <a:lstStyle/>
            <a:p>
              <a:r>
                <a:rPr lang="en-GB" sz="4800" b="1" dirty="0">
                  <a:solidFill>
                    <a:schemeClr val="bg1"/>
                  </a:solidFill>
                </a:rPr>
                <a:t>1930s</a:t>
              </a:r>
            </a:p>
          </p:txBody>
        </p:sp>
        <p:sp>
          <p:nvSpPr>
            <p:cNvPr id="5" name="TextBox 4"/>
            <p:cNvSpPr txBox="1"/>
            <p:nvPr/>
          </p:nvSpPr>
          <p:spPr>
            <a:xfrm>
              <a:off x="3664974" y="1356770"/>
              <a:ext cx="2959798" cy="830997"/>
            </a:xfrm>
            <a:prstGeom prst="rect">
              <a:avLst/>
            </a:prstGeom>
            <a:noFill/>
          </p:spPr>
          <p:txBody>
            <a:bodyPr wrap="square" rtlCol="0">
              <a:spAutoFit/>
            </a:bodyPr>
            <a:lstStyle/>
            <a:p>
              <a:r>
                <a:rPr lang="en-GB" sz="4800" b="1" dirty="0"/>
                <a:t>Scotland</a:t>
              </a:r>
            </a:p>
          </p:txBody>
        </p:sp>
      </p:grpSp>
      <p:sp>
        <p:nvSpPr>
          <p:cNvPr id="7" name="Rectangle 6"/>
          <p:cNvSpPr/>
          <p:nvPr/>
        </p:nvSpPr>
        <p:spPr>
          <a:xfrm>
            <a:off x="545283" y="1843602"/>
            <a:ext cx="3493317" cy="2308324"/>
          </a:xfrm>
          <a:prstGeom prst="rect">
            <a:avLst/>
          </a:prstGeom>
        </p:spPr>
        <p:txBody>
          <a:bodyPr wrap="square">
            <a:spAutoFit/>
          </a:bodyPr>
          <a:lstStyle/>
          <a:p>
            <a:r>
              <a:rPr lang="en-GB" dirty="0"/>
              <a:t>The 1930s was the decade of </a:t>
            </a:r>
            <a:r>
              <a:rPr lang="en-GB" b="1" dirty="0"/>
              <a:t>The Great Depression.</a:t>
            </a:r>
            <a:r>
              <a:rPr lang="en-GB" dirty="0"/>
              <a:t> </a:t>
            </a:r>
            <a:br>
              <a:rPr lang="en-GB" dirty="0"/>
            </a:br>
            <a:r>
              <a:rPr lang="en-GB" dirty="0"/>
              <a:t>Life was pretty bleak for many people in Scotland because of poor standards of living. </a:t>
            </a:r>
            <a:r>
              <a:rPr lang="en-GB" b="1" dirty="0"/>
              <a:t>Unemployment was high</a:t>
            </a:r>
            <a:r>
              <a:rPr lang="en-GB" dirty="0"/>
              <a:t>, there was a </a:t>
            </a:r>
            <a:r>
              <a:rPr lang="en-GB" b="1" dirty="0"/>
              <a:t>shortage of housing</a:t>
            </a:r>
            <a:r>
              <a:rPr lang="en-GB" dirty="0"/>
              <a:t> and </a:t>
            </a:r>
            <a:r>
              <a:rPr lang="en-GB" b="1" dirty="0"/>
              <a:t>sanitation was poor</a:t>
            </a:r>
            <a:r>
              <a:rPr lang="en-GB" dirty="0"/>
              <a:t>. </a:t>
            </a:r>
          </a:p>
        </p:txBody>
      </p:sp>
      <p:grpSp>
        <p:nvGrpSpPr>
          <p:cNvPr id="14" name="Group 13"/>
          <p:cNvGrpSpPr/>
          <p:nvPr/>
        </p:nvGrpSpPr>
        <p:grpSpPr>
          <a:xfrm>
            <a:off x="545284" y="4200786"/>
            <a:ext cx="6987631" cy="1702965"/>
            <a:chOff x="545284" y="4544735"/>
            <a:chExt cx="6987631" cy="1702965"/>
          </a:xfrm>
          <a:solidFill>
            <a:srgbClr val="89CBC0"/>
          </a:solidFill>
        </p:grpSpPr>
        <p:sp>
          <p:nvSpPr>
            <p:cNvPr id="12" name="Trapezoid 11"/>
            <p:cNvSpPr/>
            <p:nvPr/>
          </p:nvSpPr>
          <p:spPr>
            <a:xfrm>
              <a:off x="545284" y="4544735"/>
              <a:ext cx="6987631" cy="1702965"/>
            </a:xfrm>
            <a:custGeom>
              <a:avLst/>
              <a:gdLst>
                <a:gd name="connsiteX0" fmla="*/ 0 w 6457750"/>
                <a:gd name="connsiteY0" fmla="*/ 1694576 h 1694576"/>
                <a:gd name="connsiteX1" fmla="*/ 104860 w 6457750"/>
                <a:gd name="connsiteY1" fmla="*/ 0 h 1694576"/>
                <a:gd name="connsiteX2" fmla="*/ 6352890 w 6457750"/>
                <a:gd name="connsiteY2" fmla="*/ 0 h 1694576"/>
                <a:gd name="connsiteX3" fmla="*/ 6457750 w 6457750"/>
                <a:gd name="connsiteY3" fmla="*/ 1694576 h 1694576"/>
                <a:gd name="connsiteX4" fmla="*/ 0 w 6457750"/>
                <a:gd name="connsiteY4" fmla="*/ 1694576 h 1694576"/>
                <a:gd name="connsiteX0" fmla="*/ 0 w 6457750"/>
                <a:gd name="connsiteY0" fmla="*/ 1702965 h 1702965"/>
                <a:gd name="connsiteX1" fmla="*/ 104860 w 6457750"/>
                <a:gd name="connsiteY1" fmla="*/ 8389 h 1702965"/>
                <a:gd name="connsiteX2" fmla="*/ 6428391 w 6457750"/>
                <a:gd name="connsiteY2" fmla="*/ 0 h 1702965"/>
                <a:gd name="connsiteX3" fmla="*/ 6457750 w 6457750"/>
                <a:gd name="connsiteY3" fmla="*/ 1702965 h 1702965"/>
                <a:gd name="connsiteX4" fmla="*/ 0 w 6457750"/>
                <a:gd name="connsiteY4" fmla="*/ 1702965 h 1702965"/>
                <a:gd name="connsiteX0" fmla="*/ 0 w 6428391"/>
                <a:gd name="connsiteY0" fmla="*/ 1702965 h 1702965"/>
                <a:gd name="connsiteX1" fmla="*/ 104860 w 6428391"/>
                <a:gd name="connsiteY1" fmla="*/ 8389 h 1702965"/>
                <a:gd name="connsiteX2" fmla="*/ 6428391 w 6428391"/>
                <a:gd name="connsiteY2" fmla="*/ 0 h 1702965"/>
                <a:gd name="connsiteX3" fmla="*/ 6427046 w 6428391"/>
                <a:gd name="connsiteY3" fmla="*/ 1688678 h 1702965"/>
                <a:gd name="connsiteX4" fmla="*/ 0 w 6428391"/>
                <a:gd name="connsiteY4" fmla="*/ 1702965 h 1702965"/>
                <a:gd name="connsiteX0" fmla="*/ 0 w 6428391"/>
                <a:gd name="connsiteY0" fmla="*/ 1702965 h 1707728"/>
                <a:gd name="connsiteX1" fmla="*/ 104860 w 6428391"/>
                <a:gd name="connsiteY1" fmla="*/ 8389 h 1707728"/>
                <a:gd name="connsiteX2" fmla="*/ 6428391 w 6428391"/>
                <a:gd name="connsiteY2" fmla="*/ 0 h 1707728"/>
                <a:gd name="connsiteX3" fmla="*/ 6387569 w 6428391"/>
                <a:gd name="connsiteY3" fmla="*/ 1707728 h 1707728"/>
                <a:gd name="connsiteX4" fmla="*/ 0 w 6428391"/>
                <a:gd name="connsiteY4" fmla="*/ 1702965 h 1707728"/>
                <a:gd name="connsiteX0" fmla="*/ 0 w 6435836"/>
                <a:gd name="connsiteY0" fmla="*/ 1702965 h 1702965"/>
                <a:gd name="connsiteX1" fmla="*/ 104860 w 6435836"/>
                <a:gd name="connsiteY1" fmla="*/ 8389 h 1702965"/>
                <a:gd name="connsiteX2" fmla="*/ 6428391 w 6435836"/>
                <a:gd name="connsiteY2" fmla="*/ 0 h 1702965"/>
                <a:gd name="connsiteX3" fmla="*/ 6435819 w 6435836"/>
                <a:gd name="connsiteY3" fmla="*/ 1679153 h 1702965"/>
                <a:gd name="connsiteX4" fmla="*/ 0 w 6435836"/>
                <a:gd name="connsiteY4" fmla="*/ 1702965 h 170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836" h="1702965">
                  <a:moveTo>
                    <a:pt x="0" y="1702965"/>
                  </a:moveTo>
                  <a:lnTo>
                    <a:pt x="104860" y="8389"/>
                  </a:lnTo>
                  <a:lnTo>
                    <a:pt x="6428391" y="0"/>
                  </a:lnTo>
                  <a:cubicBezTo>
                    <a:pt x="6427943" y="562893"/>
                    <a:pt x="6436267" y="1116260"/>
                    <a:pt x="6435819" y="1679153"/>
                  </a:cubicBezTo>
                  <a:lnTo>
                    <a:pt x="0" y="170296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690522" y="4657553"/>
              <a:ext cx="4879767" cy="1477328"/>
            </a:xfrm>
            <a:prstGeom prst="rect">
              <a:avLst/>
            </a:prstGeom>
            <a:grpFill/>
          </p:spPr>
          <p:txBody>
            <a:bodyPr wrap="square">
              <a:spAutoFit/>
            </a:bodyPr>
            <a:lstStyle/>
            <a:p>
              <a:pPr lvl="0" eaLnBrk="0" fontAlgn="base" hangingPunct="0">
                <a:spcBef>
                  <a:spcPct val="0"/>
                </a:spcBef>
                <a:spcAft>
                  <a:spcPct val="0"/>
                </a:spcAft>
              </a:pPr>
              <a:r>
                <a:rPr lang="en-US" altLang="en-US" b="1" dirty="0">
                  <a:solidFill>
                    <a:srgbClr val="003F7D"/>
                  </a:solidFill>
                  <a:latin typeface="Twinkl" pitchFamily="2" charset="77"/>
                  <a:ea typeface="Calibri" panose="020F0502020204030204" pitchFamily="34" charset="0"/>
                  <a:cs typeface="Times New Roman" panose="02020603050405020304" pitchFamily="18" charset="0"/>
                </a:rPr>
                <a:t>Did You Know…?</a:t>
              </a:r>
            </a:p>
            <a:p>
              <a:pPr eaLnBrk="0" fontAlgn="base" hangingPunct="0">
                <a:spcBef>
                  <a:spcPct val="0"/>
                </a:spcBef>
                <a:spcAft>
                  <a:spcPct val="0"/>
                </a:spcAft>
              </a:pPr>
              <a:r>
                <a:rPr lang="en-GB" altLang="en-US" dirty="0">
                  <a:solidFill>
                    <a:srgbClr val="000000"/>
                  </a:solidFill>
                  <a:latin typeface="Twinkl" pitchFamily="2" charset="77"/>
                  <a:ea typeface="Calibri" panose="020F0502020204030204" pitchFamily="34" charset="0"/>
                  <a:cs typeface="Times New Roman" panose="02020603050405020304" pitchFamily="18" charset="0"/>
                </a:rPr>
                <a:t>In </a:t>
              </a:r>
              <a:r>
                <a:rPr lang="en-GB" altLang="en-US" b="1" dirty="0">
                  <a:solidFill>
                    <a:srgbClr val="000000"/>
                  </a:solidFill>
                  <a:latin typeface="Twinkl" pitchFamily="2" charset="77"/>
                  <a:ea typeface="Calibri" panose="020F0502020204030204" pitchFamily="34" charset="0"/>
                  <a:cs typeface="Times New Roman" panose="02020603050405020304" pitchFamily="18" charset="0"/>
                </a:rPr>
                <a:t>1939, Neville Chamberlain</a:t>
              </a:r>
              <a:r>
                <a:rPr lang="en-GB" altLang="en-US" dirty="0">
                  <a:solidFill>
                    <a:srgbClr val="000000"/>
                  </a:solidFill>
                  <a:latin typeface="Twinkl" pitchFamily="2" charset="77"/>
                  <a:ea typeface="Calibri" panose="020F0502020204030204" pitchFamily="34" charset="0"/>
                  <a:cs typeface="Times New Roman" panose="02020603050405020304" pitchFamily="18" charset="0"/>
                </a:rPr>
                <a:t>, who was the Prime Minister for Great Britain, declared war on Germany when they invaded Poland. This was the beginning of the Second World War.</a:t>
              </a:r>
              <a:endParaRPr lang="en-GB" dirty="0"/>
            </a:p>
          </p:txBody>
        </p:sp>
      </p:grpSp>
      <p:grpSp>
        <p:nvGrpSpPr>
          <p:cNvPr id="21" name="Group 20"/>
          <p:cNvGrpSpPr/>
          <p:nvPr/>
        </p:nvGrpSpPr>
        <p:grpSpPr>
          <a:xfrm>
            <a:off x="4085023" y="1691543"/>
            <a:ext cx="3220652" cy="2277372"/>
            <a:chOff x="4085023" y="2035492"/>
            <a:chExt cx="3220652" cy="2277372"/>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5024" y="2035492"/>
              <a:ext cx="3220651" cy="2277372"/>
            </a:xfrm>
            <a:prstGeom prst="rect">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b="27299"/>
            <a:stretch/>
          </p:blipFill>
          <p:spPr>
            <a:xfrm>
              <a:off x="4085023" y="3034669"/>
              <a:ext cx="3220651" cy="1278195"/>
            </a:xfrm>
            <a:prstGeom prst="rect">
              <a:avLst/>
            </a:prstGeom>
          </p:spPr>
        </p:pic>
      </p:gr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3922" y="3685735"/>
            <a:ext cx="2199943" cy="2200447"/>
          </a:xfrm>
          <a:prstGeom prst="rect">
            <a:avLst/>
          </a:prstGeom>
        </p:spPr>
      </p:pic>
    </p:spTree>
    <p:extLst>
      <p:ext uri="{BB962C8B-B14F-4D97-AF65-F5344CB8AC3E}">
        <p14:creationId xmlns:p14="http://schemas.microsoft.com/office/powerpoint/2010/main" val="2277787348"/>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right)">
                                      <p:cBhvr>
                                        <p:cTn id="16" dur="500"/>
                                        <p:tgtEl>
                                          <p:spTgt spid="14"/>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10881" y="613946"/>
            <a:ext cx="5913223" cy="1147741"/>
            <a:chOff x="711549" y="1201176"/>
            <a:chExt cx="5913223" cy="1147741"/>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549" y="1201176"/>
              <a:ext cx="2953425" cy="1147741"/>
            </a:xfrm>
            <a:prstGeom prst="rect">
              <a:avLst/>
            </a:prstGeom>
          </p:spPr>
        </p:pic>
        <p:sp>
          <p:nvSpPr>
            <p:cNvPr id="3" name="TextBox 2"/>
            <p:cNvSpPr txBox="1"/>
            <p:nvPr/>
          </p:nvSpPr>
          <p:spPr>
            <a:xfrm>
              <a:off x="721453" y="1444241"/>
              <a:ext cx="1090570" cy="461665"/>
            </a:xfrm>
            <a:prstGeom prst="rect">
              <a:avLst/>
            </a:prstGeom>
            <a:noFill/>
          </p:spPr>
          <p:txBody>
            <a:bodyPr wrap="square" rtlCol="0">
              <a:spAutoFit/>
            </a:bodyPr>
            <a:lstStyle/>
            <a:p>
              <a:endParaRPr lang="en-GB" sz="2400" b="1" dirty="0">
                <a:solidFill>
                  <a:schemeClr val="bg1"/>
                </a:solidFill>
              </a:endParaRPr>
            </a:p>
          </p:txBody>
        </p:sp>
        <p:sp>
          <p:nvSpPr>
            <p:cNvPr id="4" name="TextBox 3"/>
            <p:cNvSpPr txBox="1"/>
            <p:nvPr/>
          </p:nvSpPr>
          <p:spPr>
            <a:xfrm>
              <a:off x="1821927" y="1356770"/>
              <a:ext cx="1760555" cy="830997"/>
            </a:xfrm>
            <a:prstGeom prst="rect">
              <a:avLst/>
            </a:prstGeom>
            <a:noFill/>
          </p:spPr>
          <p:txBody>
            <a:bodyPr wrap="square" rtlCol="0">
              <a:spAutoFit/>
            </a:bodyPr>
            <a:lstStyle/>
            <a:p>
              <a:r>
                <a:rPr lang="en-GB" sz="4800" b="1" dirty="0">
                  <a:solidFill>
                    <a:schemeClr val="bg1"/>
                  </a:solidFill>
                </a:rPr>
                <a:t>1930s</a:t>
              </a:r>
            </a:p>
          </p:txBody>
        </p:sp>
        <p:sp>
          <p:nvSpPr>
            <p:cNvPr id="5" name="TextBox 4"/>
            <p:cNvSpPr txBox="1"/>
            <p:nvPr/>
          </p:nvSpPr>
          <p:spPr>
            <a:xfrm>
              <a:off x="3664974" y="1356770"/>
              <a:ext cx="2959798" cy="830997"/>
            </a:xfrm>
            <a:prstGeom prst="rect">
              <a:avLst/>
            </a:prstGeom>
            <a:noFill/>
          </p:spPr>
          <p:txBody>
            <a:bodyPr wrap="square" rtlCol="0">
              <a:spAutoFit/>
            </a:bodyPr>
            <a:lstStyle/>
            <a:p>
              <a:r>
                <a:rPr lang="en-GB" sz="4800" b="1" dirty="0"/>
                <a:t>Fashion</a:t>
              </a:r>
            </a:p>
          </p:txBody>
        </p:sp>
      </p:grpSp>
      <p:sp>
        <p:nvSpPr>
          <p:cNvPr id="7" name="Rectangle 6"/>
          <p:cNvSpPr/>
          <p:nvPr/>
        </p:nvSpPr>
        <p:spPr>
          <a:xfrm>
            <a:off x="3228975" y="1898355"/>
            <a:ext cx="4429125" cy="2862322"/>
          </a:xfrm>
          <a:prstGeom prst="rect">
            <a:avLst/>
          </a:prstGeom>
        </p:spPr>
        <p:txBody>
          <a:bodyPr wrap="square">
            <a:spAutoFit/>
          </a:bodyPr>
          <a:lstStyle/>
          <a:p>
            <a:r>
              <a:rPr lang="en-GB" b="1" dirty="0">
                <a:solidFill>
                  <a:srgbClr val="050505"/>
                </a:solidFill>
                <a:latin typeface="Twinkl" pitchFamily="2" charset="77"/>
                <a:ea typeface="Times New Roman" panose="02020603050405020304" pitchFamily="18" charset="0"/>
              </a:rPr>
              <a:t>1930s fashion for men </a:t>
            </a:r>
            <a:r>
              <a:rPr lang="en-GB" dirty="0">
                <a:solidFill>
                  <a:srgbClr val="050505"/>
                </a:solidFill>
                <a:latin typeface="Twinkl" pitchFamily="2" charset="77"/>
                <a:ea typeface="Times New Roman" panose="02020603050405020304" pitchFamily="18" charset="0"/>
              </a:rPr>
              <a:t>did</a:t>
            </a:r>
            <a:br>
              <a:rPr lang="en-GB" dirty="0">
                <a:solidFill>
                  <a:srgbClr val="050505"/>
                </a:solidFill>
                <a:latin typeface="Twinkl" pitchFamily="2" charset="77"/>
                <a:ea typeface="Times New Roman" panose="02020603050405020304" pitchFamily="18" charset="0"/>
              </a:rPr>
            </a:br>
            <a:r>
              <a:rPr lang="en-GB" dirty="0">
                <a:solidFill>
                  <a:srgbClr val="050505"/>
                </a:solidFill>
                <a:latin typeface="Twinkl" pitchFamily="2" charset="77"/>
                <a:ea typeface="Times New Roman" panose="02020603050405020304" pitchFamily="18" charset="0"/>
              </a:rPr>
              <a:t>not change very much. They</a:t>
            </a:r>
            <a:br>
              <a:rPr lang="en-GB" dirty="0">
                <a:solidFill>
                  <a:srgbClr val="050505"/>
                </a:solidFill>
                <a:latin typeface="Twinkl" pitchFamily="2" charset="77"/>
                <a:ea typeface="Times New Roman" panose="02020603050405020304" pitchFamily="18" charset="0"/>
              </a:rPr>
            </a:br>
            <a:r>
              <a:rPr lang="en-GB" dirty="0">
                <a:solidFill>
                  <a:srgbClr val="050505"/>
                </a:solidFill>
                <a:latin typeface="Twinkl" pitchFamily="2" charset="77"/>
                <a:ea typeface="Times New Roman" panose="02020603050405020304" pitchFamily="18" charset="0"/>
              </a:rPr>
              <a:t>were still wearing suits and</a:t>
            </a:r>
            <a:br>
              <a:rPr lang="en-GB" dirty="0">
                <a:solidFill>
                  <a:srgbClr val="050505"/>
                </a:solidFill>
                <a:latin typeface="Twinkl" pitchFamily="2" charset="77"/>
                <a:ea typeface="Times New Roman" panose="02020603050405020304" pitchFamily="18" charset="0"/>
              </a:rPr>
            </a:br>
            <a:r>
              <a:rPr lang="en-GB" dirty="0">
                <a:solidFill>
                  <a:srgbClr val="050505"/>
                </a:solidFill>
                <a:latin typeface="Twinkl" pitchFamily="2" charset="77"/>
                <a:ea typeface="Times New Roman" panose="02020603050405020304" pitchFamily="18" charset="0"/>
              </a:rPr>
              <a:t>waistcoats in the colours of</a:t>
            </a:r>
            <a:br>
              <a:rPr lang="en-GB" dirty="0">
                <a:solidFill>
                  <a:srgbClr val="050505"/>
                </a:solidFill>
                <a:latin typeface="Twinkl" pitchFamily="2" charset="77"/>
                <a:ea typeface="Times New Roman" panose="02020603050405020304" pitchFamily="18" charset="0"/>
              </a:rPr>
            </a:br>
            <a:r>
              <a:rPr lang="en-GB" dirty="0">
                <a:solidFill>
                  <a:srgbClr val="050505"/>
                </a:solidFill>
                <a:latin typeface="Twinkl" pitchFamily="2" charset="77"/>
                <a:ea typeface="Times New Roman" panose="02020603050405020304" pitchFamily="18" charset="0"/>
              </a:rPr>
              <a:t>brown, blue, black, green and grey. </a:t>
            </a:r>
          </a:p>
          <a:p>
            <a:r>
              <a:rPr lang="en-GB" b="1" dirty="0">
                <a:solidFill>
                  <a:srgbClr val="050505"/>
                </a:solidFill>
                <a:latin typeface="Twinkl" pitchFamily="2" charset="77"/>
                <a:ea typeface="Times New Roman" panose="02020603050405020304" pitchFamily="18" charset="0"/>
              </a:rPr>
              <a:t/>
            </a:r>
            <a:br>
              <a:rPr lang="en-GB" b="1" dirty="0">
                <a:solidFill>
                  <a:srgbClr val="050505"/>
                </a:solidFill>
                <a:latin typeface="Twinkl" pitchFamily="2" charset="77"/>
                <a:ea typeface="Times New Roman" panose="02020603050405020304" pitchFamily="18" charset="0"/>
              </a:rPr>
            </a:br>
            <a:r>
              <a:rPr lang="en-GB" b="1" dirty="0">
                <a:solidFill>
                  <a:srgbClr val="050505"/>
                </a:solidFill>
                <a:latin typeface="Twinkl" pitchFamily="2" charset="77"/>
                <a:ea typeface="Times New Roman" panose="02020603050405020304" pitchFamily="18" charset="0"/>
              </a:rPr>
              <a:t>For women</a:t>
            </a:r>
            <a:r>
              <a:rPr lang="en-GB" dirty="0">
                <a:solidFill>
                  <a:srgbClr val="050505"/>
                </a:solidFill>
                <a:latin typeface="Twinkl" pitchFamily="2" charset="77"/>
                <a:ea typeface="Times New Roman" panose="02020603050405020304" pitchFamily="18" charset="0"/>
              </a:rPr>
              <a:t>, the style went back to dresses that were cinched in at the waist and small shoulder pads. Hats were in fashion for both men and women. </a:t>
            </a:r>
            <a:endParaRPr lang="en-GB" sz="1600" dirty="0">
              <a:latin typeface="Times New Roman" panose="02020603050405020304" pitchFamily="18" charset="0"/>
              <a:ea typeface="Times New Roman" panose="02020603050405020304" pitchFamily="18" charset="0"/>
            </a:endParaRPr>
          </a:p>
        </p:txBody>
      </p:sp>
      <p:sp>
        <p:nvSpPr>
          <p:cNvPr id="12" name="Trapezoid 11"/>
          <p:cNvSpPr/>
          <p:nvPr/>
        </p:nvSpPr>
        <p:spPr>
          <a:xfrm>
            <a:off x="545284" y="4904326"/>
            <a:ext cx="6987631" cy="999425"/>
          </a:xfrm>
          <a:custGeom>
            <a:avLst/>
            <a:gdLst>
              <a:gd name="connsiteX0" fmla="*/ 0 w 6457750"/>
              <a:gd name="connsiteY0" fmla="*/ 1694576 h 1694576"/>
              <a:gd name="connsiteX1" fmla="*/ 104860 w 6457750"/>
              <a:gd name="connsiteY1" fmla="*/ 0 h 1694576"/>
              <a:gd name="connsiteX2" fmla="*/ 6352890 w 6457750"/>
              <a:gd name="connsiteY2" fmla="*/ 0 h 1694576"/>
              <a:gd name="connsiteX3" fmla="*/ 6457750 w 6457750"/>
              <a:gd name="connsiteY3" fmla="*/ 1694576 h 1694576"/>
              <a:gd name="connsiteX4" fmla="*/ 0 w 6457750"/>
              <a:gd name="connsiteY4" fmla="*/ 1694576 h 1694576"/>
              <a:gd name="connsiteX0" fmla="*/ 0 w 6457750"/>
              <a:gd name="connsiteY0" fmla="*/ 1702965 h 1702965"/>
              <a:gd name="connsiteX1" fmla="*/ 104860 w 6457750"/>
              <a:gd name="connsiteY1" fmla="*/ 8389 h 1702965"/>
              <a:gd name="connsiteX2" fmla="*/ 6428391 w 6457750"/>
              <a:gd name="connsiteY2" fmla="*/ 0 h 1702965"/>
              <a:gd name="connsiteX3" fmla="*/ 6457750 w 6457750"/>
              <a:gd name="connsiteY3" fmla="*/ 1702965 h 1702965"/>
              <a:gd name="connsiteX4" fmla="*/ 0 w 6457750"/>
              <a:gd name="connsiteY4" fmla="*/ 1702965 h 1702965"/>
              <a:gd name="connsiteX0" fmla="*/ 0 w 6428391"/>
              <a:gd name="connsiteY0" fmla="*/ 1702965 h 1702965"/>
              <a:gd name="connsiteX1" fmla="*/ 104860 w 6428391"/>
              <a:gd name="connsiteY1" fmla="*/ 8389 h 1702965"/>
              <a:gd name="connsiteX2" fmla="*/ 6428391 w 6428391"/>
              <a:gd name="connsiteY2" fmla="*/ 0 h 1702965"/>
              <a:gd name="connsiteX3" fmla="*/ 6427046 w 6428391"/>
              <a:gd name="connsiteY3" fmla="*/ 1688678 h 1702965"/>
              <a:gd name="connsiteX4" fmla="*/ 0 w 6428391"/>
              <a:gd name="connsiteY4" fmla="*/ 1702965 h 1702965"/>
              <a:gd name="connsiteX0" fmla="*/ 0 w 6428391"/>
              <a:gd name="connsiteY0" fmla="*/ 1702965 h 1707728"/>
              <a:gd name="connsiteX1" fmla="*/ 104860 w 6428391"/>
              <a:gd name="connsiteY1" fmla="*/ 8389 h 1707728"/>
              <a:gd name="connsiteX2" fmla="*/ 6428391 w 6428391"/>
              <a:gd name="connsiteY2" fmla="*/ 0 h 1707728"/>
              <a:gd name="connsiteX3" fmla="*/ 6387569 w 6428391"/>
              <a:gd name="connsiteY3" fmla="*/ 1707728 h 1707728"/>
              <a:gd name="connsiteX4" fmla="*/ 0 w 6428391"/>
              <a:gd name="connsiteY4" fmla="*/ 1702965 h 1707728"/>
              <a:gd name="connsiteX0" fmla="*/ 0 w 6435836"/>
              <a:gd name="connsiteY0" fmla="*/ 1702965 h 1702965"/>
              <a:gd name="connsiteX1" fmla="*/ 104860 w 6435836"/>
              <a:gd name="connsiteY1" fmla="*/ 8389 h 1702965"/>
              <a:gd name="connsiteX2" fmla="*/ 6428391 w 6435836"/>
              <a:gd name="connsiteY2" fmla="*/ 0 h 1702965"/>
              <a:gd name="connsiteX3" fmla="*/ 6435819 w 6435836"/>
              <a:gd name="connsiteY3" fmla="*/ 1679153 h 1702965"/>
              <a:gd name="connsiteX4" fmla="*/ 0 w 6435836"/>
              <a:gd name="connsiteY4" fmla="*/ 1702965 h 170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836" h="1702965">
                <a:moveTo>
                  <a:pt x="0" y="1702965"/>
                </a:moveTo>
                <a:lnTo>
                  <a:pt x="104860" y="8389"/>
                </a:lnTo>
                <a:lnTo>
                  <a:pt x="6428391" y="0"/>
                </a:lnTo>
                <a:cubicBezTo>
                  <a:pt x="6427943" y="562893"/>
                  <a:pt x="6436267" y="1116260"/>
                  <a:pt x="6435819" y="1679153"/>
                </a:cubicBezTo>
                <a:lnTo>
                  <a:pt x="0" y="1702965"/>
                </a:lnTo>
                <a:close/>
              </a:path>
            </a:pathLst>
          </a:custGeom>
          <a:solidFill>
            <a:srgbClr val="89C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724" y="1533165"/>
            <a:ext cx="2907251" cy="4730741"/>
          </a:xfrm>
          <a:prstGeom prst="rect">
            <a:avLst/>
          </a:prstGeom>
        </p:spPr>
      </p:pic>
    </p:spTree>
    <p:extLst>
      <p:ext uri="{BB962C8B-B14F-4D97-AF65-F5344CB8AC3E}">
        <p14:creationId xmlns:p14="http://schemas.microsoft.com/office/powerpoint/2010/main" val="1293812546"/>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10882" y="618641"/>
            <a:ext cx="5913222" cy="1147741"/>
            <a:chOff x="711550" y="1201176"/>
            <a:chExt cx="5913222" cy="1147741"/>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550" y="1201176"/>
              <a:ext cx="2953422" cy="1147741"/>
            </a:xfrm>
            <a:prstGeom prst="rect">
              <a:avLst/>
            </a:prstGeom>
          </p:spPr>
        </p:pic>
        <p:sp>
          <p:nvSpPr>
            <p:cNvPr id="3" name="TextBox 2"/>
            <p:cNvSpPr txBox="1"/>
            <p:nvPr/>
          </p:nvSpPr>
          <p:spPr>
            <a:xfrm>
              <a:off x="721453" y="1444241"/>
              <a:ext cx="1090570" cy="461665"/>
            </a:xfrm>
            <a:prstGeom prst="rect">
              <a:avLst/>
            </a:prstGeom>
            <a:noFill/>
          </p:spPr>
          <p:txBody>
            <a:bodyPr wrap="square" rtlCol="0">
              <a:spAutoFit/>
            </a:bodyPr>
            <a:lstStyle/>
            <a:p>
              <a:r>
                <a:rPr lang="en-GB" sz="2400" b="1" dirty="0">
                  <a:solidFill>
                    <a:schemeClr val="bg1"/>
                  </a:solidFill>
                </a:rPr>
                <a:t>Life in</a:t>
              </a:r>
            </a:p>
          </p:txBody>
        </p:sp>
        <p:sp>
          <p:nvSpPr>
            <p:cNvPr id="4" name="TextBox 3"/>
            <p:cNvSpPr txBox="1"/>
            <p:nvPr/>
          </p:nvSpPr>
          <p:spPr>
            <a:xfrm>
              <a:off x="1821927" y="1356770"/>
              <a:ext cx="1843047" cy="830997"/>
            </a:xfrm>
            <a:prstGeom prst="rect">
              <a:avLst/>
            </a:prstGeom>
            <a:noFill/>
          </p:spPr>
          <p:txBody>
            <a:bodyPr wrap="square" rtlCol="0">
              <a:spAutoFit/>
            </a:bodyPr>
            <a:lstStyle/>
            <a:p>
              <a:r>
                <a:rPr lang="en-GB" sz="4800" b="1" dirty="0">
                  <a:solidFill>
                    <a:schemeClr val="bg1"/>
                  </a:solidFill>
                </a:rPr>
                <a:t>1940s</a:t>
              </a:r>
            </a:p>
          </p:txBody>
        </p:sp>
        <p:sp>
          <p:nvSpPr>
            <p:cNvPr id="5" name="TextBox 4"/>
            <p:cNvSpPr txBox="1"/>
            <p:nvPr/>
          </p:nvSpPr>
          <p:spPr>
            <a:xfrm>
              <a:off x="3664974" y="1356770"/>
              <a:ext cx="2959798" cy="830997"/>
            </a:xfrm>
            <a:prstGeom prst="rect">
              <a:avLst/>
            </a:prstGeom>
            <a:noFill/>
          </p:spPr>
          <p:txBody>
            <a:bodyPr wrap="square" rtlCol="0">
              <a:spAutoFit/>
            </a:bodyPr>
            <a:lstStyle/>
            <a:p>
              <a:r>
                <a:rPr lang="en-GB" sz="4800" b="1" dirty="0"/>
                <a:t>Scotland</a:t>
              </a:r>
            </a:p>
          </p:txBody>
        </p:sp>
      </p:grpSp>
      <p:sp>
        <p:nvSpPr>
          <p:cNvPr id="7" name="Rectangle 6"/>
          <p:cNvSpPr/>
          <p:nvPr/>
        </p:nvSpPr>
        <p:spPr>
          <a:xfrm>
            <a:off x="398994" y="1965317"/>
            <a:ext cx="3157739" cy="2862322"/>
          </a:xfrm>
          <a:prstGeom prst="rect">
            <a:avLst/>
          </a:prstGeom>
        </p:spPr>
        <p:txBody>
          <a:bodyPr wrap="square">
            <a:spAutoFit/>
          </a:bodyPr>
          <a:lstStyle/>
          <a:p>
            <a:r>
              <a:rPr lang="en-GB" dirty="0"/>
              <a:t>The first half of the 1940s was dominated by the </a:t>
            </a:r>
            <a:r>
              <a:rPr lang="en-GB" b="1" dirty="0"/>
              <a:t>Second World War</a:t>
            </a:r>
            <a:r>
              <a:rPr lang="en-GB" dirty="0"/>
              <a:t>. Many people were sent away to war and those who remained at home lived on what was allowed by the government. Foods were in short supply and so eggs, bacon, milk and sugar were all rationed.</a:t>
            </a:r>
          </a:p>
        </p:txBody>
      </p:sp>
      <p:grpSp>
        <p:nvGrpSpPr>
          <p:cNvPr id="14" name="Group 13"/>
          <p:cNvGrpSpPr/>
          <p:nvPr/>
        </p:nvGrpSpPr>
        <p:grpSpPr>
          <a:xfrm>
            <a:off x="545284" y="4953684"/>
            <a:ext cx="6987631" cy="1113115"/>
            <a:chOff x="545284" y="4544735"/>
            <a:chExt cx="6987631" cy="1702965"/>
          </a:xfrm>
          <a:solidFill>
            <a:srgbClr val="6FBC85"/>
          </a:solidFill>
        </p:grpSpPr>
        <p:sp>
          <p:nvSpPr>
            <p:cNvPr id="12" name="Trapezoid 11"/>
            <p:cNvSpPr/>
            <p:nvPr/>
          </p:nvSpPr>
          <p:spPr>
            <a:xfrm>
              <a:off x="545284" y="4544735"/>
              <a:ext cx="6987631" cy="1702965"/>
            </a:xfrm>
            <a:custGeom>
              <a:avLst/>
              <a:gdLst>
                <a:gd name="connsiteX0" fmla="*/ 0 w 6457750"/>
                <a:gd name="connsiteY0" fmla="*/ 1694576 h 1694576"/>
                <a:gd name="connsiteX1" fmla="*/ 104860 w 6457750"/>
                <a:gd name="connsiteY1" fmla="*/ 0 h 1694576"/>
                <a:gd name="connsiteX2" fmla="*/ 6352890 w 6457750"/>
                <a:gd name="connsiteY2" fmla="*/ 0 h 1694576"/>
                <a:gd name="connsiteX3" fmla="*/ 6457750 w 6457750"/>
                <a:gd name="connsiteY3" fmla="*/ 1694576 h 1694576"/>
                <a:gd name="connsiteX4" fmla="*/ 0 w 6457750"/>
                <a:gd name="connsiteY4" fmla="*/ 1694576 h 1694576"/>
                <a:gd name="connsiteX0" fmla="*/ 0 w 6457750"/>
                <a:gd name="connsiteY0" fmla="*/ 1702965 h 1702965"/>
                <a:gd name="connsiteX1" fmla="*/ 104860 w 6457750"/>
                <a:gd name="connsiteY1" fmla="*/ 8389 h 1702965"/>
                <a:gd name="connsiteX2" fmla="*/ 6428391 w 6457750"/>
                <a:gd name="connsiteY2" fmla="*/ 0 h 1702965"/>
                <a:gd name="connsiteX3" fmla="*/ 6457750 w 6457750"/>
                <a:gd name="connsiteY3" fmla="*/ 1702965 h 1702965"/>
                <a:gd name="connsiteX4" fmla="*/ 0 w 6457750"/>
                <a:gd name="connsiteY4" fmla="*/ 1702965 h 1702965"/>
                <a:gd name="connsiteX0" fmla="*/ 0 w 6428391"/>
                <a:gd name="connsiteY0" fmla="*/ 1702965 h 1702965"/>
                <a:gd name="connsiteX1" fmla="*/ 104860 w 6428391"/>
                <a:gd name="connsiteY1" fmla="*/ 8389 h 1702965"/>
                <a:gd name="connsiteX2" fmla="*/ 6428391 w 6428391"/>
                <a:gd name="connsiteY2" fmla="*/ 0 h 1702965"/>
                <a:gd name="connsiteX3" fmla="*/ 6427046 w 6428391"/>
                <a:gd name="connsiteY3" fmla="*/ 1688678 h 1702965"/>
                <a:gd name="connsiteX4" fmla="*/ 0 w 6428391"/>
                <a:gd name="connsiteY4" fmla="*/ 1702965 h 1702965"/>
                <a:gd name="connsiteX0" fmla="*/ 0 w 6428391"/>
                <a:gd name="connsiteY0" fmla="*/ 1702965 h 1707728"/>
                <a:gd name="connsiteX1" fmla="*/ 104860 w 6428391"/>
                <a:gd name="connsiteY1" fmla="*/ 8389 h 1707728"/>
                <a:gd name="connsiteX2" fmla="*/ 6428391 w 6428391"/>
                <a:gd name="connsiteY2" fmla="*/ 0 h 1707728"/>
                <a:gd name="connsiteX3" fmla="*/ 6387569 w 6428391"/>
                <a:gd name="connsiteY3" fmla="*/ 1707728 h 1707728"/>
                <a:gd name="connsiteX4" fmla="*/ 0 w 6428391"/>
                <a:gd name="connsiteY4" fmla="*/ 1702965 h 1707728"/>
                <a:gd name="connsiteX0" fmla="*/ 0 w 6435836"/>
                <a:gd name="connsiteY0" fmla="*/ 1702965 h 1702965"/>
                <a:gd name="connsiteX1" fmla="*/ 104860 w 6435836"/>
                <a:gd name="connsiteY1" fmla="*/ 8389 h 1702965"/>
                <a:gd name="connsiteX2" fmla="*/ 6428391 w 6435836"/>
                <a:gd name="connsiteY2" fmla="*/ 0 h 1702965"/>
                <a:gd name="connsiteX3" fmla="*/ 6435819 w 6435836"/>
                <a:gd name="connsiteY3" fmla="*/ 1679153 h 1702965"/>
                <a:gd name="connsiteX4" fmla="*/ 0 w 6435836"/>
                <a:gd name="connsiteY4" fmla="*/ 1702965 h 170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836" h="1702965">
                  <a:moveTo>
                    <a:pt x="0" y="1702965"/>
                  </a:moveTo>
                  <a:lnTo>
                    <a:pt x="104860" y="8389"/>
                  </a:lnTo>
                  <a:lnTo>
                    <a:pt x="6428391" y="0"/>
                  </a:lnTo>
                  <a:cubicBezTo>
                    <a:pt x="6427943" y="562893"/>
                    <a:pt x="6436267" y="1116260"/>
                    <a:pt x="6435819" y="1679153"/>
                  </a:cubicBezTo>
                  <a:lnTo>
                    <a:pt x="0" y="170296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807969" y="4657554"/>
              <a:ext cx="4729618" cy="1412611"/>
            </a:xfrm>
            <a:prstGeom prst="rect">
              <a:avLst/>
            </a:prstGeom>
            <a:grpFill/>
          </p:spPr>
          <p:txBody>
            <a:bodyPr wrap="square">
              <a:spAutoFit/>
            </a:bodyPr>
            <a:lstStyle/>
            <a:p>
              <a:pPr lvl="0" eaLnBrk="0" fontAlgn="base" hangingPunct="0">
                <a:spcBef>
                  <a:spcPct val="0"/>
                </a:spcBef>
                <a:spcAft>
                  <a:spcPct val="0"/>
                </a:spcAft>
              </a:pPr>
              <a:r>
                <a:rPr lang="en-US" altLang="en-US" b="1" dirty="0">
                  <a:solidFill>
                    <a:srgbClr val="003F7D"/>
                  </a:solidFill>
                  <a:latin typeface="Twinkl" pitchFamily="2" charset="77"/>
                  <a:ea typeface="Calibri" panose="020F0502020204030204" pitchFamily="34" charset="0"/>
                  <a:cs typeface="Times New Roman" panose="02020603050405020304" pitchFamily="18" charset="0"/>
                </a:rPr>
                <a:t>Did You Know…?</a:t>
              </a:r>
            </a:p>
            <a:p>
              <a:pPr eaLnBrk="0" fontAlgn="base" hangingPunct="0">
                <a:spcBef>
                  <a:spcPct val="0"/>
                </a:spcBef>
                <a:spcAft>
                  <a:spcPct val="0"/>
                </a:spcAft>
              </a:pPr>
              <a:r>
                <a:rPr lang="en-US" altLang="en-US" b="1" dirty="0">
                  <a:solidFill>
                    <a:srgbClr val="000000"/>
                  </a:solidFill>
                  <a:latin typeface="Twinkl" pitchFamily="2" charset="77"/>
                  <a:ea typeface="Calibri" panose="020F0502020204030204" pitchFamily="34" charset="0"/>
                  <a:cs typeface="Times New Roman" panose="02020603050405020304" pitchFamily="18" charset="0"/>
                </a:rPr>
                <a:t>John </a:t>
              </a:r>
              <a:r>
                <a:rPr lang="en-US" altLang="en-US" b="1" dirty="0" err="1">
                  <a:solidFill>
                    <a:srgbClr val="000000"/>
                  </a:solidFill>
                  <a:latin typeface="Twinkl" pitchFamily="2" charset="77"/>
                  <a:ea typeface="Calibri" panose="020F0502020204030204" pitchFamily="34" charset="0"/>
                  <a:cs typeface="Times New Roman" panose="02020603050405020304" pitchFamily="18" charset="0"/>
                </a:rPr>
                <a:t>Logie</a:t>
              </a:r>
              <a:r>
                <a:rPr lang="en-US" altLang="en-US" b="1" dirty="0">
                  <a:solidFill>
                    <a:srgbClr val="000000"/>
                  </a:solidFill>
                  <a:latin typeface="Twinkl" pitchFamily="2" charset="77"/>
                  <a:ea typeface="Calibri" panose="020F0502020204030204" pitchFamily="34" charset="0"/>
                  <a:cs typeface="Times New Roman" panose="02020603050405020304" pitchFamily="18" charset="0"/>
                </a:rPr>
                <a:t> Baird</a:t>
              </a:r>
              <a:r>
                <a:rPr lang="en-US" altLang="en-US" dirty="0">
                  <a:solidFill>
                    <a:srgbClr val="000000"/>
                  </a:solidFill>
                  <a:latin typeface="Twinkl" pitchFamily="2" charset="77"/>
                  <a:ea typeface="Calibri" panose="020F0502020204030204" pitchFamily="34" charset="0"/>
                  <a:cs typeface="Times New Roman" panose="02020603050405020304" pitchFamily="18" charset="0"/>
                </a:rPr>
                <a:t>, the Scottish inventor from </a:t>
              </a:r>
              <a:r>
                <a:rPr lang="en-US" altLang="en-US" dirty="0" err="1">
                  <a:solidFill>
                    <a:srgbClr val="000000"/>
                  </a:solidFill>
                  <a:latin typeface="Twinkl" pitchFamily="2" charset="77"/>
                  <a:ea typeface="Calibri" panose="020F0502020204030204" pitchFamily="34" charset="0"/>
                  <a:cs typeface="Times New Roman" panose="02020603050405020304" pitchFamily="18" charset="0"/>
                </a:rPr>
                <a:t>Helensburgh</a:t>
              </a:r>
              <a:r>
                <a:rPr lang="en-US" altLang="en-US" dirty="0">
                  <a:solidFill>
                    <a:srgbClr val="000000"/>
                  </a:solidFill>
                  <a:latin typeface="Twinkl" pitchFamily="2" charset="77"/>
                  <a:ea typeface="Calibri" panose="020F0502020204030204" pitchFamily="34" charset="0"/>
                  <a:cs typeface="Times New Roman" panose="02020603050405020304" pitchFamily="18" charset="0"/>
                </a:rPr>
                <a:t>, introduced the </a:t>
              </a:r>
              <a:r>
                <a:rPr lang="en-US" altLang="en-US" b="1" dirty="0">
                  <a:solidFill>
                    <a:srgbClr val="000000"/>
                  </a:solidFill>
                  <a:latin typeface="Twinkl" pitchFamily="2" charset="77"/>
                  <a:ea typeface="Calibri" panose="020F0502020204030204" pitchFamily="34" charset="0"/>
                  <a:cs typeface="Times New Roman" panose="02020603050405020304" pitchFamily="18" charset="0"/>
                </a:rPr>
                <a:t>first </a:t>
              </a:r>
              <a:r>
                <a:rPr lang="en-US" altLang="en-US" b="1" dirty="0" err="1">
                  <a:solidFill>
                    <a:srgbClr val="000000"/>
                  </a:solidFill>
                  <a:latin typeface="Twinkl" pitchFamily="2" charset="77"/>
                  <a:ea typeface="Calibri" panose="020F0502020204030204" pitchFamily="34" charset="0"/>
                  <a:cs typeface="Times New Roman" panose="02020603050405020304" pitchFamily="18" charset="0"/>
                </a:rPr>
                <a:t>colour</a:t>
              </a:r>
              <a:r>
                <a:rPr lang="en-US" altLang="en-US" b="1" dirty="0">
                  <a:solidFill>
                    <a:srgbClr val="000000"/>
                  </a:solidFill>
                  <a:latin typeface="Twinkl" pitchFamily="2" charset="77"/>
                  <a:ea typeface="Calibri" panose="020F0502020204030204" pitchFamily="34" charset="0"/>
                  <a:cs typeface="Times New Roman" panose="02020603050405020304" pitchFamily="18" charset="0"/>
                </a:rPr>
                <a:t> TV</a:t>
              </a:r>
              <a:r>
                <a:rPr lang="en-US" altLang="en-US" dirty="0">
                  <a:solidFill>
                    <a:srgbClr val="000000"/>
                  </a:solidFill>
                  <a:latin typeface="Twinkl" pitchFamily="2" charset="77"/>
                  <a:ea typeface="Calibri" panose="020F0502020204030204" pitchFamily="34" charset="0"/>
                  <a:cs typeface="Times New Roman" panose="02020603050405020304" pitchFamily="18" charset="0"/>
                </a:rPr>
                <a:t>.</a:t>
              </a:r>
              <a:endParaRPr lang="en-GB" dirty="0"/>
            </a:p>
          </p:txBody>
        </p:sp>
      </p:grpSp>
      <p:grpSp>
        <p:nvGrpSpPr>
          <p:cNvPr id="16" name="Group 15"/>
          <p:cNvGrpSpPr/>
          <p:nvPr/>
        </p:nvGrpSpPr>
        <p:grpSpPr>
          <a:xfrm>
            <a:off x="3703865" y="2001406"/>
            <a:ext cx="3829050" cy="2590166"/>
            <a:chOff x="545284" y="4544735"/>
            <a:chExt cx="5066347" cy="1702965"/>
          </a:xfrm>
          <a:solidFill>
            <a:srgbClr val="003F7D"/>
          </a:solidFill>
        </p:grpSpPr>
        <p:sp>
          <p:nvSpPr>
            <p:cNvPr id="17" name="Trapezoid 11"/>
            <p:cNvSpPr/>
            <p:nvPr/>
          </p:nvSpPr>
          <p:spPr>
            <a:xfrm>
              <a:off x="545284" y="4544735"/>
              <a:ext cx="5066347" cy="1702965"/>
            </a:xfrm>
            <a:custGeom>
              <a:avLst/>
              <a:gdLst>
                <a:gd name="connsiteX0" fmla="*/ 0 w 6457750"/>
                <a:gd name="connsiteY0" fmla="*/ 1694576 h 1694576"/>
                <a:gd name="connsiteX1" fmla="*/ 104860 w 6457750"/>
                <a:gd name="connsiteY1" fmla="*/ 0 h 1694576"/>
                <a:gd name="connsiteX2" fmla="*/ 6352890 w 6457750"/>
                <a:gd name="connsiteY2" fmla="*/ 0 h 1694576"/>
                <a:gd name="connsiteX3" fmla="*/ 6457750 w 6457750"/>
                <a:gd name="connsiteY3" fmla="*/ 1694576 h 1694576"/>
                <a:gd name="connsiteX4" fmla="*/ 0 w 6457750"/>
                <a:gd name="connsiteY4" fmla="*/ 1694576 h 1694576"/>
                <a:gd name="connsiteX0" fmla="*/ 0 w 6457750"/>
                <a:gd name="connsiteY0" fmla="*/ 1702965 h 1702965"/>
                <a:gd name="connsiteX1" fmla="*/ 104860 w 6457750"/>
                <a:gd name="connsiteY1" fmla="*/ 8389 h 1702965"/>
                <a:gd name="connsiteX2" fmla="*/ 6428391 w 6457750"/>
                <a:gd name="connsiteY2" fmla="*/ 0 h 1702965"/>
                <a:gd name="connsiteX3" fmla="*/ 6457750 w 6457750"/>
                <a:gd name="connsiteY3" fmla="*/ 1702965 h 1702965"/>
                <a:gd name="connsiteX4" fmla="*/ 0 w 6457750"/>
                <a:gd name="connsiteY4" fmla="*/ 1702965 h 1702965"/>
                <a:gd name="connsiteX0" fmla="*/ 0 w 6428391"/>
                <a:gd name="connsiteY0" fmla="*/ 1702965 h 1702965"/>
                <a:gd name="connsiteX1" fmla="*/ 104860 w 6428391"/>
                <a:gd name="connsiteY1" fmla="*/ 8389 h 1702965"/>
                <a:gd name="connsiteX2" fmla="*/ 6428391 w 6428391"/>
                <a:gd name="connsiteY2" fmla="*/ 0 h 1702965"/>
                <a:gd name="connsiteX3" fmla="*/ 6427046 w 6428391"/>
                <a:gd name="connsiteY3" fmla="*/ 1688678 h 1702965"/>
                <a:gd name="connsiteX4" fmla="*/ 0 w 6428391"/>
                <a:gd name="connsiteY4" fmla="*/ 1702965 h 1702965"/>
                <a:gd name="connsiteX0" fmla="*/ 0 w 6428391"/>
                <a:gd name="connsiteY0" fmla="*/ 1702965 h 1707728"/>
                <a:gd name="connsiteX1" fmla="*/ 104860 w 6428391"/>
                <a:gd name="connsiteY1" fmla="*/ 8389 h 1707728"/>
                <a:gd name="connsiteX2" fmla="*/ 6428391 w 6428391"/>
                <a:gd name="connsiteY2" fmla="*/ 0 h 1707728"/>
                <a:gd name="connsiteX3" fmla="*/ 6387569 w 6428391"/>
                <a:gd name="connsiteY3" fmla="*/ 1707728 h 1707728"/>
                <a:gd name="connsiteX4" fmla="*/ 0 w 6428391"/>
                <a:gd name="connsiteY4" fmla="*/ 1702965 h 1707728"/>
                <a:gd name="connsiteX0" fmla="*/ 0 w 6435836"/>
                <a:gd name="connsiteY0" fmla="*/ 1702965 h 1702965"/>
                <a:gd name="connsiteX1" fmla="*/ 104860 w 6435836"/>
                <a:gd name="connsiteY1" fmla="*/ 8389 h 1702965"/>
                <a:gd name="connsiteX2" fmla="*/ 6428391 w 6435836"/>
                <a:gd name="connsiteY2" fmla="*/ 0 h 1702965"/>
                <a:gd name="connsiteX3" fmla="*/ 6435819 w 6435836"/>
                <a:gd name="connsiteY3" fmla="*/ 1679153 h 1702965"/>
                <a:gd name="connsiteX4" fmla="*/ 0 w 6435836"/>
                <a:gd name="connsiteY4" fmla="*/ 1702965 h 170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836" h="1702965">
                  <a:moveTo>
                    <a:pt x="0" y="1702965"/>
                  </a:moveTo>
                  <a:lnTo>
                    <a:pt x="104860" y="8389"/>
                  </a:lnTo>
                  <a:lnTo>
                    <a:pt x="6428391" y="0"/>
                  </a:lnTo>
                  <a:cubicBezTo>
                    <a:pt x="6427943" y="562893"/>
                    <a:pt x="6436267" y="1116260"/>
                    <a:pt x="6435819" y="1679153"/>
                  </a:cubicBezTo>
                  <a:lnTo>
                    <a:pt x="0" y="170296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p:cNvSpPr/>
            <p:nvPr/>
          </p:nvSpPr>
          <p:spPr>
            <a:xfrm>
              <a:off x="807968" y="4657555"/>
              <a:ext cx="4729619" cy="1517661"/>
            </a:xfrm>
            <a:prstGeom prst="rect">
              <a:avLst/>
            </a:prstGeom>
            <a:grpFill/>
          </p:spPr>
          <p:txBody>
            <a:bodyPr wrap="square">
              <a:spAutoFit/>
            </a:bodyPr>
            <a:lstStyle/>
            <a:p>
              <a:r>
                <a:rPr lang="en-GB" altLang="en-US" dirty="0">
                  <a:solidFill>
                    <a:schemeClr val="bg1"/>
                  </a:solidFill>
                  <a:latin typeface="Twinkl" pitchFamily="2" charset="77"/>
                  <a:ea typeface="Calibri" panose="020F0502020204030204" pitchFamily="34" charset="0"/>
                  <a:cs typeface="Times New Roman" panose="02020603050405020304" pitchFamily="18" charset="0"/>
                </a:rPr>
                <a:t>In </a:t>
              </a:r>
              <a:r>
                <a:rPr lang="en-GB" altLang="en-US" b="1" dirty="0">
                  <a:solidFill>
                    <a:schemeClr val="bg1"/>
                  </a:solidFill>
                  <a:latin typeface="Twinkl" pitchFamily="2" charset="77"/>
                  <a:ea typeface="Calibri" panose="020F0502020204030204" pitchFamily="34" charset="0"/>
                  <a:cs typeface="Times New Roman" panose="02020603050405020304" pitchFamily="18" charset="0"/>
                </a:rPr>
                <a:t>1941, Clydebank </a:t>
              </a:r>
              <a:r>
                <a:rPr lang="en-GB" altLang="en-US" dirty="0">
                  <a:solidFill>
                    <a:schemeClr val="bg1"/>
                  </a:solidFill>
                  <a:latin typeface="Twinkl" pitchFamily="2" charset="77"/>
                  <a:ea typeface="Calibri" panose="020F0502020204030204" pitchFamily="34" charset="0"/>
                  <a:cs typeface="Times New Roman" panose="02020603050405020304" pitchFamily="18" charset="0"/>
                </a:rPr>
                <a:t>suffered one of the worst air raids by German bombers over two nights. Most of the town was destroyed and there were a large number of causalities. The raids were targeting shipbuilding along the River Clyde. </a:t>
              </a:r>
              <a:endParaRPr lang="en-GB" dirty="0">
                <a:solidFill>
                  <a:schemeClr val="bg1"/>
                </a:solidFill>
              </a:endParaRPr>
            </a:p>
          </p:txBody>
        </p:sp>
      </p:gr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3979" y="1597423"/>
            <a:ext cx="2310879" cy="946216"/>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7587" y="4226371"/>
            <a:ext cx="1429270" cy="1827537"/>
          </a:xfrm>
          <a:prstGeom prst="rect">
            <a:avLst/>
          </a:prstGeom>
        </p:spPr>
      </p:pic>
    </p:spTree>
    <p:extLst>
      <p:ext uri="{BB962C8B-B14F-4D97-AF65-F5344CB8AC3E}">
        <p14:creationId xmlns:p14="http://schemas.microsoft.com/office/powerpoint/2010/main" val="3759354686"/>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right)">
                                      <p:cBhvr>
                                        <p:cTn id="12" dur="500"/>
                                        <p:tgtEl>
                                          <p:spTgt spid="16"/>
                                        </p:tgtEl>
                                      </p:cBhvr>
                                    </p:animEffect>
                                  </p:childTnLst>
                                </p:cTn>
                              </p:par>
                            </p:childTnLst>
                          </p:cTn>
                        </p:par>
                        <p:par>
                          <p:cTn id="13" fill="hold">
                            <p:stCondLst>
                              <p:cond delay="500"/>
                            </p:stCondLst>
                            <p:childTnLst>
                              <p:par>
                                <p:cTn id="14" presetID="63" presetClass="path" presetSubtype="0" accel="50000" decel="50000" fill="hold" nodeType="afterEffect">
                                  <p:stCondLst>
                                    <p:cond delay="0"/>
                                  </p:stCondLst>
                                  <p:childTnLst>
                                    <p:animMotion origin="layout" path="M -3.33333E-6 -1.85185E-6 L 0.86407 -0.04074 " pathEditMode="relative" rAng="0" ptsTypes="AA">
                                      <p:cBhvr>
                                        <p:cTn id="15" dur="2000" fill="hold"/>
                                        <p:tgtEl>
                                          <p:spTgt spid="15"/>
                                        </p:tgtEl>
                                        <p:attrNameLst>
                                          <p:attrName>ppt_x</p:attrName>
                                          <p:attrName>ppt_y</p:attrName>
                                        </p:attrNameLst>
                                      </p:cBhvr>
                                      <p:rCtr x="43194" y="-2037"/>
                                    </p:animMotion>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right)">
                                      <p:cBhvr>
                                        <p:cTn id="20" dur="500"/>
                                        <p:tgtEl>
                                          <p:spTgt spid="14"/>
                                        </p:tgtEl>
                                      </p:cBhvr>
                                    </p:animEffect>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10882" y="624066"/>
            <a:ext cx="5913222" cy="1147741"/>
            <a:chOff x="711550" y="1201176"/>
            <a:chExt cx="5913222" cy="1147741"/>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550" y="1201176"/>
              <a:ext cx="2953422" cy="1147741"/>
            </a:xfrm>
            <a:prstGeom prst="rect">
              <a:avLst/>
            </a:prstGeom>
          </p:spPr>
        </p:pic>
        <p:sp>
          <p:nvSpPr>
            <p:cNvPr id="3" name="TextBox 2"/>
            <p:cNvSpPr txBox="1"/>
            <p:nvPr/>
          </p:nvSpPr>
          <p:spPr>
            <a:xfrm>
              <a:off x="721453" y="1444241"/>
              <a:ext cx="1090570" cy="461665"/>
            </a:xfrm>
            <a:prstGeom prst="rect">
              <a:avLst/>
            </a:prstGeom>
            <a:noFill/>
          </p:spPr>
          <p:txBody>
            <a:bodyPr wrap="square" rtlCol="0">
              <a:spAutoFit/>
            </a:bodyPr>
            <a:lstStyle/>
            <a:p>
              <a:endParaRPr lang="en-GB" sz="2400" b="1" dirty="0">
                <a:solidFill>
                  <a:schemeClr val="bg1"/>
                </a:solidFill>
              </a:endParaRPr>
            </a:p>
          </p:txBody>
        </p:sp>
        <p:sp>
          <p:nvSpPr>
            <p:cNvPr id="4" name="TextBox 3"/>
            <p:cNvSpPr txBox="1"/>
            <p:nvPr/>
          </p:nvSpPr>
          <p:spPr>
            <a:xfrm>
              <a:off x="1821927" y="1356770"/>
              <a:ext cx="1843047" cy="830997"/>
            </a:xfrm>
            <a:prstGeom prst="rect">
              <a:avLst/>
            </a:prstGeom>
            <a:noFill/>
          </p:spPr>
          <p:txBody>
            <a:bodyPr wrap="square" rtlCol="0">
              <a:spAutoFit/>
            </a:bodyPr>
            <a:lstStyle/>
            <a:p>
              <a:r>
                <a:rPr lang="en-GB" sz="4800" b="1" dirty="0">
                  <a:solidFill>
                    <a:schemeClr val="bg1"/>
                  </a:solidFill>
                </a:rPr>
                <a:t>1940s</a:t>
              </a:r>
            </a:p>
          </p:txBody>
        </p:sp>
        <p:sp>
          <p:nvSpPr>
            <p:cNvPr id="5" name="TextBox 4"/>
            <p:cNvSpPr txBox="1"/>
            <p:nvPr/>
          </p:nvSpPr>
          <p:spPr>
            <a:xfrm>
              <a:off x="3664974" y="1356770"/>
              <a:ext cx="2959798" cy="830997"/>
            </a:xfrm>
            <a:prstGeom prst="rect">
              <a:avLst/>
            </a:prstGeom>
            <a:noFill/>
          </p:spPr>
          <p:txBody>
            <a:bodyPr wrap="square" rtlCol="0">
              <a:spAutoFit/>
            </a:bodyPr>
            <a:lstStyle/>
            <a:p>
              <a:r>
                <a:rPr lang="en-GB" sz="4800" b="1" dirty="0"/>
                <a:t>Fashion</a:t>
              </a:r>
            </a:p>
          </p:txBody>
        </p:sp>
      </p:grpSp>
      <p:sp>
        <p:nvSpPr>
          <p:cNvPr id="7" name="Rectangle 6"/>
          <p:cNvSpPr/>
          <p:nvPr/>
        </p:nvSpPr>
        <p:spPr>
          <a:xfrm>
            <a:off x="3416300" y="1908475"/>
            <a:ext cx="3860800" cy="2308324"/>
          </a:xfrm>
          <a:prstGeom prst="rect">
            <a:avLst/>
          </a:prstGeom>
        </p:spPr>
        <p:txBody>
          <a:bodyPr wrap="square">
            <a:spAutoFit/>
          </a:bodyPr>
          <a:lstStyle/>
          <a:p>
            <a:r>
              <a:rPr lang="en-GB" dirty="0">
                <a:solidFill>
                  <a:srgbClr val="050505"/>
                </a:solidFill>
                <a:latin typeface="Twinkl" pitchFamily="2" charset="77"/>
                <a:ea typeface="Times New Roman" panose="02020603050405020304" pitchFamily="18" charset="0"/>
              </a:rPr>
              <a:t>Because of rationing during the war, clothing was </a:t>
            </a:r>
            <a:r>
              <a:rPr lang="en-GB" b="1" dirty="0">
                <a:solidFill>
                  <a:srgbClr val="050505"/>
                </a:solidFill>
                <a:latin typeface="Twinkl" pitchFamily="2" charset="77"/>
                <a:ea typeface="Times New Roman" panose="02020603050405020304" pitchFamily="18" charset="0"/>
              </a:rPr>
              <a:t>restricted.</a:t>
            </a:r>
            <a:r>
              <a:rPr lang="en-GB" dirty="0">
                <a:solidFill>
                  <a:srgbClr val="050505"/>
                </a:solidFill>
                <a:latin typeface="Twinkl" pitchFamily="2" charset="77"/>
                <a:ea typeface="Times New Roman" panose="02020603050405020304" pitchFamily="18" charset="0"/>
              </a:rPr>
              <a:t> Clothes went unlined and scarves and gloves became a luxury. </a:t>
            </a:r>
            <a:br>
              <a:rPr lang="en-GB" dirty="0">
                <a:solidFill>
                  <a:srgbClr val="050505"/>
                </a:solidFill>
                <a:latin typeface="Twinkl" pitchFamily="2" charset="77"/>
                <a:ea typeface="Times New Roman" panose="02020603050405020304" pitchFamily="18" charset="0"/>
              </a:rPr>
            </a:br>
            <a:r>
              <a:rPr lang="en-GB" dirty="0">
                <a:solidFill>
                  <a:srgbClr val="050505"/>
                </a:solidFill>
                <a:latin typeface="Twinkl" pitchFamily="2" charset="77"/>
                <a:ea typeface="Times New Roman" panose="02020603050405020304" pitchFamily="18" charset="0"/>
              </a:rPr>
              <a:t/>
            </a:r>
            <a:br>
              <a:rPr lang="en-GB" dirty="0">
                <a:solidFill>
                  <a:srgbClr val="050505"/>
                </a:solidFill>
                <a:latin typeface="Twinkl" pitchFamily="2" charset="77"/>
                <a:ea typeface="Times New Roman" panose="02020603050405020304" pitchFamily="18" charset="0"/>
              </a:rPr>
            </a:br>
            <a:r>
              <a:rPr lang="en-GB" dirty="0">
                <a:solidFill>
                  <a:srgbClr val="050505"/>
                </a:solidFill>
                <a:latin typeface="Twinkl" pitchFamily="2" charset="77"/>
                <a:ea typeface="Times New Roman" panose="02020603050405020304" pitchFamily="18" charset="0"/>
              </a:rPr>
              <a:t>Women had fewer pleats in their skirts and men’s trousers lost their turn-ups. </a:t>
            </a:r>
            <a:endParaRPr lang="en-GB" sz="1600" dirty="0">
              <a:latin typeface="Times New Roman" panose="02020603050405020304" pitchFamily="18" charset="0"/>
              <a:ea typeface="Times New Roman" panose="02020603050405020304" pitchFamily="18" charset="0"/>
            </a:endParaRPr>
          </a:p>
        </p:txBody>
      </p:sp>
      <p:sp>
        <p:nvSpPr>
          <p:cNvPr id="12" name="Trapezoid 11"/>
          <p:cNvSpPr/>
          <p:nvPr/>
        </p:nvSpPr>
        <p:spPr>
          <a:xfrm>
            <a:off x="610881" y="4914446"/>
            <a:ext cx="6987631" cy="999425"/>
          </a:xfrm>
          <a:custGeom>
            <a:avLst/>
            <a:gdLst>
              <a:gd name="connsiteX0" fmla="*/ 0 w 6457750"/>
              <a:gd name="connsiteY0" fmla="*/ 1694576 h 1694576"/>
              <a:gd name="connsiteX1" fmla="*/ 104860 w 6457750"/>
              <a:gd name="connsiteY1" fmla="*/ 0 h 1694576"/>
              <a:gd name="connsiteX2" fmla="*/ 6352890 w 6457750"/>
              <a:gd name="connsiteY2" fmla="*/ 0 h 1694576"/>
              <a:gd name="connsiteX3" fmla="*/ 6457750 w 6457750"/>
              <a:gd name="connsiteY3" fmla="*/ 1694576 h 1694576"/>
              <a:gd name="connsiteX4" fmla="*/ 0 w 6457750"/>
              <a:gd name="connsiteY4" fmla="*/ 1694576 h 1694576"/>
              <a:gd name="connsiteX0" fmla="*/ 0 w 6457750"/>
              <a:gd name="connsiteY0" fmla="*/ 1702965 h 1702965"/>
              <a:gd name="connsiteX1" fmla="*/ 104860 w 6457750"/>
              <a:gd name="connsiteY1" fmla="*/ 8389 h 1702965"/>
              <a:gd name="connsiteX2" fmla="*/ 6428391 w 6457750"/>
              <a:gd name="connsiteY2" fmla="*/ 0 h 1702965"/>
              <a:gd name="connsiteX3" fmla="*/ 6457750 w 6457750"/>
              <a:gd name="connsiteY3" fmla="*/ 1702965 h 1702965"/>
              <a:gd name="connsiteX4" fmla="*/ 0 w 6457750"/>
              <a:gd name="connsiteY4" fmla="*/ 1702965 h 1702965"/>
              <a:gd name="connsiteX0" fmla="*/ 0 w 6428391"/>
              <a:gd name="connsiteY0" fmla="*/ 1702965 h 1702965"/>
              <a:gd name="connsiteX1" fmla="*/ 104860 w 6428391"/>
              <a:gd name="connsiteY1" fmla="*/ 8389 h 1702965"/>
              <a:gd name="connsiteX2" fmla="*/ 6428391 w 6428391"/>
              <a:gd name="connsiteY2" fmla="*/ 0 h 1702965"/>
              <a:gd name="connsiteX3" fmla="*/ 6427046 w 6428391"/>
              <a:gd name="connsiteY3" fmla="*/ 1688678 h 1702965"/>
              <a:gd name="connsiteX4" fmla="*/ 0 w 6428391"/>
              <a:gd name="connsiteY4" fmla="*/ 1702965 h 1702965"/>
              <a:gd name="connsiteX0" fmla="*/ 0 w 6428391"/>
              <a:gd name="connsiteY0" fmla="*/ 1702965 h 1707728"/>
              <a:gd name="connsiteX1" fmla="*/ 104860 w 6428391"/>
              <a:gd name="connsiteY1" fmla="*/ 8389 h 1707728"/>
              <a:gd name="connsiteX2" fmla="*/ 6428391 w 6428391"/>
              <a:gd name="connsiteY2" fmla="*/ 0 h 1707728"/>
              <a:gd name="connsiteX3" fmla="*/ 6387569 w 6428391"/>
              <a:gd name="connsiteY3" fmla="*/ 1707728 h 1707728"/>
              <a:gd name="connsiteX4" fmla="*/ 0 w 6428391"/>
              <a:gd name="connsiteY4" fmla="*/ 1702965 h 1707728"/>
              <a:gd name="connsiteX0" fmla="*/ 0 w 6435836"/>
              <a:gd name="connsiteY0" fmla="*/ 1702965 h 1702965"/>
              <a:gd name="connsiteX1" fmla="*/ 104860 w 6435836"/>
              <a:gd name="connsiteY1" fmla="*/ 8389 h 1702965"/>
              <a:gd name="connsiteX2" fmla="*/ 6428391 w 6435836"/>
              <a:gd name="connsiteY2" fmla="*/ 0 h 1702965"/>
              <a:gd name="connsiteX3" fmla="*/ 6435819 w 6435836"/>
              <a:gd name="connsiteY3" fmla="*/ 1679153 h 1702965"/>
              <a:gd name="connsiteX4" fmla="*/ 0 w 6435836"/>
              <a:gd name="connsiteY4" fmla="*/ 1702965 h 170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836" h="1702965">
                <a:moveTo>
                  <a:pt x="0" y="1702965"/>
                </a:moveTo>
                <a:lnTo>
                  <a:pt x="104860" y="8389"/>
                </a:lnTo>
                <a:lnTo>
                  <a:pt x="6428391" y="0"/>
                </a:lnTo>
                <a:cubicBezTo>
                  <a:pt x="6427943" y="562893"/>
                  <a:pt x="6436267" y="1116260"/>
                  <a:pt x="6435819" y="1679153"/>
                </a:cubicBezTo>
                <a:lnTo>
                  <a:pt x="0" y="1702965"/>
                </a:lnTo>
                <a:close/>
              </a:path>
            </a:pathLst>
          </a:custGeom>
          <a:solidFill>
            <a:srgbClr val="6FB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8647" y="1554983"/>
            <a:ext cx="1528349" cy="385917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0880" y="1407457"/>
            <a:ext cx="1555739" cy="4757920"/>
          </a:xfrm>
          <a:prstGeom prst="rect">
            <a:avLst/>
          </a:prstGeom>
        </p:spPr>
      </p:pic>
    </p:spTree>
    <p:extLst>
      <p:ext uri="{BB962C8B-B14F-4D97-AF65-F5344CB8AC3E}">
        <p14:creationId xmlns:p14="http://schemas.microsoft.com/office/powerpoint/2010/main" val="2615130940"/>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10882" y="609553"/>
            <a:ext cx="5913222" cy="1147740"/>
            <a:chOff x="711550" y="1201176"/>
            <a:chExt cx="5913222" cy="114774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550" y="1201176"/>
              <a:ext cx="2953422" cy="1147740"/>
            </a:xfrm>
            <a:prstGeom prst="rect">
              <a:avLst/>
            </a:prstGeom>
          </p:spPr>
        </p:pic>
        <p:sp>
          <p:nvSpPr>
            <p:cNvPr id="3" name="TextBox 2"/>
            <p:cNvSpPr txBox="1"/>
            <p:nvPr/>
          </p:nvSpPr>
          <p:spPr>
            <a:xfrm>
              <a:off x="721453" y="1444241"/>
              <a:ext cx="1090570" cy="461665"/>
            </a:xfrm>
            <a:prstGeom prst="rect">
              <a:avLst/>
            </a:prstGeom>
            <a:noFill/>
          </p:spPr>
          <p:txBody>
            <a:bodyPr wrap="square" rtlCol="0">
              <a:spAutoFit/>
            </a:bodyPr>
            <a:lstStyle/>
            <a:p>
              <a:r>
                <a:rPr lang="en-GB" sz="2400" b="1" dirty="0">
                  <a:solidFill>
                    <a:schemeClr val="bg1"/>
                  </a:solidFill>
                </a:rPr>
                <a:t>Life in</a:t>
              </a:r>
            </a:p>
          </p:txBody>
        </p:sp>
        <p:sp>
          <p:nvSpPr>
            <p:cNvPr id="4" name="TextBox 3"/>
            <p:cNvSpPr txBox="1"/>
            <p:nvPr/>
          </p:nvSpPr>
          <p:spPr>
            <a:xfrm>
              <a:off x="1821927" y="1356770"/>
              <a:ext cx="1843047" cy="830997"/>
            </a:xfrm>
            <a:prstGeom prst="rect">
              <a:avLst/>
            </a:prstGeom>
            <a:noFill/>
          </p:spPr>
          <p:txBody>
            <a:bodyPr wrap="square" rtlCol="0">
              <a:spAutoFit/>
            </a:bodyPr>
            <a:lstStyle/>
            <a:p>
              <a:r>
                <a:rPr lang="en-GB" sz="4800" b="1" dirty="0">
                  <a:solidFill>
                    <a:schemeClr val="bg1"/>
                  </a:solidFill>
                </a:rPr>
                <a:t>1950s</a:t>
              </a:r>
            </a:p>
          </p:txBody>
        </p:sp>
        <p:sp>
          <p:nvSpPr>
            <p:cNvPr id="5" name="TextBox 4"/>
            <p:cNvSpPr txBox="1"/>
            <p:nvPr/>
          </p:nvSpPr>
          <p:spPr>
            <a:xfrm>
              <a:off x="3664974" y="1356770"/>
              <a:ext cx="2959798" cy="830997"/>
            </a:xfrm>
            <a:prstGeom prst="rect">
              <a:avLst/>
            </a:prstGeom>
            <a:noFill/>
          </p:spPr>
          <p:txBody>
            <a:bodyPr wrap="square" rtlCol="0">
              <a:spAutoFit/>
            </a:bodyPr>
            <a:lstStyle/>
            <a:p>
              <a:r>
                <a:rPr lang="en-GB" sz="4800" b="1" dirty="0"/>
                <a:t>Scotland</a:t>
              </a:r>
            </a:p>
          </p:txBody>
        </p:sp>
      </p:grpSp>
      <p:grpSp>
        <p:nvGrpSpPr>
          <p:cNvPr id="14" name="Group 13"/>
          <p:cNvGrpSpPr/>
          <p:nvPr/>
        </p:nvGrpSpPr>
        <p:grpSpPr>
          <a:xfrm>
            <a:off x="526231" y="4939833"/>
            <a:ext cx="7005741" cy="1117878"/>
            <a:chOff x="545284" y="4537448"/>
            <a:chExt cx="7005741" cy="1710252"/>
          </a:xfrm>
          <a:solidFill>
            <a:srgbClr val="F1884C"/>
          </a:solidFill>
        </p:grpSpPr>
        <p:sp>
          <p:nvSpPr>
            <p:cNvPr id="12" name="Trapezoid 11"/>
            <p:cNvSpPr/>
            <p:nvPr/>
          </p:nvSpPr>
          <p:spPr>
            <a:xfrm>
              <a:off x="545284" y="4537448"/>
              <a:ext cx="7005741" cy="1710252"/>
            </a:xfrm>
            <a:custGeom>
              <a:avLst/>
              <a:gdLst>
                <a:gd name="connsiteX0" fmla="*/ 0 w 6457750"/>
                <a:gd name="connsiteY0" fmla="*/ 1694576 h 1694576"/>
                <a:gd name="connsiteX1" fmla="*/ 104860 w 6457750"/>
                <a:gd name="connsiteY1" fmla="*/ 0 h 1694576"/>
                <a:gd name="connsiteX2" fmla="*/ 6352890 w 6457750"/>
                <a:gd name="connsiteY2" fmla="*/ 0 h 1694576"/>
                <a:gd name="connsiteX3" fmla="*/ 6457750 w 6457750"/>
                <a:gd name="connsiteY3" fmla="*/ 1694576 h 1694576"/>
                <a:gd name="connsiteX4" fmla="*/ 0 w 6457750"/>
                <a:gd name="connsiteY4" fmla="*/ 1694576 h 1694576"/>
                <a:gd name="connsiteX0" fmla="*/ 0 w 6457750"/>
                <a:gd name="connsiteY0" fmla="*/ 1702965 h 1702965"/>
                <a:gd name="connsiteX1" fmla="*/ 104860 w 6457750"/>
                <a:gd name="connsiteY1" fmla="*/ 8389 h 1702965"/>
                <a:gd name="connsiteX2" fmla="*/ 6428391 w 6457750"/>
                <a:gd name="connsiteY2" fmla="*/ 0 h 1702965"/>
                <a:gd name="connsiteX3" fmla="*/ 6457750 w 6457750"/>
                <a:gd name="connsiteY3" fmla="*/ 1702965 h 1702965"/>
                <a:gd name="connsiteX4" fmla="*/ 0 w 6457750"/>
                <a:gd name="connsiteY4" fmla="*/ 1702965 h 1702965"/>
                <a:gd name="connsiteX0" fmla="*/ 0 w 6428391"/>
                <a:gd name="connsiteY0" fmla="*/ 1702965 h 1702965"/>
                <a:gd name="connsiteX1" fmla="*/ 104860 w 6428391"/>
                <a:gd name="connsiteY1" fmla="*/ 8389 h 1702965"/>
                <a:gd name="connsiteX2" fmla="*/ 6428391 w 6428391"/>
                <a:gd name="connsiteY2" fmla="*/ 0 h 1702965"/>
                <a:gd name="connsiteX3" fmla="*/ 6427046 w 6428391"/>
                <a:gd name="connsiteY3" fmla="*/ 1688678 h 1702965"/>
                <a:gd name="connsiteX4" fmla="*/ 0 w 6428391"/>
                <a:gd name="connsiteY4" fmla="*/ 1702965 h 1702965"/>
                <a:gd name="connsiteX0" fmla="*/ 0 w 6428391"/>
                <a:gd name="connsiteY0" fmla="*/ 1702965 h 1707728"/>
                <a:gd name="connsiteX1" fmla="*/ 104860 w 6428391"/>
                <a:gd name="connsiteY1" fmla="*/ 8389 h 1707728"/>
                <a:gd name="connsiteX2" fmla="*/ 6428391 w 6428391"/>
                <a:gd name="connsiteY2" fmla="*/ 0 h 1707728"/>
                <a:gd name="connsiteX3" fmla="*/ 6387569 w 6428391"/>
                <a:gd name="connsiteY3" fmla="*/ 1707728 h 1707728"/>
                <a:gd name="connsiteX4" fmla="*/ 0 w 6428391"/>
                <a:gd name="connsiteY4" fmla="*/ 1702965 h 1707728"/>
                <a:gd name="connsiteX0" fmla="*/ 0 w 6435836"/>
                <a:gd name="connsiteY0" fmla="*/ 1702965 h 1702965"/>
                <a:gd name="connsiteX1" fmla="*/ 104860 w 6435836"/>
                <a:gd name="connsiteY1" fmla="*/ 8389 h 1702965"/>
                <a:gd name="connsiteX2" fmla="*/ 6428391 w 6435836"/>
                <a:gd name="connsiteY2" fmla="*/ 0 h 1702965"/>
                <a:gd name="connsiteX3" fmla="*/ 6435819 w 6435836"/>
                <a:gd name="connsiteY3" fmla="*/ 1679153 h 1702965"/>
                <a:gd name="connsiteX4" fmla="*/ 0 w 6435836"/>
                <a:gd name="connsiteY4" fmla="*/ 1702965 h 1702965"/>
                <a:gd name="connsiteX0" fmla="*/ 0 w 6467869"/>
                <a:gd name="connsiteY0" fmla="*/ 1702965 h 1702965"/>
                <a:gd name="connsiteX1" fmla="*/ 104860 w 6467869"/>
                <a:gd name="connsiteY1" fmla="*/ 8389 h 1702965"/>
                <a:gd name="connsiteX2" fmla="*/ 6467869 w 6467869"/>
                <a:gd name="connsiteY2" fmla="*/ 0 h 1702965"/>
                <a:gd name="connsiteX3" fmla="*/ 6435819 w 6467869"/>
                <a:gd name="connsiteY3" fmla="*/ 1679153 h 1702965"/>
                <a:gd name="connsiteX4" fmla="*/ 0 w 6467869"/>
                <a:gd name="connsiteY4" fmla="*/ 1702965 h 1702965"/>
                <a:gd name="connsiteX0" fmla="*/ 0 w 6452516"/>
                <a:gd name="connsiteY0" fmla="*/ 1710252 h 1710252"/>
                <a:gd name="connsiteX1" fmla="*/ 104860 w 6452516"/>
                <a:gd name="connsiteY1" fmla="*/ 15676 h 1710252"/>
                <a:gd name="connsiteX2" fmla="*/ 6452516 w 6452516"/>
                <a:gd name="connsiteY2" fmla="*/ 0 h 1710252"/>
                <a:gd name="connsiteX3" fmla="*/ 6435819 w 6452516"/>
                <a:gd name="connsiteY3" fmla="*/ 1686440 h 1710252"/>
                <a:gd name="connsiteX4" fmla="*/ 0 w 6452516"/>
                <a:gd name="connsiteY4" fmla="*/ 1710252 h 1710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2516" h="1710252">
                  <a:moveTo>
                    <a:pt x="0" y="1710252"/>
                  </a:moveTo>
                  <a:lnTo>
                    <a:pt x="104860" y="15676"/>
                  </a:lnTo>
                  <a:lnTo>
                    <a:pt x="6452516" y="0"/>
                  </a:lnTo>
                  <a:cubicBezTo>
                    <a:pt x="6452068" y="562893"/>
                    <a:pt x="6436267" y="1123547"/>
                    <a:pt x="6435819" y="1686440"/>
                  </a:cubicBezTo>
                  <a:lnTo>
                    <a:pt x="0" y="171025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807969" y="4657554"/>
              <a:ext cx="4729618" cy="1412611"/>
            </a:xfrm>
            <a:prstGeom prst="rect">
              <a:avLst/>
            </a:prstGeom>
            <a:grpFill/>
          </p:spPr>
          <p:txBody>
            <a:bodyPr wrap="square">
              <a:spAutoFit/>
            </a:bodyPr>
            <a:lstStyle/>
            <a:p>
              <a:pPr lvl="0" eaLnBrk="0" fontAlgn="base" hangingPunct="0">
                <a:spcBef>
                  <a:spcPct val="0"/>
                </a:spcBef>
                <a:spcAft>
                  <a:spcPct val="0"/>
                </a:spcAft>
              </a:pPr>
              <a:r>
                <a:rPr lang="en-US" altLang="en-US" b="1" dirty="0">
                  <a:solidFill>
                    <a:srgbClr val="003F7D"/>
                  </a:solidFill>
                  <a:latin typeface="Twinkl" pitchFamily="2" charset="77"/>
                  <a:ea typeface="Calibri" panose="020F0502020204030204" pitchFamily="34" charset="0"/>
                  <a:cs typeface="Times New Roman" panose="02020603050405020304" pitchFamily="18" charset="0"/>
                </a:rPr>
                <a:t>Did You Know…?</a:t>
              </a:r>
            </a:p>
            <a:p>
              <a:pPr eaLnBrk="0" fontAlgn="base" hangingPunct="0">
                <a:spcBef>
                  <a:spcPct val="0"/>
                </a:spcBef>
                <a:spcAft>
                  <a:spcPct val="0"/>
                </a:spcAft>
              </a:pPr>
              <a:r>
                <a:rPr lang="en-US" altLang="en-US" b="1" dirty="0">
                  <a:solidFill>
                    <a:srgbClr val="000000"/>
                  </a:solidFill>
                  <a:latin typeface="Twinkl" pitchFamily="2" charset="77"/>
                  <a:ea typeface="Calibri" panose="020F0502020204030204" pitchFamily="34" charset="0"/>
                  <a:cs typeface="Times New Roman" panose="02020603050405020304" pitchFamily="18" charset="0"/>
                </a:rPr>
                <a:t>Queen Elizabeth II</a:t>
              </a:r>
              <a:r>
                <a:rPr lang="en-US" altLang="en-US" dirty="0">
                  <a:solidFill>
                    <a:srgbClr val="000000"/>
                  </a:solidFill>
                  <a:latin typeface="Twinkl" pitchFamily="2" charset="77"/>
                  <a:ea typeface="Calibri" panose="020F0502020204030204" pitchFamily="34" charset="0"/>
                  <a:cs typeface="Times New Roman" panose="02020603050405020304" pitchFamily="18" charset="0"/>
                </a:rPr>
                <a:t> became the British monarch and was </a:t>
              </a:r>
              <a:r>
                <a:rPr lang="en-US" altLang="en-US" dirty="0" err="1">
                  <a:solidFill>
                    <a:srgbClr val="000000"/>
                  </a:solidFill>
                  <a:latin typeface="Twinkl" pitchFamily="2" charset="77"/>
                  <a:ea typeface="Calibri" panose="020F0502020204030204" pitchFamily="34" charset="0"/>
                  <a:cs typeface="Times New Roman" panose="02020603050405020304" pitchFamily="18" charset="0"/>
                </a:rPr>
                <a:t>coronated</a:t>
              </a:r>
              <a:r>
                <a:rPr lang="en-US" altLang="en-US" dirty="0">
                  <a:solidFill>
                    <a:srgbClr val="000000"/>
                  </a:solidFill>
                  <a:latin typeface="Twinkl" pitchFamily="2" charset="77"/>
                  <a:ea typeface="Calibri" panose="020F0502020204030204" pitchFamily="34" charset="0"/>
                  <a:cs typeface="Times New Roman" panose="02020603050405020304" pitchFamily="18" charset="0"/>
                </a:rPr>
                <a:t> in </a:t>
              </a:r>
              <a:r>
                <a:rPr lang="en-US" altLang="en-US" b="1" dirty="0">
                  <a:solidFill>
                    <a:srgbClr val="000000"/>
                  </a:solidFill>
                  <a:latin typeface="Twinkl" pitchFamily="2" charset="77"/>
                  <a:ea typeface="Calibri" panose="020F0502020204030204" pitchFamily="34" charset="0"/>
                  <a:cs typeface="Times New Roman" panose="02020603050405020304" pitchFamily="18" charset="0"/>
                </a:rPr>
                <a:t>June 1953.</a:t>
              </a:r>
              <a:endParaRPr lang="en-GB" b="1" dirty="0"/>
            </a:p>
          </p:txBody>
        </p:sp>
      </p:grpSp>
      <p:grpSp>
        <p:nvGrpSpPr>
          <p:cNvPr id="16" name="Group 15"/>
          <p:cNvGrpSpPr/>
          <p:nvPr/>
        </p:nvGrpSpPr>
        <p:grpSpPr>
          <a:xfrm>
            <a:off x="2701922" y="1815166"/>
            <a:ext cx="4827815" cy="3066400"/>
            <a:chOff x="545284" y="4396701"/>
            <a:chExt cx="5066347" cy="1702965"/>
          </a:xfrm>
          <a:solidFill>
            <a:srgbClr val="003F7D"/>
          </a:solidFill>
        </p:grpSpPr>
        <p:sp>
          <p:nvSpPr>
            <p:cNvPr id="17" name="Trapezoid 11"/>
            <p:cNvSpPr/>
            <p:nvPr/>
          </p:nvSpPr>
          <p:spPr>
            <a:xfrm>
              <a:off x="545284" y="4396701"/>
              <a:ext cx="5066347" cy="1702965"/>
            </a:xfrm>
            <a:custGeom>
              <a:avLst/>
              <a:gdLst>
                <a:gd name="connsiteX0" fmla="*/ 0 w 6457750"/>
                <a:gd name="connsiteY0" fmla="*/ 1694576 h 1694576"/>
                <a:gd name="connsiteX1" fmla="*/ 104860 w 6457750"/>
                <a:gd name="connsiteY1" fmla="*/ 0 h 1694576"/>
                <a:gd name="connsiteX2" fmla="*/ 6352890 w 6457750"/>
                <a:gd name="connsiteY2" fmla="*/ 0 h 1694576"/>
                <a:gd name="connsiteX3" fmla="*/ 6457750 w 6457750"/>
                <a:gd name="connsiteY3" fmla="*/ 1694576 h 1694576"/>
                <a:gd name="connsiteX4" fmla="*/ 0 w 6457750"/>
                <a:gd name="connsiteY4" fmla="*/ 1694576 h 1694576"/>
                <a:gd name="connsiteX0" fmla="*/ 0 w 6457750"/>
                <a:gd name="connsiteY0" fmla="*/ 1702965 h 1702965"/>
                <a:gd name="connsiteX1" fmla="*/ 104860 w 6457750"/>
                <a:gd name="connsiteY1" fmla="*/ 8389 h 1702965"/>
                <a:gd name="connsiteX2" fmla="*/ 6428391 w 6457750"/>
                <a:gd name="connsiteY2" fmla="*/ 0 h 1702965"/>
                <a:gd name="connsiteX3" fmla="*/ 6457750 w 6457750"/>
                <a:gd name="connsiteY3" fmla="*/ 1702965 h 1702965"/>
                <a:gd name="connsiteX4" fmla="*/ 0 w 6457750"/>
                <a:gd name="connsiteY4" fmla="*/ 1702965 h 1702965"/>
                <a:gd name="connsiteX0" fmla="*/ 0 w 6428391"/>
                <a:gd name="connsiteY0" fmla="*/ 1702965 h 1702965"/>
                <a:gd name="connsiteX1" fmla="*/ 104860 w 6428391"/>
                <a:gd name="connsiteY1" fmla="*/ 8389 h 1702965"/>
                <a:gd name="connsiteX2" fmla="*/ 6428391 w 6428391"/>
                <a:gd name="connsiteY2" fmla="*/ 0 h 1702965"/>
                <a:gd name="connsiteX3" fmla="*/ 6427046 w 6428391"/>
                <a:gd name="connsiteY3" fmla="*/ 1688678 h 1702965"/>
                <a:gd name="connsiteX4" fmla="*/ 0 w 6428391"/>
                <a:gd name="connsiteY4" fmla="*/ 1702965 h 1702965"/>
                <a:gd name="connsiteX0" fmla="*/ 0 w 6428391"/>
                <a:gd name="connsiteY0" fmla="*/ 1702965 h 1707728"/>
                <a:gd name="connsiteX1" fmla="*/ 104860 w 6428391"/>
                <a:gd name="connsiteY1" fmla="*/ 8389 h 1707728"/>
                <a:gd name="connsiteX2" fmla="*/ 6428391 w 6428391"/>
                <a:gd name="connsiteY2" fmla="*/ 0 h 1707728"/>
                <a:gd name="connsiteX3" fmla="*/ 6387569 w 6428391"/>
                <a:gd name="connsiteY3" fmla="*/ 1707728 h 1707728"/>
                <a:gd name="connsiteX4" fmla="*/ 0 w 6428391"/>
                <a:gd name="connsiteY4" fmla="*/ 1702965 h 1707728"/>
                <a:gd name="connsiteX0" fmla="*/ 0 w 6435836"/>
                <a:gd name="connsiteY0" fmla="*/ 1702965 h 1702965"/>
                <a:gd name="connsiteX1" fmla="*/ 104860 w 6435836"/>
                <a:gd name="connsiteY1" fmla="*/ 8389 h 1702965"/>
                <a:gd name="connsiteX2" fmla="*/ 6428391 w 6435836"/>
                <a:gd name="connsiteY2" fmla="*/ 0 h 1702965"/>
                <a:gd name="connsiteX3" fmla="*/ 6435819 w 6435836"/>
                <a:gd name="connsiteY3" fmla="*/ 1679153 h 1702965"/>
                <a:gd name="connsiteX4" fmla="*/ 0 w 6435836"/>
                <a:gd name="connsiteY4" fmla="*/ 1702965 h 170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836" h="1702965">
                  <a:moveTo>
                    <a:pt x="0" y="1702965"/>
                  </a:moveTo>
                  <a:lnTo>
                    <a:pt x="104860" y="8389"/>
                  </a:lnTo>
                  <a:lnTo>
                    <a:pt x="6428391" y="0"/>
                  </a:lnTo>
                  <a:cubicBezTo>
                    <a:pt x="6427943" y="562893"/>
                    <a:pt x="6436267" y="1116260"/>
                    <a:pt x="6435819" y="1679153"/>
                  </a:cubicBezTo>
                  <a:lnTo>
                    <a:pt x="0" y="170296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p:cNvSpPr/>
            <p:nvPr/>
          </p:nvSpPr>
          <p:spPr>
            <a:xfrm>
              <a:off x="807968" y="4468895"/>
              <a:ext cx="4729619" cy="1589628"/>
            </a:xfrm>
            <a:prstGeom prst="rect">
              <a:avLst/>
            </a:prstGeom>
            <a:noFill/>
          </p:spPr>
          <p:txBody>
            <a:bodyPr wrap="square">
              <a:spAutoFit/>
            </a:bodyPr>
            <a:lstStyle/>
            <a:p>
              <a:r>
                <a:rPr lang="en-GB" dirty="0">
                  <a:solidFill>
                    <a:schemeClr val="bg1"/>
                  </a:solidFill>
                  <a:latin typeface="Twinkl" pitchFamily="2" charset="77"/>
                </a:rPr>
                <a:t>In the early 1950s, the country was still recovering from the destruction and devastation of the war but soon the 1950s became the era of</a:t>
              </a:r>
              <a:r>
                <a:rPr lang="en-GB" b="1" dirty="0">
                  <a:solidFill>
                    <a:schemeClr val="bg1"/>
                  </a:solidFill>
                  <a:latin typeface="Twinkl" pitchFamily="2" charset="77"/>
                </a:rPr>
                <a:t> </a:t>
              </a:r>
              <a:r>
                <a:rPr lang="en-GB" b="1" dirty="0" err="1">
                  <a:solidFill>
                    <a:schemeClr val="bg1"/>
                  </a:solidFill>
                  <a:latin typeface="Twinkl" pitchFamily="2" charset="77"/>
                </a:rPr>
                <a:t>rock‘n’roll</a:t>
              </a:r>
              <a:r>
                <a:rPr lang="en-GB" b="1" dirty="0">
                  <a:solidFill>
                    <a:schemeClr val="bg1"/>
                  </a:solidFill>
                  <a:latin typeface="Twinkl" pitchFamily="2" charset="77"/>
                </a:rPr>
                <a:t> </a:t>
              </a:r>
              <a:r>
                <a:rPr lang="en-GB" dirty="0">
                  <a:solidFill>
                    <a:schemeClr val="bg1"/>
                  </a:solidFill>
                  <a:latin typeface="Twinkl" pitchFamily="2" charset="77"/>
                </a:rPr>
                <a:t>with dancing being a popular way of socialising. </a:t>
              </a:r>
              <a:br>
                <a:rPr lang="en-GB" dirty="0">
                  <a:solidFill>
                    <a:schemeClr val="bg1"/>
                  </a:solidFill>
                  <a:latin typeface="Twinkl" pitchFamily="2" charset="77"/>
                </a:rPr>
              </a:br>
              <a:r>
                <a:rPr lang="en-GB" dirty="0">
                  <a:solidFill>
                    <a:schemeClr val="bg1"/>
                  </a:solidFill>
                  <a:latin typeface="Twinkl" pitchFamily="2" charset="77"/>
                </a:rPr>
                <a:t/>
              </a:r>
              <a:br>
                <a:rPr lang="en-GB" dirty="0">
                  <a:solidFill>
                    <a:schemeClr val="bg1"/>
                  </a:solidFill>
                  <a:latin typeface="Twinkl" pitchFamily="2" charset="77"/>
                </a:rPr>
              </a:br>
              <a:r>
                <a:rPr lang="en-GB" dirty="0">
                  <a:solidFill>
                    <a:schemeClr val="bg1"/>
                  </a:solidFill>
                  <a:latin typeface="Twinkl" pitchFamily="2" charset="77"/>
                </a:rPr>
                <a:t>Refrigerators and washing </a:t>
              </a:r>
              <a:br>
                <a:rPr lang="en-GB" dirty="0">
                  <a:solidFill>
                    <a:schemeClr val="bg1"/>
                  </a:solidFill>
                  <a:latin typeface="Twinkl" pitchFamily="2" charset="77"/>
                </a:rPr>
              </a:br>
              <a:r>
                <a:rPr lang="en-GB" dirty="0">
                  <a:solidFill>
                    <a:schemeClr val="bg1"/>
                  </a:solidFill>
                  <a:latin typeface="Twinkl" pitchFamily="2" charset="77"/>
                </a:rPr>
                <a:t>machines were becoming </a:t>
              </a:r>
              <a:br>
                <a:rPr lang="en-GB" dirty="0">
                  <a:solidFill>
                    <a:schemeClr val="bg1"/>
                  </a:solidFill>
                  <a:latin typeface="Twinkl" pitchFamily="2" charset="77"/>
                </a:rPr>
              </a:br>
              <a:r>
                <a:rPr lang="en-GB" dirty="0">
                  <a:solidFill>
                    <a:schemeClr val="bg1"/>
                  </a:solidFill>
                  <a:latin typeface="Twinkl" pitchFamily="2" charset="77"/>
                </a:rPr>
                <a:t>more popular in households.</a:t>
              </a:r>
              <a:endParaRPr lang="en-GB" dirty="0">
                <a:solidFill>
                  <a:schemeClr val="bg1"/>
                </a:solidFill>
              </a:endParaRPr>
            </a:p>
          </p:txBody>
        </p:sp>
      </p:gr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526" y="1851601"/>
            <a:ext cx="2168771" cy="299868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1695" y="3865511"/>
            <a:ext cx="1759055" cy="2438400"/>
          </a:xfrm>
          <a:prstGeom prst="roundRect">
            <a:avLst>
              <a:gd name="adj" fmla="val 25633"/>
            </a:avLst>
          </a:prstGeom>
        </p:spPr>
      </p:pic>
    </p:spTree>
    <p:extLst>
      <p:ext uri="{BB962C8B-B14F-4D97-AF65-F5344CB8AC3E}">
        <p14:creationId xmlns:p14="http://schemas.microsoft.com/office/powerpoint/2010/main" val="1335106814"/>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32" presetClass="emph" presetSubtype="0" repeatCount="4000" fill="hold" nodeType="withEffect">
                                  <p:stCondLst>
                                    <p:cond delay="0"/>
                                  </p:stCondLst>
                                  <p:childTnLst>
                                    <p:animRot by="120000">
                                      <p:cBhvr>
                                        <p:cTn id="13" dur="100" fill="hold">
                                          <p:stCondLst>
                                            <p:cond delay="0"/>
                                          </p:stCondLst>
                                        </p:cTn>
                                        <p:tgtEl>
                                          <p:spTgt spid="9"/>
                                        </p:tgtEl>
                                        <p:attrNameLst>
                                          <p:attrName>r</p:attrName>
                                        </p:attrNameLst>
                                      </p:cBhvr>
                                    </p:animRot>
                                    <p:animRot by="-240000">
                                      <p:cBhvr>
                                        <p:cTn id="14" dur="200" fill="hold">
                                          <p:stCondLst>
                                            <p:cond delay="200"/>
                                          </p:stCondLst>
                                        </p:cTn>
                                        <p:tgtEl>
                                          <p:spTgt spid="9"/>
                                        </p:tgtEl>
                                        <p:attrNameLst>
                                          <p:attrName>r</p:attrName>
                                        </p:attrNameLst>
                                      </p:cBhvr>
                                    </p:animRot>
                                    <p:animRot by="240000">
                                      <p:cBhvr>
                                        <p:cTn id="15" dur="200" fill="hold">
                                          <p:stCondLst>
                                            <p:cond delay="400"/>
                                          </p:stCondLst>
                                        </p:cTn>
                                        <p:tgtEl>
                                          <p:spTgt spid="9"/>
                                        </p:tgtEl>
                                        <p:attrNameLst>
                                          <p:attrName>r</p:attrName>
                                        </p:attrNameLst>
                                      </p:cBhvr>
                                    </p:animRot>
                                    <p:animRot by="-240000">
                                      <p:cBhvr>
                                        <p:cTn id="16" dur="200" fill="hold">
                                          <p:stCondLst>
                                            <p:cond delay="600"/>
                                          </p:stCondLst>
                                        </p:cTn>
                                        <p:tgtEl>
                                          <p:spTgt spid="9"/>
                                        </p:tgtEl>
                                        <p:attrNameLst>
                                          <p:attrName>r</p:attrName>
                                        </p:attrNameLst>
                                      </p:cBhvr>
                                    </p:animRot>
                                    <p:animRot by="120000">
                                      <p:cBhvr>
                                        <p:cTn id="17" dur="200" fill="hold">
                                          <p:stCondLst>
                                            <p:cond delay="800"/>
                                          </p:stCondLst>
                                        </p:cTn>
                                        <p:tgtEl>
                                          <p:spTgt spid="9"/>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right)">
                                      <p:cBhvr>
                                        <p:cTn id="22" dur="500"/>
                                        <p:tgtEl>
                                          <p:spTgt spid="14"/>
                                        </p:tgtEl>
                                      </p:cBhvr>
                                    </p:animEffect>
                                  </p:childTnLst>
                                </p:cTn>
                              </p:par>
                            </p:childTnLst>
                          </p:cTn>
                        </p:par>
                        <p:par>
                          <p:cTn id="23" fill="hold">
                            <p:stCondLst>
                              <p:cond delay="500"/>
                            </p:stCondLst>
                            <p:childTnLst>
                              <p:par>
                                <p:cTn id="24" presetID="22" presetClass="entr" presetSubtype="4"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10882" y="609552"/>
            <a:ext cx="5913222" cy="1147740"/>
            <a:chOff x="711550" y="1201176"/>
            <a:chExt cx="5913222" cy="114774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550" y="1201176"/>
              <a:ext cx="2953422" cy="1147740"/>
            </a:xfrm>
            <a:prstGeom prst="rect">
              <a:avLst/>
            </a:prstGeom>
          </p:spPr>
        </p:pic>
        <p:sp>
          <p:nvSpPr>
            <p:cNvPr id="3" name="TextBox 2"/>
            <p:cNvSpPr txBox="1"/>
            <p:nvPr/>
          </p:nvSpPr>
          <p:spPr>
            <a:xfrm>
              <a:off x="721453" y="1444241"/>
              <a:ext cx="1090570" cy="461665"/>
            </a:xfrm>
            <a:prstGeom prst="rect">
              <a:avLst/>
            </a:prstGeom>
            <a:noFill/>
          </p:spPr>
          <p:txBody>
            <a:bodyPr wrap="square" rtlCol="0">
              <a:spAutoFit/>
            </a:bodyPr>
            <a:lstStyle/>
            <a:p>
              <a:endParaRPr lang="en-GB" sz="2400" b="1" dirty="0">
                <a:solidFill>
                  <a:schemeClr val="bg1"/>
                </a:solidFill>
              </a:endParaRPr>
            </a:p>
          </p:txBody>
        </p:sp>
        <p:sp>
          <p:nvSpPr>
            <p:cNvPr id="4" name="TextBox 3"/>
            <p:cNvSpPr txBox="1"/>
            <p:nvPr/>
          </p:nvSpPr>
          <p:spPr>
            <a:xfrm>
              <a:off x="1821927" y="1356770"/>
              <a:ext cx="1843047" cy="830997"/>
            </a:xfrm>
            <a:prstGeom prst="rect">
              <a:avLst/>
            </a:prstGeom>
            <a:noFill/>
          </p:spPr>
          <p:txBody>
            <a:bodyPr wrap="square" rtlCol="0">
              <a:spAutoFit/>
            </a:bodyPr>
            <a:lstStyle/>
            <a:p>
              <a:r>
                <a:rPr lang="en-GB" sz="4800" b="1" dirty="0">
                  <a:solidFill>
                    <a:schemeClr val="bg1"/>
                  </a:solidFill>
                </a:rPr>
                <a:t>1950s</a:t>
              </a:r>
            </a:p>
          </p:txBody>
        </p:sp>
        <p:sp>
          <p:nvSpPr>
            <p:cNvPr id="5" name="TextBox 4"/>
            <p:cNvSpPr txBox="1"/>
            <p:nvPr/>
          </p:nvSpPr>
          <p:spPr>
            <a:xfrm>
              <a:off x="3664974" y="1356770"/>
              <a:ext cx="2959798" cy="830997"/>
            </a:xfrm>
            <a:prstGeom prst="rect">
              <a:avLst/>
            </a:prstGeom>
            <a:noFill/>
          </p:spPr>
          <p:txBody>
            <a:bodyPr wrap="square" rtlCol="0">
              <a:spAutoFit/>
            </a:bodyPr>
            <a:lstStyle/>
            <a:p>
              <a:r>
                <a:rPr lang="en-GB" sz="4800" b="1" dirty="0"/>
                <a:t>Fashion</a:t>
              </a:r>
            </a:p>
          </p:txBody>
        </p:sp>
      </p:grpSp>
      <p:sp>
        <p:nvSpPr>
          <p:cNvPr id="7" name="Rectangle 6"/>
          <p:cNvSpPr/>
          <p:nvPr/>
        </p:nvSpPr>
        <p:spPr>
          <a:xfrm>
            <a:off x="3416300" y="1893961"/>
            <a:ext cx="3860800" cy="2308324"/>
          </a:xfrm>
          <a:prstGeom prst="rect">
            <a:avLst/>
          </a:prstGeom>
        </p:spPr>
        <p:txBody>
          <a:bodyPr wrap="square">
            <a:spAutoFit/>
          </a:bodyPr>
          <a:lstStyle/>
          <a:p>
            <a:r>
              <a:rPr lang="en-GB" dirty="0">
                <a:latin typeface="Twinkl" pitchFamily="2" charset="77"/>
              </a:rPr>
              <a:t>In the 1950s, it became more common for </a:t>
            </a:r>
            <a:r>
              <a:rPr lang="en-GB" b="1" dirty="0">
                <a:latin typeface="Twinkl" pitchFamily="2" charset="77"/>
              </a:rPr>
              <a:t>women</a:t>
            </a:r>
            <a:r>
              <a:rPr lang="en-GB" dirty="0">
                <a:latin typeface="Twinkl" pitchFamily="2" charset="77"/>
              </a:rPr>
              <a:t> to </a:t>
            </a:r>
            <a:r>
              <a:rPr lang="en-GB" b="1" dirty="0">
                <a:latin typeface="Twinkl" pitchFamily="2" charset="77"/>
              </a:rPr>
              <a:t>wear trousers </a:t>
            </a:r>
            <a:r>
              <a:rPr lang="en-GB" dirty="0">
                <a:latin typeface="Twinkl" pitchFamily="2" charset="77"/>
              </a:rPr>
              <a:t>and </a:t>
            </a:r>
            <a:r>
              <a:rPr lang="en-GB" b="1" dirty="0">
                <a:latin typeface="Twinkl" pitchFamily="2" charset="77"/>
              </a:rPr>
              <a:t>men</a:t>
            </a:r>
            <a:r>
              <a:rPr lang="en-GB" dirty="0">
                <a:latin typeface="Twinkl" pitchFamily="2" charset="77"/>
              </a:rPr>
              <a:t> started wearing </a:t>
            </a:r>
            <a:r>
              <a:rPr lang="en-GB" b="1" dirty="0">
                <a:latin typeface="Twinkl" pitchFamily="2" charset="77"/>
              </a:rPr>
              <a:t>jeans.</a:t>
            </a:r>
            <a:br>
              <a:rPr lang="en-GB" b="1" dirty="0">
                <a:latin typeface="Twinkl" pitchFamily="2" charset="77"/>
              </a:rPr>
            </a:br>
            <a:endParaRPr lang="en-GB" dirty="0">
              <a:latin typeface="Twinkl" pitchFamily="2" charset="77"/>
            </a:endParaRPr>
          </a:p>
          <a:p>
            <a:r>
              <a:rPr lang="en-GB" dirty="0">
                <a:latin typeface="Twinkl" pitchFamily="2" charset="77"/>
              </a:rPr>
              <a:t>More patterns became available for material and women wore more swing dresses. </a:t>
            </a:r>
          </a:p>
        </p:txBody>
      </p:sp>
      <p:sp>
        <p:nvSpPr>
          <p:cNvPr id="12" name="Trapezoid 11"/>
          <p:cNvSpPr/>
          <p:nvPr/>
        </p:nvSpPr>
        <p:spPr>
          <a:xfrm>
            <a:off x="610881" y="4899932"/>
            <a:ext cx="6987631" cy="999425"/>
          </a:xfrm>
          <a:custGeom>
            <a:avLst/>
            <a:gdLst>
              <a:gd name="connsiteX0" fmla="*/ 0 w 6457750"/>
              <a:gd name="connsiteY0" fmla="*/ 1694576 h 1694576"/>
              <a:gd name="connsiteX1" fmla="*/ 104860 w 6457750"/>
              <a:gd name="connsiteY1" fmla="*/ 0 h 1694576"/>
              <a:gd name="connsiteX2" fmla="*/ 6352890 w 6457750"/>
              <a:gd name="connsiteY2" fmla="*/ 0 h 1694576"/>
              <a:gd name="connsiteX3" fmla="*/ 6457750 w 6457750"/>
              <a:gd name="connsiteY3" fmla="*/ 1694576 h 1694576"/>
              <a:gd name="connsiteX4" fmla="*/ 0 w 6457750"/>
              <a:gd name="connsiteY4" fmla="*/ 1694576 h 1694576"/>
              <a:gd name="connsiteX0" fmla="*/ 0 w 6457750"/>
              <a:gd name="connsiteY0" fmla="*/ 1702965 h 1702965"/>
              <a:gd name="connsiteX1" fmla="*/ 104860 w 6457750"/>
              <a:gd name="connsiteY1" fmla="*/ 8389 h 1702965"/>
              <a:gd name="connsiteX2" fmla="*/ 6428391 w 6457750"/>
              <a:gd name="connsiteY2" fmla="*/ 0 h 1702965"/>
              <a:gd name="connsiteX3" fmla="*/ 6457750 w 6457750"/>
              <a:gd name="connsiteY3" fmla="*/ 1702965 h 1702965"/>
              <a:gd name="connsiteX4" fmla="*/ 0 w 6457750"/>
              <a:gd name="connsiteY4" fmla="*/ 1702965 h 1702965"/>
              <a:gd name="connsiteX0" fmla="*/ 0 w 6428391"/>
              <a:gd name="connsiteY0" fmla="*/ 1702965 h 1702965"/>
              <a:gd name="connsiteX1" fmla="*/ 104860 w 6428391"/>
              <a:gd name="connsiteY1" fmla="*/ 8389 h 1702965"/>
              <a:gd name="connsiteX2" fmla="*/ 6428391 w 6428391"/>
              <a:gd name="connsiteY2" fmla="*/ 0 h 1702965"/>
              <a:gd name="connsiteX3" fmla="*/ 6427046 w 6428391"/>
              <a:gd name="connsiteY3" fmla="*/ 1688678 h 1702965"/>
              <a:gd name="connsiteX4" fmla="*/ 0 w 6428391"/>
              <a:gd name="connsiteY4" fmla="*/ 1702965 h 1702965"/>
              <a:gd name="connsiteX0" fmla="*/ 0 w 6428391"/>
              <a:gd name="connsiteY0" fmla="*/ 1702965 h 1707728"/>
              <a:gd name="connsiteX1" fmla="*/ 104860 w 6428391"/>
              <a:gd name="connsiteY1" fmla="*/ 8389 h 1707728"/>
              <a:gd name="connsiteX2" fmla="*/ 6428391 w 6428391"/>
              <a:gd name="connsiteY2" fmla="*/ 0 h 1707728"/>
              <a:gd name="connsiteX3" fmla="*/ 6387569 w 6428391"/>
              <a:gd name="connsiteY3" fmla="*/ 1707728 h 1707728"/>
              <a:gd name="connsiteX4" fmla="*/ 0 w 6428391"/>
              <a:gd name="connsiteY4" fmla="*/ 1702965 h 1707728"/>
              <a:gd name="connsiteX0" fmla="*/ 0 w 6435836"/>
              <a:gd name="connsiteY0" fmla="*/ 1702965 h 1702965"/>
              <a:gd name="connsiteX1" fmla="*/ 104860 w 6435836"/>
              <a:gd name="connsiteY1" fmla="*/ 8389 h 1702965"/>
              <a:gd name="connsiteX2" fmla="*/ 6428391 w 6435836"/>
              <a:gd name="connsiteY2" fmla="*/ 0 h 1702965"/>
              <a:gd name="connsiteX3" fmla="*/ 6435819 w 6435836"/>
              <a:gd name="connsiteY3" fmla="*/ 1679153 h 1702965"/>
              <a:gd name="connsiteX4" fmla="*/ 0 w 6435836"/>
              <a:gd name="connsiteY4" fmla="*/ 1702965 h 1702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836" h="1702965">
                <a:moveTo>
                  <a:pt x="0" y="1702965"/>
                </a:moveTo>
                <a:lnTo>
                  <a:pt x="104860" y="8389"/>
                </a:lnTo>
                <a:lnTo>
                  <a:pt x="6428391" y="0"/>
                </a:lnTo>
                <a:cubicBezTo>
                  <a:pt x="6427943" y="562893"/>
                  <a:pt x="6436267" y="1116260"/>
                  <a:pt x="6435819" y="1679153"/>
                </a:cubicBezTo>
                <a:lnTo>
                  <a:pt x="0" y="1702965"/>
                </a:lnTo>
                <a:close/>
              </a:path>
            </a:pathLst>
          </a:cu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252" y="1464248"/>
            <a:ext cx="2959020" cy="4670505"/>
          </a:xfrm>
          <a:prstGeom prst="rect">
            <a:avLst/>
          </a:prstGeom>
        </p:spPr>
      </p:pic>
    </p:spTree>
    <p:extLst>
      <p:ext uri="{BB962C8B-B14F-4D97-AF65-F5344CB8AC3E}">
        <p14:creationId xmlns:p14="http://schemas.microsoft.com/office/powerpoint/2010/main" val="3669859531"/>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261</TotalTime>
  <Words>669</Words>
  <Application>Microsoft Office PowerPoint</Application>
  <PresentationFormat>On-screen Show (4:3)</PresentationFormat>
  <Paragraphs>75</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Twinkl</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Francesca Makohon-Keogh</dc:creator>
  <cp:lastModifiedBy>Robyn Melrose</cp:lastModifiedBy>
  <cp:revision>82</cp:revision>
  <dcterms:created xsi:type="dcterms:W3CDTF">2020-02-24T15:34:17Z</dcterms:created>
  <dcterms:modified xsi:type="dcterms:W3CDTF">2020-03-30T12:22:27Z</dcterms:modified>
</cp:coreProperties>
</file>