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774" r:id="rId2"/>
    <p:sldMasterId id="2147483786" r:id="rId3"/>
  </p:sldMasterIdLst>
  <p:notesMasterIdLst>
    <p:notesMasterId r:id="rId14"/>
  </p:notesMasterIdLst>
  <p:sldIdLst>
    <p:sldId id="260" r:id="rId4"/>
    <p:sldId id="261" r:id="rId5"/>
    <p:sldId id="289" r:id="rId6"/>
    <p:sldId id="293" r:id="rId7"/>
    <p:sldId id="300" r:id="rId8"/>
    <p:sldId id="302" r:id="rId9"/>
    <p:sldId id="303" r:id="rId10"/>
    <p:sldId id="304" r:id="rId11"/>
    <p:sldId id="299" r:id="rId12"/>
    <p:sldId id="269" r:id="rId13"/>
  </p:sldIdLst>
  <p:sldSz cx="9144000" cy="6858000" type="screen4x3"/>
  <p:notesSz cx="6858000" cy="9144000"/>
  <p:embeddedFontLst>
    <p:embeddedFont>
      <p:font typeface="Twinkl SemiBold" charset="0"/>
      <p:bold r:id="rId15"/>
    </p:embeddedFont>
    <p:embeddedFont>
      <p:font typeface="Twinkl Light" charset="0"/>
      <p:regular r:id="rId16"/>
    </p:embeddedFont>
    <p:embeddedFont>
      <p:font typeface="Sassoon Infant Rg" panose="02000503030000020003" charset="0"/>
      <p:regular r:id="rId17"/>
      <p:bold r:id="rId18"/>
    </p:embeddedFont>
    <p:embeddedFont>
      <p:font typeface="Clear Sans Light" panose="020B0604020202020204" charset="0"/>
      <p:regular r:id="rId19"/>
    </p:embeddedFont>
    <p:embeddedFont>
      <p:font typeface="Clear Sans"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algn="l" rtl="0" eaLnBrk="0" fontAlgn="base" hangingPunct="0">
      <a:spcBef>
        <a:spcPct val="0"/>
      </a:spcBef>
      <a:spcAft>
        <a:spcPct val="0"/>
      </a:spcAft>
      <a:defRPr kern="1200">
        <a:solidFill>
          <a:schemeClr val="tx1"/>
        </a:solidFill>
        <a:latin typeface="Twinkl Light" pitchFamily="2" charset="0"/>
        <a:ea typeface="+mn-ea"/>
        <a:cs typeface="+mn-cs"/>
      </a:defRPr>
    </a:lvl1pPr>
    <a:lvl2pPr marL="457200" algn="l" rtl="0" eaLnBrk="0" fontAlgn="base" hangingPunct="0">
      <a:spcBef>
        <a:spcPct val="0"/>
      </a:spcBef>
      <a:spcAft>
        <a:spcPct val="0"/>
      </a:spcAft>
      <a:defRPr kern="1200">
        <a:solidFill>
          <a:schemeClr val="tx1"/>
        </a:solidFill>
        <a:latin typeface="Twinkl Light" pitchFamily="2" charset="0"/>
        <a:ea typeface="+mn-ea"/>
        <a:cs typeface="+mn-cs"/>
      </a:defRPr>
    </a:lvl2pPr>
    <a:lvl3pPr marL="914400" algn="l" rtl="0" eaLnBrk="0" fontAlgn="base" hangingPunct="0">
      <a:spcBef>
        <a:spcPct val="0"/>
      </a:spcBef>
      <a:spcAft>
        <a:spcPct val="0"/>
      </a:spcAft>
      <a:defRPr kern="1200">
        <a:solidFill>
          <a:schemeClr val="tx1"/>
        </a:solidFill>
        <a:latin typeface="Twinkl Light" pitchFamily="2" charset="0"/>
        <a:ea typeface="+mn-ea"/>
        <a:cs typeface="+mn-cs"/>
      </a:defRPr>
    </a:lvl3pPr>
    <a:lvl4pPr marL="1371600" algn="l" rtl="0" eaLnBrk="0" fontAlgn="base" hangingPunct="0">
      <a:spcBef>
        <a:spcPct val="0"/>
      </a:spcBef>
      <a:spcAft>
        <a:spcPct val="0"/>
      </a:spcAft>
      <a:defRPr kern="1200">
        <a:solidFill>
          <a:schemeClr val="tx1"/>
        </a:solidFill>
        <a:latin typeface="Twinkl Light" pitchFamily="2" charset="0"/>
        <a:ea typeface="+mn-ea"/>
        <a:cs typeface="+mn-cs"/>
      </a:defRPr>
    </a:lvl4pPr>
    <a:lvl5pPr marL="1828800" algn="l" rtl="0" eaLnBrk="0" fontAlgn="base" hangingPunct="0">
      <a:spcBef>
        <a:spcPct val="0"/>
      </a:spcBef>
      <a:spcAft>
        <a:spcPct val="0"/>
      </a:spcAft>
      <a:defRPr kern="1200">
        <a:solidFill>
          <a:schemeClr val="tx1"/>
        </a:solidFill>
        <a:latin typeface="Twinkl Light" pitchFamily="2" charset="0"/>
        <a:ea typeface="+mn-ea"/>
        <a:cs typeface="+mn-cs"/>
      </a:defRPr>
    </a:lvl5pPr>
    <a:lvl6pPr marL="2286000" algn="l" defTabSz="914400" rtl="0" eaLnBrk="1" latinLnBrk="0" hangingPunct="1">
      <a:defRPr kern="1200">
        <a:solidFill>
          <a:schemeClr val="tx1"/>
        </a:solidFill>
        <a:latin typeface="Twinkl Light" pitchFamily="2" charset="0"/>
        <a:ea typeface="+mn-ea"/>
        <a:cs typeface="+mn-cs"/>
      </a:defRPr>
    </a:lvl6pPr>
    <a:lvl7pPr marL="2743200" algn="l" defTabSz="914400" rtl="0" eaLnBrk="1" latinLnBrk="0" hangingPunct="1">
      <a:defRPr kern="1200">
        <a:solidFill>
          <a:schemeClr val="tx1"/>
        </a:solidFill>
        <a:latin typeface="Twinkl Light" pitchFamily="2" charset="0"/>
        <a:ea typeface="+mn-ea"/>
        <a:cs typeface="+mn-cs"/>
      </a:defRPr>
    </a:lvl7pPr>
    <a:lvl8pPr marL="3200400" algn="l" defTabSz="914400" rtl="0" eaLnBrk="1" latinLnBrk="0" hangingPunct="1">
      <a:defRPr kern="1200">
        <a:solidFill>
          <a:schemeClr val="tx1"/>
        </a:solidFill>
        <a:latin typeface="Twinkl Light" pitchFamily="2" charset="0"/>
        <a:ea typeface="+mn-ea"/>
        <a:cs typeface="+mn-cs"/>
      </a:defRPr>
    </a:lvl8pPr>
    <a:lvl9pPr marL="3657600" algn="l" defTabSz="914400" rtl="0" eaLnBrk="1" latinLnBrk="0" hangingPunct="1">
      <a:defRPr kern="1200">
        <a:solidFill>
          <a:schemeClr val="tx1"/>
        </a:solidFill>
        <a:latin typeface="Twinkl Light" pitchFamily="2" charset="0"/>
        <a:ea typeface="+mn-ea"/>
        <a:cs typeface="+mn-cs"/>
      </a:defRPr>
    </a:lvl9pPr>
  </p:defaultTextStyle>
  <p:extLst>
    <p:ext uri="{EFAFB233-063F-42B5-8137-9DF3F51BA10A}">
      <p15:sldGuideLst xmlns:p15="http://schemas.microsoft.com/office/powerpoint/2012/main" xmlns="">
        <p15:guide id="1" pos="2880">
          <p15:clr>
            <a:srgbClr val="A4A3A4"/>
          </p15:clr>
        </p15:guide>
        <p15:guide id="2" orient="horz" pos="2160">
          <p15:clr>
            <a:srgbClr val="A4A3A4"/>
          </p15:clr>
        </p15:guide>
        <p15:guide id="3" orient="horz" pos="278">
          <p15:clr>
            <a:srgbClr val="A4A3A4"/>
          </p15:clr>
        </p15:guide>
        <p15:guide id="4" orient="horz" pos="4042">
          <p15:clr>
            <a:srgbClr val="A4A3A4"/>
          </p15:clr>
        </p15:guide>
        <p15:guide id="5" pos="295">
          <p15:clr>
            <a:srgbClr val="A4A3A4"/>
          </p15:clr>
        </p15:guide>
        <p15:guide id="6" pos="5465">
          <p15:clr>
            <a:srgbClr val="A4A3A4"/>
          </p15:clr>
        </p15:guide>
        <p15:guide id="7" orient="horz" pos="414">
          <p15:clr>
            <a:srgbClr val="A4A3A4"/>
          </p15:clr>
        </p15:guide>
        <p15:guide id="8" orient="horz" pos="3906">
          <p15:clr>
            <a:srgbClr val="A4A3A4"/>
          </p15:clr>
        </p15:guide>
        <p15:guide id="9" orient="horz" pos="346">
          <p15:clr>
            <a:srgbClr val="A4A3A4"/>
          </p15:clr>
        </p15:guide>
        <p15:guide id="10" pos="5329">
          <p15:clr>
            <a:srgbClr val="A4A3A4"/>
          </p15:clr>
        </p15:guide>
        <p15:guide id="11" pos="431">
          <p15:clr>
            <a:srgbClr val="A4A3A4"/>
          </p15:clr>
        </p15:guide>
        <p15:guide id="12" pos="5397">
          <p15:clr>
            <a:srgbClr val="A4A3A4"/>
          </p15:clr>
        </p15:guide>
        <p15:guide id="13" orient="horz" pos="935">
          <p15:clr>
            <a:srgbClr val="A4A3A4"/>
          </p15:clr>
        </p15:guide>
        <p15:guide id="14" orient="horz" pos="8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9A"/>
    <a:srgbClr val="0088B8"/>
    <a:srgbClr val="00A7E5"/>
    <a:srgbClr val="E6E6E6"/>
    <a:srgbClr val="228D92"/>
    <a:srgbClr val="2CB6BE"/>
    <a:srgbClr val="016F65"/>
    <a:srgbClr val="019285"/>
    <a:srgbClr val="578359"/>
    <a:srgbClr val="6C9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1038" y="210"/>
      </p:cViewPr>
      <p:guideLst>
        <p:guide orient="horz" pos="2160"/>
        <p:guide orient="horz" pos="278"/>
        <p:guide orient="horz" pos="4042"/>
        <p:guide orient="horz" pos="414"/>
        <p:guide orient="horz" pos="3906"/>
        <p:guide orient="horz" pos="346"/>
        <p:guide orient="horz" pos="935"/>
        <p:guide orient="horz" pos="867"/>
        <p:guide pos="2880"/>
        <p:guide pos="295"/>
        <p:guide pos="5465"/>
        <p:guide pos="5329"/>
        <p:guide pos="431"/>
        <p:guide pos="53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3F1D181-D910-454C-9912-30A2DBAB761F}" type="datetimeFigureOut">
              <a:rPr lang="en-GB"/>
              <a:pPr>
                <a:defRPr/>
              </a:pPr>
              <a:t>21/04/2020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567C07D-9556-4082-A8A3-242AC6260962}" type="slidenum">
              <a:rPr lang="en-GB"/>
              <a:pPr>
                <a:defRPr/>
              </a:pPr>
              <a:t>‹#›</a:t>
            </a:fld>
            <a:endParaRPr lang="en-GB"/>
          </a:p>
        </p:txBody>
      </p:sp>
    </p:spTree>
    <p:extLst>
      <p:ext uri="{BB962C8B-B14F-4D97-AF65-F5344CB8AC3E}">
        <p14:creationId xmlns:p14="http://schemas.microsoft.com/office/powerpoint/2010/main" val="3791777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77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206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196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5641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5388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5180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550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837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2104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8719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495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385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821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2326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7957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9398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2116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3598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9675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970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38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1"/>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222899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23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416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349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931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F30264-C444-4F22-BEEB-22020C0AF503}" type="datetimeFigureOut">
              <a:rPr lang="en-GB" smtClean="0">
                <a:solidFill>
                  <a:prstClr val="black">
                    <a:tint val="75000"/>
                  </a:prstClr>
                </a:solidFill>
              </a:rPr>
              <a:pPr/>
              <a:t>21/04/2020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D479529-E23F-4DB8-A5CD-6DD93733863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2195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69" r:id="rId2"/>
    <p:sldLayoutId id="2147483770" r:id="rId3"/>
    <p:sldLayoutId id="2147483772" r:id="rId4"/>
    <p:sldLayoutId id="2147483773" r:id="rId5"/>
  </p:sldLayoutIdLst>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Twinkl SemiBold" pitchFamily="2" charset="0"/>
        </a:defRPr>
      </a:lvl2pPr>
      <a:lvl3pPr algn="l" rtl="0" eaLnBrk="0" fontAlgn="base" hangingPunct="0">
        <a:lnSpc>
          <a:spcPct val="90000"/>
        </a:lnSpc>
        <a:spcBef>
          <a:spcPct val="0"/>
        </a:spcBef>
        <a:spcAft>
          <a:spcPct val="0"/>
        </a:spcAft>
        <a:defRPr sz="4000" b="1">
          <a:solidFill>
            <a:srgbClr val="6F8183"/>
          </a:solidFill>
          <a:latin typeface="Twinkl SemiBold" pitchFamily="2" charset="0"/>
        </a:defRPr>
      </a:lvl3pPr>
      <a:lvl4pPr algn="l" rtl="0" eaLnBrk="0" fontAlgn="base" hangingPunct="0">
        <a:lnSpc>
          <a:spcPct val="90000"/>
        </a:lnSpc>
        <a:spcBef>
          <a:spcPct val="0"/>
        </a:spcBef>
        <a:spcAft>
          <a:spcPct val="0"/>
        </a:spcAft>
        <a:defRPr sz="4000" b="1">
          <a:solidFill>
            <a:srgbClr val="6F8183"/>
          </a:solidFill>
          <a:latin typeface="Twinkl SemiBold" pitchFamily="2" charset="0"/>
        </a:defRPr>
      </a:lvl4pPr>
      <a:lvl5pPr algn="l" rtl="0" eaLnBrk="0" fontAlgn="base" hangingPunct="0">
        <a:lnSpc>
          <a:spcPct val="90000"/>
        </a:lnSpc>
        <a:spcBef>
          <a:spcPct val="0"/>
        </a:spcBef>
        <a:spcAft>
          <a:spcPct val="0"/>
        </a:spcAft>
        <a:defRPr sz="4000" b="1">
          <a:solidFill>
            <a:srgbClr val="6F8183"/>
          </a:solidFill>
          <a:latin typeface="Twinkl SemiBold" pitchFamily="2" charset="0"/>
        </a:defRPr>
      </a:lvl5pPr>
      <a:lvl6pPr marL="4572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6pPr>
      <a:lvl7pPr marL="9144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7pPr>
      <a:lvl8pPr marL="13716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8pPr>
      <a:lvl9pPr marL="18288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5F30264-C444-4F22-BEEB-22020C0AF503}" type="datetimeFigureOut">
              <a:rPr lang="en-GB" smtClean="0">
                <a:solidFill>
                  <a:prstClr val="black">
                    <a:tint val="75000"/>
                  </a:prstClr>
                </a:solidFill>
                <a:latin typeface="Calibri"/>
              </a:rPr>
              <a:pPr eaLnBrk="1" fontAlgn="auto" hangingPunct="1">
                <a:spcBef>
                  <a:spcPts val="0"/>
                </a:spcBef>
                <a:spcAft>
                  <a:spcPts val="0"/>
                </a:spcAft>
              </a:pPr>
              <a:t>21/04/2020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D479529-E23F-4DB8-A5CD-6DD93733863F}"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1065417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5F30264-C444-4F22-BEEB-22020C0AF503}" type="datetimeFigureOut">
              <a:rPr lang="en-GB" smtClean="0">
                <a:solidFill>
                  <a:prstClr val="black">
                    <a:tint val="75000"/>
                  </a:prstClr>
                </a:solidFill>
                <a:latin typeface="Calibri"/>
              </a:rPr>
              <a:pPr eaLnBrk="1" fontAlgn="auto" hangingPunct="1">
                <a:spcBef>
                  <a:spcPts val="0"/>
                </a:spcBef>
                <a:spcAft>
                  <a:spcPts val="0"/>
                </a:spcAft>
              </a:pPr>
              <a:t>21/04/2020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D479529-E23F-4DB8-A5CD-6DD93733863F}"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99084743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h7ub3isrJAhVI2xoKHcUOAEwQjRwIBw&amp;url=http://www.mirror.co.uk/news/uk-news/jessica-ennis-autobiography-extract-my-story-1420848&amp;psig=AFQjCNFPAJo41sC4oybOUaICU8mlzpb_2g&amp;ust=1449589242419330"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www.google.co.uk/url?sa=i&amp;rct=j&amp;q=&amp;esrc=s&amp;source=images&amp;cd=&amp;cad=rja&amp;uact=8&amp;ved=0ahUKEwj1s77iicrJAhXCVhoKHbGCASEQjRwIBw&amp;url=http://www.sheknows.com/entertainment/articles/819184/Justin-Bieber-Book&amp;psig=AFQjCNGFKnUMLoeAv0j25w43mZKse2jS5Q&amp;ust=1449588924440297" TargetMode="External"/><Relationship Id="rId1" Type="http://schemas.openxmlformats.org/officeDocument/2006/relationships/slideLayout" Target="../slideLayouts/slideLayout4.xml"/><Relationship Id="rId6" Type="http://schemas.openxmlformats.org/officeDocument/2006/relationships/hyperlink" Target="https://www.google.co.uk/url?sa=i&amp;rct=j&amp;q=&amp;esrc=s&amp;source=images&amp;cd=&amp;cad=rja&amp;uact=8&amp;ved=0ahUKEwjgsP6JisrJAhVMPRoKHRHMBkAQjRwIBw&amp;url=https://thenewgoodlife.wordpress.com/2012/10/16/tuesdays-top-five-autobiographies-and-biographies/&amp;psig=AFQjCNGFKnUMLoeAv0j25w43mZKse2jS5Q&amp;ust=1449588924440297" TargetMode="Externa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hyperlink" Target="https://www.google.co.uk/url?sa=i&amp;rct=j&amp;q=&amp;esrc=s&amp;source=images&amp;cd=&amp;cad=rja&amp;uact=8&amp;ved=0ahUKEwjspaGQi8rJAhUHWRQKHUpUDUwQjRwIBw&amp;url=https://www.pinterest.com/hopwoodhall/biographyautobiography/&amp;psig=AFQjCNFPAJo41sC4oybOUaICU8mlzpb_2g&amp;ust=1449589242419330" TargetMode="External"/><Relationship Id="rId4" Type="http://schemas.openxmlformats.org/officeDocument/2006/relationships/hyperlink" Target="http://www.google.co.uk/url?sa=i&amp;rct=j&amp;q=&amp;esrc=s&amp;source=images&amp;cd=&amp;cad=rja&amp;uact=8&amp;ved=0ahUKEwi8m-vsicrJAhVLORoKHSe2DcUQjRwIBw&amp;url=http://www.people.com/people/article/0,,20262728,00.html&amp;psig=AFQjCNGFKnUMLoeAv0j25w43mZKse2jS5Q&amp;ust=1449588924440297" TargetMode="Externa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ogwLIPAjKk"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4985" y="690563"/>
            <a:ext cx="4595446" cy="1816100"/>
          </a:xfrm>
          <a:prstGeom prst="rect">
            <a:avLst/>
          </a:prstGeom>
          <a:solidFill>
            <a:srgbClr val="00A7E5">
              <a:alpha val="90000"/>
            </a:srgbClr>
          </a:solidFill>
          <a:ln w="38100">
            <a:solidFill>
              <a:srgbClr val="0072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5125" name="Title 7"/>
          <p:cNvSpPr>
            <a:spLocks/>
          </p:cNvSpPr>
          <p:nvPr/>
        </p:nvSpPr>
        <p:spPr bwMode="auto">
          <a:xfrm>
            <a:off x="2614246" y="788987"/>
            <a:ext cx="3516924"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3900" dirty="0" smtClean="0">
                <a:solidFill>
                  <a:srgbClr val="FFFFFF"/>
                </a:solidFill>
                <a:cs typeface="Clear Sans Light" panose="020B0303030202020304" pitchFamily="34" charset="0"/>
              </a:rPr>
              <a:t>Autobiographies</a:t>
            </a:r>
            <a:endParaRPr lang="en-GB" altLang="en-US" sz="3900" dirty="0">
              <a:solidFill>
                <a:srgbClr val="E1DDD1"/>
              </a:solidFill>
              <a:latin typeface="Twinkl SemiBold" pitchFamily="2" charset="0"/>
              <a:cs typeface="Clear Sans" panose="020B05030302020203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79425" y="933450"/>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ounded Rectangle 8"/>
          <p:cNvSpPr/>
          <p:nvPr/>
        </p:nvSpPr>
        <p:spPr bwMode="auto">
          <a:xfrm>
            <a:off x="479425" y="3011488"/>
            <a:ext cx="8196263" cy="2817812"/>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6148" name="Content Placeholder 15"/>
          <p:cNvSpPr txBox="1">
            <a:spLocks/>
          </p:cNvSpPr>
          <p:nvPr/>
        </p:nvSpPr>
        <p:spPr bwMode="auto">
          <a:xfrm>
            <a:off x="689768" y="3846513"/>
            <a:ext cx="7775575" cy="179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28600" indent="-228600">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spcBef>
                <a:spcPts val="1000"/>
              </a:spcBef>
              <a:buFont typeface="Arial" panose="020B0604020202020204" pitchFamily="34" charset="0"/>
              <a:buChar char="•"/>
            </a:pPr>
            <a:r>
              <a:rPr lang="en-GB" altLang="en-US" dirty="0" smtClean="0">
                <a:solidFill>
                  <a:srgbClr val="1C1C1C"/>
                </a:solidFill>
                <a:cs typeface="Arial" panose="020B0604020202020204" pitchFamily="34" charset="0"/>
              </a:rPr>
              <a:t>I can explain the differences between an autobiography and a biography</a:t>
            </a:r>
          </a:p>
          <a:p>
            <a:pPr eaLnBrk="1" hangingPunct="1">
              <a:spcBef>
                <a:spcPts val="1000"/>
              </a:spcBef>
              <a:buFont typeface="Arial" panose="020B0604020202020204" pitchFamily="34" charset="0"/>
              <a:buChar char="•"/>
            </a:pPr>
            <a:r>
              <a:rPr lang="en-GB" altLang="en-US" dirty="0" smtClean="0">
                <a:solidFill>
                  <a:srgbClr val="1C1C1C"/>
                </a:solidFill>
                <a:cs typeface="Arial" panose="020B0604020202020204" pitchFamily="34" charset="0"/>
              </a:rPr>
              <a:t>I can identify the features of an autobiography</a:t>
            </a:r>
            <a:endParaRPr lang="en-GB" altLang="en-US" dirty="0">
              <a:solidFill>
                <a:srgbClr val="1C1C1C"/>
              </a:solidFill>
              <a:cs typeface="Arial" panose="020B0604020202020204" pitchFamily="34" charset="0"/>
            </a:endParaRPr>
          </a:p>
          <a:p>
            <a:pPr eaLnBrk="1" hangingPunct="1">
              <a:spcBef>
                <a:spcPts val="1000"/>
              </a:spcBef>
              <a:buFont typeface="Arial" panose="020B0604020202020204" pitchFamily="34" charset="0"/>
              <a:buChar char="•"/>
            </a:pPr>
            <a:r>
              <a:rPr lang="en-GB" altLang="en-US" dirty="0" smtClean="0">
                <a:solidFill>
                  <a:srgbClr val="1C1C1C"/>
                </a:solidFill>
                <a:cs typeface="Arial" panose="020B0604020202020204" pitchFamily="34" charset="0"/>
              </a:rPr>
              <a:t>I can write in </a:t>
            </a:r>
            <a:r>
              <a:rPr lang="en-GB" altLang="en-US" dirty="0">
                <a:solidFill>
                  <a:srgbClr val="1C1C1C"/>
                </a:solidFill>
                <a:cs typeface="Arial" panose="020B0604020202020204" pitchFamily="34" charset="0"/>
              </a:rPr>
              <a:t>an autobiographical style</a:t>
            </a:r>
            <a:r>
              <a:rPr lang="en-GB" altLang="en-US" dirty="0" smtClean="0">
                <a:solidFill>
                  <a:srgbClr val="1C1C1C"/>
                </a:solidFill>
                <a:cs typeface="Arial" panose="020B0604020202020204" pitchFamily="34" charset="0"/>
              </a:rPr>
              <a:t>.</a:t>
            </a:r>
            <a:endParaRPr lang="en-GB" altLang="en-US" dirty="0">
              <a:solidFill>
                <a:srgbClr val="1C1C1C"/>
              </a:solidFill>
              <a:cs typeface="Arial" panose="020B0604020202020204" pitchFamily="34" charset="0"/>
            </a:endParaRPr>
          </a:p>
        </p:txBody>
      </p:sp>
      <p:sp>
        <p:nvSpPr>
          <p:cNvPr id="6149" name="Content Placeholder 15"/>
          <p:cNvSpPr txBox="1">
            <a:spLocks/>
          </p:cNvSpPr>
          <p:nvPr/>
        </p:nvSpPr>
        <p:spPr bwMode="auto">
          <a:xfrm>
            <a:off x="684213" y="1785938"/>
            <a:ext cx="77755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spcBef>
                <a:spcPts val="1000"/>
              </a:spcBef>
              <a:buFont typeface="Arial" panose="020B0604020202020204" pitchFamily="34" charset="0"/>
              <a:buNone/>
            </a:pPr>
            <a:r>
              <a:rPr lang="en-GB" altLang="en-US" sz="2000" dirty="0">
                <a:solidFill>
                  <a:srgbClr val="1C1C1C"/>
                </a:solidFill>
                <a:cs typeface="Arial" panose="020B0604020202020204" pitchFamily="34" charset="0"/>
              </a:rPr>
              <a:t>To </a:t>
            </a:r>
            <a:r>
              <a:rPr lang="en-GB" altLang="en-US" sz="2000" dirty="0" smtClean="0">
                <a:solidFill>
                  <a:srgbClr val="1C1C1C"/>
                </a:solidFill>
                <a:cs typeface="Arial" panose="020B0604020202020204" pitchFamily="34" charset="0"/>
              </a:rPr>
              <a:t>write an autobiographical text</a:t>
            </a:r>
            <a:endParaRPr lang="en-GB" altLang="en-US" sz="2000" dirty="0">
              <a:solidFill>
                <a:srgbClr val="1C1C1C"/>
              </a:solidFill>
              <a:cs typeface="Arial" panose="020B0604020202020204" pitchFamily="34" charset="0"/>
            </a:endParaRPr>
          </a:p>
        </p:txBody>
      </p:sp>
      <p:sp>
        <p:nvSpPr>
          <p:cNvPr id="6150" name="Content Placeholder 15"/>
          <p:cNvSpPr txBox="1">
            <a:spLocks/>
          </p:cNvSpPr>
          <p:nvPr/>
        </p:nvSpPr>
        <p:spPr bwMode="auto">
          <a:xfrm>
            <a:off x="479425" y="931863"/>
            <a:ext cx="81962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defRPr/>
            </a:pPr>
            <a:r>
              <a:rPr lang="en-GB" altLang="en-US" sz="3600" dirty="0">
                <a:solidFill>
                  <a:srgbClr val="00729A"/>
                </a:solidFill>
                <a:latin typeface="Twinkl SemiBold" pitchFamily="2" charset="0"/>
                <a:ea typeface="Sassoon Infant Rg" panose="02000503030000020003" pitchFamily="50" charset="0"/>
                <a:cs typeface="Sassoon Infant Rg" panose="02000503030000020003" pitchFamily="50" charset="0"/>
              </a:rPr>
              <a:t>Learning </a:t>
            </a:r>
            <a:r>
              <a:rPr lang="en-GB" altLang="en-US" sz="3600" dirty="0" smtClean="0">
                <a:solidFill>
                  <a:srgbClr val="00729A"/>
                </a:solidFill>
                <a:latin typeface="Twinkl SemiBold" pitchFamily="2" charset="0"/>
                <a:ea typeface="Sassoon Infant Rg" panose="02000503030000020003" pitchFamily="50" charset="0"/>
                <a:cs typeface="Sassoon Infant Rg" panose="02000503030000020003" pitchFamily="50" charset="0"/>
              </a:rPr>
              <a:t>Intention</a:t>
            </a:r>
            <a:endParaRPr lang="en-GB" altLang="en-US" sz="3600" dirty="0">
              <a:solidFill>
                <a:srgbClr val="00729A"/>
              </a:solidFill>
              <a:latin typeface="Twinkl SemiBold" pitchFamily="2" charset="0"/>
              <a:ea typeface="Sassoon Infant Rg" panose="02000503030000020003" pitchFamily="50" charset="0"/>
              <a:cs typeface="Sassoon Infant Rg" panose="02000503030000020003" pitchFamily="50" charset="0"/>
            </a:endParaRPr>
          </a:p>
        </p:txBody>
      </p:sp>
      <p:sp>
        <p:nvSpPr>
          <p:cNvPr id="6151" name="Content Placeholder 15"/>
          <p:cNvSpPr txBox="1">
            <a:spLocks/>
          </p:cNvSpPr>
          <p:nvPr/>
        </p:nvSpPr>
        <p:spPr bwMode="auto">
          <a:xfrm>
            <a:off x="479425" y="3011488"/>
            <a:ext cx="8196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defRPr/>
            </a:pPr>
            <a:r>
              <a:rPr lang="en-GB" altLang="en-US" sz="3600" dirty="0">
                <a:solidFill>
                  <a:srgbClr val="00729A"/>
                </a:solidFill>
                <a:latin typeface="Twinkl SemiBold" pitchFamily="2" charset="0"/>
                <a:ea typeface="Sassoon Infant Rg" panose="02000503030000020003" pitchFamily="50" charset="0"/>
                <a:cs typeface="Sassoon Infant Rg" panose="02000503030000020003" pitchFamily="50" charset="0"/>
              </a:rPr>
              <a:t>Success Criteria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8"/>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defRPr/>
            </a:pPr>
            <a:r>
              <a:rPr lang="en-GB" altLang="en-US" sz="3600" dirty="0">
                <a:solidFill>
                  <a:srgbClr val="00729A"/>
                </a:solidFill>
                <a:latin typeface="Twinkl SemiBold" pitchFamily="2" charset="0"/>
                <a:cs typeface="Clear Sans Light" panose="020B0303030202020304" pitchFamily="34" charset="0"/>
              </a:rPr>
              <a:t>Biographies</a:t>
            </a:r>
          </a:p>
        </p:txBody>
      </p:sp>
      <p:grpSp>
        <p:nvGrpSpPr>
          <p:cNvPr id="6" name="Group 5"/>
          <p:cNvGrpSpPr/>
          <p:nvPr/>
        </p:nvGrpSpPr>
        <p:grpSpPr>
          <a:xfrm>
            <a:off x="684214" y="2237417"/>
            <a:ext cx="7444718" cy="2848868"/>
            <a:chOff x="684214" y="2237417"/>
            <a:chExt cx="7444718" cy="2848868"/>
          </a:xfrm>
        </p:grpSpPr>
        <p:sp>
          <p:nvSpPr>
            <p:cNvPr id="11" name="Rectangle 10"/>
            <p:cNvSpPr/>
            <p:nvPr/>
          </p:nvSpPr>
          <p:spPr>
            <a:xfrm>
              <a:off x="684214" y="2458277"/>
              <a:ext cx="7444718" cy="2523570"/>
            </a:xfrm>
            <a:prstGeom prst="rect">
              <a:avLst/>
            </a:prstGeom>
            <a:solidFill>
              <a:srgbClr val="00729A"/>
            </a:solidFill>
            <a:ln>
              <a:noFill/>
            </a:ln>
          </p:spPr>
          <p:style>
            <a:lnRef idx="2">
              <a:schemeClr val="accent1">
                <a:shade val="50000"/>
              </a:schemeClr>
            </a:lnRef>
            <a:fillRef idx="1">
              <a:schemeClr val="accent1"/>
            </a:fillRef>
            <a:effectRef idx="0">
              <a:schemeClr val="accent1"/>
            </a:effectRef>
            <a:fontRef idx="minor">
              <a:schemeClr val="lt1"/>
            </a:fontRef>
          </p:style>
          <p:txBody>
            <a:bodyPr lIns="1836000" rIns="1260000" anchor="ctr"/>
            <a:lstStyle/>
            <a:p>
              <a:pPr algn="ctr">
                <a:defRPr/>
              </a:pPr>
              <a:r>
                <a:rPr lang="en-GB" sz="1600" dirty="0"/>
                <a:t>A biography gives facts about a person’s life. It is not written by the subject of the book but by an author who has done their research and knows a great deal about that person. Biographies are written in the third person and can be written about someone who is no longer alive.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00000">
              <a:off x="270243" y="2654611"/>
              <a:ext cx="2848868" cy="2014479"/>
            </a:xfrm>
            <a:prstGeom prst="rect">
              <a:avLst/>
            </a:prstGeom>
          </p:spPr>
        </p:pic>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079" y="1224669"/>
            <a:ext cx="3082445" cy="7647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8"/>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defRPr/>
            </a:pPr>
            <a:r>
              <a:rPr lang="en-GB" altLang="en-US" sz="3600" dirty="0">
                <a:solidFill>
                  <a:srgbClr val="00729A"/>
                </a:solidFill>
                <a:latin typeface="Twinkl SemiBold" pitchFamily="2" charset="0"/>
                <a:cs typeface="Clear Sans Light" panose="020B0303030202020304" pitchFamily="34" charset="0"/>
              </a:rPr>
              <a:t>Autobiographies</a:t>
            </a:r>
          </a:p>
        </p:txBody>
      </p:sp>
      <p:sp>
        <p:nvSpPr>
          <p:cNvPr id="11" name="Rectangle 10"/>
          <p:cNvSpPr/>
          <p:nvPr/>
        </p:nvSpPr>
        <p:spPr>
          <a:xfrm>
            <a:off x="1676398" y="2483405"/>
            <a:ext cx="6783387" cy="2761423"/>
          </a:xfrm>
          <a:prstGeom prst="rect">
            <a:avLst/>
          </a:prstGeom>
          <a:solidFill>
            <a:srgbClr val="00729A"/>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rIns="1728000" anchor="ctr"/>
          <a:lstStyle/>
          <a:p>
            <a:pPr algn="ctr">
              <a:defRPr/>
            </a:pPr>
            <a:r>
              <a:rPr lang="en-GB" sz="1600" dirty="0"/>
              <a:t>An autobiography is different to a biography because it is written in the first person, explaining important events in their life. The subject may write about what has influenced them and include details of their feelings during different experiences they have had.</a:t>
            </a:r>
          </a:p>
          <a:p>
            <a:pPr algn="ctr">
              <a:defRPr/>
            </a:pPr>
            <a:endParaRPr lang="en-GB" sz="1600" dirty="0"/>
          </a:p>
          <a:p>
            <a:pPr algn="ctr">
              <a:defRPr/>
            </a:pPr>
            <a:r>
              <a:rPr lang="en-GB" sz="1600" dirty="0"/>
              <a:t>Autobiographies are primary historical sources of information whereas biographies are secondary sources.</a:t>
            </a:r>
          </a:p>
        </p:txBody>
      </p:sp>
      <p:sp>
        <p:nvSpPr>
          <p:cNvPr id="7" name="Rectangle 1"/>
          <p:cNvSpPr>
            <a:spLocks noChangeArrowheads="1"/>
          </p:cNvSpPr>
          <p:nvPr/>
        </p:nvSpPr>
        <p:spPr bwMode="auto">
          <a:xfrm>
            <a:off x="1676401" y="1417003"/>
            <a:ext cx="6783387" cy="95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sz="1600" dirty="0"/>
              <a:t>An autobiography is where someone writes about their own life. </a:t>
            </a:r>
            <a:br>
              <a:rPr lang="en-GB" sz="1600" dirty="0"/>
            </a:br>
            <a:r>
              <a:rPr lang="en-GB" sz="1600" dirty="0"/>
              <a:t>This is </a:t>
            </a:r>
            <a:r>
              <a:rPr lang="en-GB" sz="1600" dirty="0" smtClean="0"/>
              <a:t>often a </a:t>
            </a:r>
            <a:r>
              <a:rPr lang="en-GB" sz="1600" dirty="0"/>
              <a:t>famous person.</a:t>
            </a:r>
            <a:br>
              <a:rPr lang="en-GB" sz="1600" dirty="0"/>
            </a:br>
            <a:endParaRPr lang="en-GB" altLang="en-US" sz="1600" dirty="0">
              <a:solidFill>
                <a:srgbClr val="0D0D0D"/>
              </a:solidFill>
              <a:cs typeface="Clear Sans Light" panose="020B03030302020203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638" y="1497013"/>
            <a:ext cx="1751509" cy="68580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226" t="-1923" r="12109" b="-6876"/>
          <a:stretch/>
        </p:blipFill>
        <p:spPr>
          <a:xfrm rot="271521">
            <a:off x="6105359" y="2586889"/>
            <a:ext cx="3205836" cy="3875464"/>
          </a:xfrm>
          <a:prstGeom prst="rect">
            <a:avLst/>
          </a:prstGeom>
        </p:spPr>
      </p:pic>
    </p:spTree>
    <p:extLst>
      <p:ext uri="{BB962C8B-B14F-4D97-AF65-F5344CB8AC3E}">
        <p14:creationId xmlns:p14="http://schemas.microsoft.com/office/powerpoint/2010/main" val="41386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par>
                                <p:cTn id="29" presetID="10" presetClass="exit" presetSubtype="0" fill="hold" nodeType="withEffect">
                                  <p:stCondLst>
                                    <p:cond delay="0"/>
                                  </p:stCondLst>
                                  <p:childTnLst>
                                    <p:animEffect transition="out" filter="fade">
                                      <p:cBhvr>
                                        <p:cTn id="30" dur="500"/>
                                        <p:tgtEl>
                                          <p:spTgt spid="11">
                                            <p:txEl>
                                              <p:pRg st="0" end="0"/>
                                            </p:txEl>
                                          </p:spTgt>
                                        </p:tgtEl>
                                      </p:cBhvr>
                                    </p:animEffect>
                                    <p:set>
                                      <p:cBhvr>
                                        <p:cTn id="31" dur="1" fill="hold">
                                          <p:stCondLst>
                                            <p:cond delay="499"/>
                                          </p:stCondLst>
                                        </p:cTn>
                                        <p:tgtEl>
                                          <p:spTgt spid="11">
                                            <p:txEl>
                                              <p:pRg st="0" end="0"/>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xEl>
                                              <p:pRg st="2" end="2"/>
                                            </p:txEl>
                                          </p:spTgt>
                                        </p:tgtEl>
                                      </p:cBhvr>
                                    </p:animEffect>
                                    <p:set>
                                      <p:cBhvr>
                                        <p:cTn id="34" dur="1" fill="hold">
                                          <p:stCondLst>
                                            <p:cond delay="499"/>
                                          </p:stCondLst>
                                        </p:cTn>
                                        <p:tgtEl>
                                          <p:spTgt spid="1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9908" y="937846"/>
            <a:ext cx="7280030" cy="1754326"/>
          </a:xfrm>
          <a:prstGeom prst="rect">
            <a:avLst/>
          </a:prstGeom>
          <a:noFill/>
        </p:spPr>
        <p:txBody>
          <a:bodyPr wrap="square" rtlCol="0">
            <a:spAutoFit/>
          </a:bodyPr>
          <a:lstStyle/>
          <a:p>
            <a:r>
              <a:rPr lang="en-GB" dirty="0" smtClean="0">
                <a:latin typeface="+mn-lt"/>
              </a:rPr>
              <a:t>Here are some examples of autobiographies:</a:t>
            </a:r>
          </a:p>
          <a:p>
            <a:endParaRPr lang="en-GB" dirty="0">
              <a:latin typeface="+mn-lt"/>
            </a:endParaRPr>
          </a:p>
          <a:p>
            <a:endParaRPr lang="en-GB" dirty="0" smtClean="0">
              <a:latin typeface="+mn-lt"/>
            </a:endParaRPr>
          </a:p>
          <a:p>
            <a:endParaRPr lang="en-GB" dirty="0">
              <a:latin typeface="+mn-lt"/>
            </a:endParaRPr>
          </a:p>
          <a:p>
            <a:endParaRPr lang="en-GB" dirty="0" smtClean="0">
              <a:latin typeface="+mn-lt"/>
            </a:endParaRPr>
          </a:p>
          <a:p>
            <a:endParaRPr lang="en-GB" dirty="0">
              <a:latin typeface="+mn-lt"/>
            </a:endParaRPr>
          </a:p>
        </p:txBody>
      </p:sp>
      <p:pic>
        <p:nvPicPr>
          <p:cNvPr id="3" name="Picture 2" descr="http://cdn.sheknows.com/articles/2010/10/Justin_Bieber_Final_Cover.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7" r="4858"/>
          <a:stretch/>
        </p:blipFill>
        <p:spPr bwMode="auto">
          <a:xfrm>
            <a:off x="1960" y="1621750"/>
            <a:ext cx="2189018" cy="29321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img2-2.timeinc.net/people/i/2009/news/090316/miley_cyrus2_240.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80" r="15386"/>
          <a:stretch/>
        </p:blipFill>
        <p:spPr bwMode="auto">
          <a:xfrm>
            <a:off x="7467600" y="1621750"/>
            <a:ext cx="1676400" cy="2917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encrypted-tbn0.gstatic.com/images?q=tbn:ANd9GcQ7bYeE3KifZZR81VGg-u8RwMpE0nKzL_qin3QZKOSVwa_aTUKrSA">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848" r="20545"/>
          <a:stretch/>
        </p:blipFill>
        <p:spPr bwMode="auto">
          <a:xfrm>
            <a:off x="2190978" y="1641642"/>
            <a:ext cx="1731818"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i4.mirror.co.uk/incoming/article1420292.ece/ALTERNATES/s615b/Jessica%20Ennis'%20book">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1855" y="1641642"/>
            <a:ext cx="2144198" cy="28972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s://encrypted-tbn1.gstatic.com/images?q=tbn:ANd9GcT8gnae-cLRiknJ5Uurnl3f6KuuHxEQqCaLEgfumY5pX7-yVSy5Yw">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128" y="1621750"/>
            <a:ext cx="1847589" cy="28972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01261" y="5293023"/>
            <a:ext cx="6887308" cy="369332"/>
          </a:xfrm>
          <a:prstGeom prst="rect">
            <a:avLst/>
          </a:prstGeom>
          <a:noFill/>
        </p:spPr>
        <p:txBody>
          <a:bodyPr wrap="square" rtlCol="0">
            <a:spAutoFit/>
          </a:bodyPr>
          <a:lstStyle/>
          <a:p>
            <a:r>
              <a:rPr lang="en-GB" dirty="0" smtClean="0">
                <a:latin typeface="+mn-lt"/>
              </a:rPr>
              <a:t>Do you recognise some of these famous faces?</a:t>
            </a:r>
            <a:endParaRPr lang="en-GB" dirty="0">
              <a:latin typeface="+mn-lt"/>
            </a:endParaRPr>
          </a:p>
        </p:txBody>
      </p:sp>
    </p:spTree>
    <p:extLst>
      <p:ext uri="{BB962C8B-B14F-4D97-AF65-F5344CB8AC3E}">
        <p14:creationId xmlns:p14="http://schemas.microsoft.com/office/powerpoint/2010/main" val="80686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538" y="738553"/>
            <a:ext cx="5452575" cy="3139321"/>
          </a:xfrm>
          <a:prstGeom prst="rect">
            <a:avLst/>
          </a:prstGeom>
          <a:noFill/>
        </p:spPr>
        <p:txBody>
          <a:bodyPr wrap="square" rtlCol="0">
            <a:spAutoFit/>
          </a:bodyPr>
          <a:lstStyle/>
          <a:p>
            <a:pPr algn="ctr"/>
            <a:r>
              <a:rPr lang="en-GB" b="1" u="sng" dirty="0"/>
              <a:t>Looking at an autobiography</a:t>
            </a:r>
            <a:r>
              <a:rPr lang="en-GB" dirty="0"/>
              <a:t/>
            </a:r>
            <a:br>
              <a:rPr lang="en-GB" dirty="0"/>
            </a:br>
            <a:r>
              <a:rPr lang="en-GB" dirty="0"/>
              <a:t/>
            </a:r>
            <a:br>
              <a:rPr lang="en-GB" dirty="0"/>
            </a:br>
            <a:r>
              <a:rPr lang="en-GB" dirty="0"/>
              <a:t>We are going to look at part of the autobiography of Jessica </a:t>
            </a:r>
            <a:r>
              <a:rPr lang="en-GB" dirty="0" smtClean="0"/>
              <a:t>Ennis-Hill.</a:t>
            </a:r>
            <a:r>
              <a:rPr lang="en-GB" dirty="0"/>
              <a:t/>
            </a:r>
            <a:br>
              <a:rPr lang="en-GB" dirty="0"/>
            </a:br>
            <a:r>
              <a:rPr lang="en-GB" dirty="0"/>
              <a:t/>
            </a:r>
            <a:br>
              <a:rPr lang="en-GB" dirty="0"/>
            </a:br>
            <a:r>
              <a:rPr lang="en-GB" dirty="0"/>
              <a:t>She is an English athlete who won a gold medal at the Olympic </a:t>
            </a:r>
            <a:r>
              <a:rPr lang="en-GB" dirty="0" smtClean="0"/>
              <a:t>Games in 2012, and a silver medal in 2016.</a:t>
            </a:r>
            <a:r>
              <a:rPr lang="en-GB" dirty="0"/>
              <a:t/>
            </a:r>
            <a:br>
              <a:rPr lang="en-GB" dirty="0"/>
            </a:br>
            <a:r>
              <a:rPr lang="en-GB" dirty="0"/>
              <a:t/>
            </a:r>
            <a:br>
              <a:rPr lang="en-GB" dirty="0"/>
            </a:br>
            <a:r>
              <a:rPr lang="en-GB" dirty="0"/>
              <a:t>We are going to find out more about her life and how she feels.</a:t>
            </a:r>
            <a:endParaRPr lang="en-GB"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113" y="2571750"/>
            <a:ext cx="31638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95000" y="5354779"/>
            <a:ext cx="2771800" cy="923330"/>
          </a:xfrm>
          <a:prstGeom prst="rect">
            <a:avLst/>
          </a:prstGeom>
        </p:spPr>
        <p:txBody>
          <a:bodyPr wrap="square">
            <a:spAutoFit/>
          </a:bodyPr>
          <a:lstStyle/>
          <a:p>
            <a:r>
              <a:rPr lang="en-GB" dirty="0" smtClean="0">
                <a:hlinkClick r:id="rId3"/>
              </a:rPr>
              <a:t>https://www.youtube.com/watch?v=5ogwLIPAjKk</a:t>
            </a:r>
            <a:endParaRPr lang="en-GB" dirty="0" smtClean="0"/>
          </a:p>
          <a:p>
            <a:endParaRPr lang="en-GB" dirty="0"/>
          </a:p>
        </p:txBody>
      </p:sp>
    </p:spTree>
    <p:extLst>
      <p:ext uri="{BB962C8B-B14F-4D97-AF65-F5344CB8AC3E}">
        <p14:creationId xmlns:p14="http://schemas.microsoft.com/office/powerpoint/2010/main" val="90744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telegraph.co.uk/multimedia/archive/02631/jessica_ennishill_2631988b.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019" y="0"/>
            <a:ext cx="91613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9552" y="2636912"/>
            <a:ext cx="7772400" cy="1470025"/>
          </a:xfrm>
        </p:spPr>
        <p:txBody>
          <a:bodyPr>
            <a:noAutofit/>
          </a:bodyPr>
          <a:lstStyle/>
          <a:p>
            <a:r>
              <a:rPr lang="en-GB" sz="3200" i="1" dirty="0" smtClean="0">
                <a:latin typeface="Twinkl Light" charset="0"/>
              </a:rPr>
              <a:t>“I </a:t>
            </a:r>
            <a:r>
              <a:rPr lang="en-GB" sz="3200" i="1" dirty="0">
                <a:latin typeface="Twinkl Light" charset="0"/>
              </a:rPr>
              <a:t>am crying. I am a Sheffield </a:t>
            </a:r>
            <a:r>
              <a:rPr lang="en-GB" sz="3200" i="1" dirty="0" smtClean="0">
                <a:latin typeface="Twinkl Light" charset="0"/>
              </a:rPr>
              <a:t>schoolgirl…</a:t>
            </a:r>
            <a:br>
              <a:rPr lang="en-GB" sz="3200" i="1" dirty="0" smtClean="0">
                <a:latin typeface="Twinkl Light" charset="0"/>
              </a:rPr>
            </a:br>
            <a:r>
              <a:rPr lang="en-GB" sz="3200" i="1" dirty="0" smtClean="0">
                <a:latin typeface="Twinkl Light" charset="0"/>
              </a:rPr>
              <a:t>bullies are waiting for me tomorrow… I </a:t>
            </a:r>
            <a:r>
              <a:rPr lang="en-GB" sz="3200" i="1" dirty="0">
                <a:latin typeface="Twinkl Light" charset="0"/>
              </a:rPr>
              <a:t>feel insecure and </a:t>
            </a:r>
            <a:r>
              <a:rPr lang="en-GB" sz="3200" i="1" dirty="0" smtClean="0">
                <a:latin typeface="Twinkl Light" charset="0"/>
              </a:rPr>
              <a:t>frightened”. </a:t>
            </a:r>
            <a:r>
              <a:rPr lang="en-GB" sz="3200" dirty="0" smtClean="0">
                <a:latin typeface="Twinkl Light" charset="0"/>
              </a:rPr>
              <a:t/>
            </a:r>
            <a:br>
              <a:rPr lang="en-GB" sz="3200" dirty="0" smtClean="0">
                <a:latin typeface="Twinkl Light" charset="0"/>
              </a:rPr>
            </a:br>
            <a:r>
              <a:rPr lang="en-GB" sz="3200" dirty="0">
                <a:latin typeface="Twinkl Light" charset="0"/>
              </a:rPr>
              <a:t/>
            </a:r>
            <a:br>
              <a:rPr lang="en-GB" sz="3200" dirty="0">
                <a:latin typeface="Twinkl Light" charset="0"/>
              </a:rPr>
            </a:br>
            <a:r>
              <a:rPr lang="en-GB" sz="3200" b="1" dirty="0" smtClean="0">
                <a:latin typeface="Twinkl Light" charset="0"/>
              </a:rPr>
              <a:t>Where is Jessica Ennis from?</a:t>
            </a:r>
            <a:br>
              <a:rPr lang="en-GB" sz="3200" b="1" dirty="0" smtClean="0">
                <a:latin typeface="Twinkl Light" charset="0"/>
              </a:rPr>
            </a:br>
            <a:r>
              <a:rPr lang="en-GB" sz="3200" b="1" dirty="0" smtClean="0">
                <a:latin typeface="Twinkl Light" charset="0"/>
              </a:rPr>
              <a:t>What was life like at school?</a:t>
            </a:r>
            <a:br>
              <a:rPr lang="en-GB" sz="3200" b="1" dirty="0" smtClean="0">
                <a:latin typeface="Twinkl Light" charset="0"/>
              </a:rPr>
            </a:br>
            <a:r>
              <a:rPr lang="en-GB" sz="3200" b="1" dirty="0" smtClean="0">
                <a:latin typeface="Twinkl Light" charset="0"/>
              </a:rPr>
              <a:t>What words does she use to tell you this?</a:t>
            </a:r>
            <a:br>
              <a:rPr lang="en-GB" sz="3200" b="1" dirty="0" smtClean="0">
                <a:latin typeface="Twinkl Light" charset="0"/>
              </a:rPr>
            </a:br>
            <a:r>
              <a:rPr lang="en-GB" sz="3200" b="1" dirty="0" smtClean="0">
                <a:latin typeface="Twinkl Light" charset="0"/>
              </a:rPr>
              <a:t>How does this make you feel about her?</a:t>
            </a:r>
            <a:endParaRPr lang="en-GB" sz="3200" b="1" dirty="0">
              <a:latin typeface="Twinkl Light" charset="0"/>
            </a:endParaRPr>
          </a:p>
        </p:txBody>
      </p:sp>
    </p:spTree>
    <p:extLst>
      <p:ext uri="{BB962C8B-B14F-4D97-AF65-F5344CB8AC3E}">
        <p14:creationId xmlns:p14="http://schemas.microsoft.com/office/powerpoint/2010/main" val="135616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sundaytimes.co.uk/sto/multimedia/dynamic/00285/04EnnisGold_285517k.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16977"/>
            <a:ext cx="9181237" cy="6874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9552" y="2276872"/>
            <a:ext cx="7772400" cy="1470025"/>
          </a:xfrm>
        </p:spPr>
        <p:txBody>
          <a:bodyPr>
            <a:noAutofit/>
          </a:bodyPr>
          <a:lstStyle/>
          <a:p>
            <a:r>
              <a:rPr lang="en-GB" sz="3200" i="1" dirty="0" smtClean="0">
                <a:latin typeface="Twinkl Light" charset="0"/>
              </a:rPr>
              <a:t>“I was the smallest in the class and I became more self-conscious about it as the years went by… I can still see this young, timid girl standing by the side of a pool quaking with anxiety. I was small”.</a:t>
            </a:r>
            <a:r>
              <a:rPr lang="en-GB" sz="3200" dirty="0" smtClean="0">
                <a:latin typeface="Twinkl Light" charset="0"/>
              </a:rPr>
              <a:t/>
            </a:r>
            <a:br>
              <a:rPr lang="en-GB" sz="3200" dirty="0" smtClean="0">
                <a:latin typeface="Twinkl Light" charset="0"/>
              </a:rPr>
            </a:br>
            <a:r>
              <a:rPr lang="en-GB" sz="3200" b="1" dirty="0" smtClean="0">
                <a:latin typeface="Twinkl Light" charset="0"/>
              </a:rPr>
              <a:t/>
            </a:r>
            <a:br>
              <a:rPr lang="en-GB" sz="3200" b="1" dirty="0" smtClean="0">
                <a:latin typeface="Twinkl Light" charset="0"/>
              </a:rPr>
            </a:br>
            <a:r>
              <a:rPr lang="en-GB" sz="3200" b="1" dirty="0" smtClean="0">
                <a:latin typeface="Twinkl Light" charset="0"/>
              </a:rPr>
              <a:t>How did Jessica feel about swimming?</a:t>
            </a:r>
            <a:br>
              <a:rPr lang="en-GB" sz="3200" b="1" dirty="0" smtClean="0">
                <a:latin typeface="Twinkl Light" charset="0"/>
              </a:rPr>
            </a:br>
            <a:r>
              <a:rPr lang="en-GB" sz="3200" b="1" dirty="0" smtClean="0">
                <a:latin typeface="Twinkl Light" charset="0"/>
              </a:rPr>
              <a:t>What words tell you this?</a:t>
            </a:r>
            <a:endParaRPr lang="en-GB" sz="3200" b="1" dirty="0">
              <a:latin typeface="Twinkl Light" charset="0"/>
            </a:endParaRPr>
          </a:p>
        </p:txBody>
      </p:sp>
    </p:spTree>
    <p:extLst>
      <p:ext uri="{BB962C8B-B14F-4D97-AF65-F5344CB8AC3E}">
        <p14:creationId xmlns:p14="http://schemas.microsoft.com/office/powerpoint/2010/main" val="4146388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684212" y="1359853"/>
            <a:ext cx="5892433" cy="144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sz="1600" dirty="0" smtClean="0">
                <a:solidFill>
                  <a:srgbClr val="0D0D0D"/>
                </a:solidFill>
                <a:cs typeface="Clear Sans Light" panose="020B0303030202020304" pitchFamily="34" charset="0"/>
              </a:rPr>
              <a:t>Either in your green jotter or online, write an autobiography about your life.</a:t>
            </a:r>
            <a:endParaRPr lang="en-GB" altLang="en-US" sz="1600" dirty="0">
              <a:solidFill>
                <a:srgbClr val="0D0D0D"/>
              </a:solidFill>
              <a:cs typeface="Clear Sans Light" panose="020B0303030202020304" pitchFamily="34" charset="0"/>
            </a:endParaRPr>
          </a:p>
          <a:p>
            <a:pPr eaLnBrk="1" hangingPunct="1"/>
            <a:endParaRPr lang="en-GB" altLang="en-US" sz="1600" dirty="0">
              <a:solidFill>
                <a:srgbClr val="0D0D0D"/>
              </a:solidFill>
              <a:cs typeface="Clear Sans Light" panose="020B0303030202020304" pitchFamily="34" charset="0"/>
            </a:endParaRPr>
          </a:p>
          <a:p>
            <a:pPr eaLnBrk="1" hangingPunct="1"/>
            <a:r>
              <a:rPr lang="en-GB" altLang="en-US" sz="1600" dirty="0">
                <a:solidFill>
                  <a:srgbClr val="0D0D0D"/>
                </a:solidFill>
                <a:cs typeface="Clear Sans Light" panose="020B0303030202020304" pitchFamily="34" charset="0"/>
              </a:rPr>
              <a:t>Focus on important and interesting events in your life making sure you write in chronological order. </a:t>
            </a:r>
          </a:p>
        </p:txBody>
      </p:sp>
      <p:sp>
        <p:nvSpPr>
          <p:cNvPr id="10244" name="Rectangle 8"/>
          <p:cNvSpPr>
            <a:spLocks noChangeArrowheads="1"/>
          </p:cNvSpPr>
          <p:nvPr/>
        </p:nvSpPr>
        <p:spPr bwMode="auto">
          <a:xfrm>
            <a:off x="684213" y="544513"/>
            <a:ext cx="7775575" cy="132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defRPr/>
            </a:pPr>
            <a:r>
              <a:rPr lang="en-GB" altLang="en-US" sz="3600" dirty="0" smtClean="0">
                <a:solidFill>
                  <a:srgbClr val="00729A"/>
                </a:solidFill>
                <a:latin typeface="Twinkl SemiBold" pitchFamily="2" charset="0"/>
                <a:cs typeface="Clear Sans Light" panose="020B0303030202020304" pitchFamily="34" charset="0"/>
              </a:rPr>
              <a:t>Your autobiography</a:t>
            </a:r>
            <a:endParaRPr lang="en-GB" altLang="en-US" sz="3600" dirty="0">
              <a:solidFill>
                <a:srgbClr val="00729A"/>
              </a:solidFill>
              <a:latin typeface="Twinkl SemiBold" pitchFamily="2" charset="0"/>
              <a:cs typeface="Clear Sans Light" panose="020B0303030202020304" pitchFamily="34" charset="0"/>
            </a:endParaRPr>
          </a:p>
          <a:p>
            <a:pPr algn="ctr" eaLnBrk="1" hangingPunct="1">
              <a:defRPr/>
            </a:pPr>
            <a:endParaRPr lang="en-GB" altLang="en-US" sz="3600" dirty="0">
              <a:solidFill>
                <a:schemeClr val="accent3">
                  <a:lumMod val="75000"/>
                </a:schemeClr>
              </a:solidFill>
              <a:latin typeface="Twinkl SemiBold" pitchFamily="2" charset="0"/>
              <a:cs typeface="Clear Sans Light" panose="020B0303030202020304" pitchFamily="34" charset="0"/>
            </a:endParaRPr>
          </a:p>
        </p:txBody>
      </p:sp>
      <p:sp>
        <p:nvSpPr>
          <p:cNvPr id="6" name="Rectangle 5"/>
          <p:cNvSpPr/>
          <p:nvPr/>
        </p:nvSpPr>
        <p:spPr>
          <a:xfrm>
            <a:off x="684213" y="2752633"/>
            <a:ext cx="4773612" cy="3312172"/>
          </a:xfrm>
          <a:prstGeom prst="rect">
            <a:avLst/>
          </a:prstGeom>
          <a:solidFill>
            <a:srgbClr val="00729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432000" anchor="ctr"/>
          <a:lstStyle/>
          <a:p>
            <a:pPr>
              <a:defRPr/>
            </a:pPr>
            <a:r>
              <a:rPr lang="en-GB" sz="1600" b="1" dirty="0"/>
              <a:t>Points to mention:</a:t>
            </a:r>
            <a:endParaRPr lang="en-GB" sz="1600" dirty="0"/>
          </a:p>
          <a:p>
            <a:pPr marL="285750" indent="-285750">
              <a:spcBef>
                <a:spcPts val="600"/>
              </a:spcBef>
              <a:buFont typeface="Arial" panose="020B0604020202020204" pitchFamily="34" charset="0"/>
              <a:buChar char="•"/>
              <a:defRPr/>
            </a:pPr>
            <a:r>
              <a:rPr lang="en-GB" sz="1600" dirty="0"/>
              <a:t>When and where you were born</a:t>
            </a:r>
          </a:p>
          <a:p>
            <a:pPr marL="285750" indent="-285750">
              <a:spcBef>
                <a:spcPts val="600"/>
              </a:spcBef>
              <a:buFont typeface="Arial" panose="020B0604020202020204" pitchFamily="34" charset="0"/>
              <a:buChar char="•"/>
              <a:defRPr/>
            </a:pPr>
            <a:r>
              <a:rPr lang="en-GB" sz="1600" dirty="0"/>
              <a:t>Your family</a:t>
            </a:r>
          </a:p>
          <a:p>
            <a:pPr marL="285750" indent="-285750">
              <a:spcBef>
                <a:spcPts val="600"/>
              </a:spcBef>
              <a:buFont typeface="Arial" panose="020B0604020202020204" pitchFamily="34" charset="0"/>
              <a:buChar char="•"/>
              <a:defRPr/>
            </a:pPr>
            <a:r>
              <a:rPr lang="en-GB" sz="1600" dirty="0"/>
              <a:t>Starting school</a:t>
            </a:r>
          </a:p>
          <a:p>
            <a:pPr marL="285750" indent="-285750">
              <a:spcBef>
                <a:spcPts val="600"/>
              </a:spcBef>
              <a:buFont typeface="Arial" panose="020B0604020202020204" pitchFamily="34" charset="0"/>
              <a:buChar char="•"/>
              <a:defRPr/>
            </a:pPr>
            <a:r>
              <a:rPr lang="en-GB" sz="1600" dirty="0"/>
              <a:t>Making new friends</a:t>
            </a:r>
          </a:p>
          <a:p>
            <a:pPr marL="285750" indent="-285750">
              <a:spcBef>
                <a:spcPts val="600"/>
              </a:spcBef>
              <a:buFont typeface="Arial" panose="020B0604020202020204" pitchFamily="34" charset="0"/>
              <a:buChar char="•"/>
              <a:defRPr/>
            </a:pPr>
            <a:r>
              <a:rPr lang="en-GB" sz="1600" dirty="0"/>
              <a:t>New experiences and feelings related to these </a:t>
            </a:r>
            <a:r>
              <a:rPr lang="en-GB" sz="1600" dirty="0" smtClean="0"/>
              <a:t>experiences</a:t>
            </a:r>
          </a:p>
          <a:p>
            <a:pPr marL="285750" indent="-285750">
              <a:spcBef>
                <a:spcPts val="600"/>
              </a:spcBef>
              <a:buFont typeface="Arial" panose="020B0604020202020204" pitchFamily="34" charset="0"/>
              <a:buChar char="•"/>
              <a:defRPr/>
            </a:pPr>
            <a:r>
              <a:rPr lang="en-GB" sz="1600" dirty="0" smtClean="0"/>
              <a:t>An exciting event in your life</a:t>
            </a:r>
            <a:endParaRPr lang="en-GB" sz="1600" dirty="0"/>
          </a:p>
          <a:p>
            <a:pPr marL="285750" indent="-285750">
              <a:spcBef>
                <a:spcPts val="600"/>
              </a:spcBef>
              <a:spcAft>
                <a:spcPts val="600"/>
              </a:spcAft>
              <a:buFont typeface="Arial" panose="020B0604020202020204" pitchFamily="34" charset="0"/>
              <a:buChar char="•"/>
              <a:defRPr/>
            </a:pPr>
            <a:r>
              <a:rPr lang="en-GB" sz="1600" dirty="0"/>
              <a:t>People who have influenced you.</a:t>
            </a:r>
          </a:p>
          <a:p>
            <a:pPr>
              <a:spcBef>
                <a:spcPts val="600"/>
              </a:spcBef>
              <a:defRPr/>
            </a:pPr>
            <a:r>
              <a:rPr lang="en-GB" sz="1600" b="1" dirty="0"/>
              <a:t>Remember: write in chronological order.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9750" y="1426528"/>
            <a:ext cx="2759075" cy="9368986"/>
          </a:xfrm>
          <a:prstGeom prst="rect">
            <a:avLst/>
          </a:prstGeom>
        </p:spPr>
      </p:pic>
    </p:spTree>
    <p:extLst>
      <p:ext uri="{BB962C8B-B14F-4D97-AF65-F5344CB8AC3E}">
        <p14:creationId xmlns:p14="http://schemas.microsoft.com/office/powerpoint/2010/main" val="1799717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winkl">
      <a:dk1>
        <a:srgbClr val="1C1C1C"/>
      </a:dk1>
      <a:lt1>
        <a:sysClr val="window" lastClr="FFFFFF"/>
      </a:lt1>
      <a:dk2>
        <a:srgbClr val="0C0C0C"/>
      </a:dk2>
      <a:lt2>
        <a:srgbClr val="DCD8DC"/>
      </a:lt2>
      <a:accent1>
        <a:srgbClr val="E52733"/>
      </a:accent1>
      <a:accent2>
        <a:srgbClr val="E94E14"/>
      </a:accent2>
      <a:accent3>
        <a:srgbClr val="F9B000"/>
      </a:accent3>
      <a:accent4>
        <a:srgbClr val="86BD34"/>
      </a:accent4>
      <a:accent5>
        <a:srgbClr val="003F7D"/>
      </a:accent5>
      <a:accent6>
        <a:srgbClr val="65186A"/>
      </a:accent6>
      <a:hlink>
        <a:srgbClr val="6D6D6D"/>
      </a:hlink>
      <a:folHlink>
        <a:srgbClr val="B8B8B8"/>
      </a:folHlink>
    </a:clrScheme>
    <a:fontScheme name="Custom 1">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xmlns="" name="Secondary PowerPoint Template.pptx" id="{B79225FB-F0DA-4883-8A93-ED8E650A639B}" vid="{E6B3244A-4C75-4A13-8E12-00AE26C2BA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PowerPoint Template</Template>
  <TotalTime>744</TotalTime>
  <Words>323</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Twinkl SemiBold</vt:lpstr>
      <vt:lpstr>Twinkl Light</vt:lpstr>
      <vt:lpstr>Sassoon Infant Rg</vt:lpstr>
      <vt:lpstr>Clear Sans Light</vt:lpstr>
      <vt:lpstr>Clear Sans</vt:lpstr>
      <vt:lpstr>Calibri</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“I am crying. I am a Sheffield schoolgirl… bullies are waiting for me tomorrow… I feel insecure and frightened”.   Where is Jessica Ennis from? What was life like at school? What words does she use to tell you this? How does this make you feel about her?</vt:lpstr>
      <vt:lpstr>“I was the smallest in the class and I became more self-conscious about it as the years went by… I can still see this young, timid girl standing by the side of a pool quaking with anxiety. I was small”.  How did Jessica feel about swimming? What words tell you this?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Lauren Hesp</cp:lastModifiedBy>
  <cp:revision>84</cp:revision>
  <dcterms:created xsi:type="dcterms:W3CDTF">2017-03-09T08:58:42Z</dcterms:created>
  <dcterms:modified xsi:type="dcterms:W3CDTF">2020-04-21T09:56:51Z</dcterms:modified>
</cp:coreProperties>
</file>