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8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67" r:id="rId22"/>
  </p:sldIdLst>
  <p:sldSz cx="9144000" cy="6858000" type="screen4x3"/>
  <p:notesSz cx="6858000" cy="9144000"/>
  <p:embeddedFontLst>
    <p:embeddedFont>
      <p:font typeface="Twinkl SemiBold" charset="0"/>
      <p:bold r:id="rId25"/>
    </p:embeddedFont>
    <p:embeddedFont>
      <p:font typeface="Twinkl" panose="020B0604020202020204" charset="0"/>
      <p:regular r:id="rId26"/>
      <p:bold r:id="rId27"/>
    </p:embeddedFont>
    <p:embeddedFont>
      <p:font typeface="Sassoon Infant Rg" panose="02000503030000020003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52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1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7E5"/>
    <a:srgbClr val="A6DFFD"/>
    <a:srgbClr val="85C5E3"/>
    <a:srgbClr val="4DAEDF"/>
    <a:srgbClr val="AFDEF8"/>
    <a:srgbClr val="F8CBCA"/>
    <a:srgbClr val="F19BA2"/>
    <a:srgbClr val="F7C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1038" y="-198"/>
      </p:cViewPr>
      <p:guideLst>
        <p:guide orient="horz" pos="2160"/>
        <p:guide orient="horz" pos="3952"/>
        <p:guide orient="horz" pos="346"/>
        <p:guide orient="horz" pos="482"/>
        <p:guide orient="horz" pos="3816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4B9421-4076-4B46-93A5-CCCE1C53AF58}" type="datetimeFigureOut">
              <a:rPr lang="en-GB"/>
              <a:pPr>
                <a:defRPr/>
              </a:pPr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D1678C-50AA-4896-84D0-E28A1EEF18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511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1EB8BE-5FDC-4547-B5A1-683E23247FA5}" type="datetimeFigureOut">
              <a:rPr lang="en-GB"/>
              <a:pPr>
                <a:defRPr/>
              </a:pPr>
              <a:t>01/04/2020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9731A5-26DF-40A1-B7C2-4DBF9FDEF9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36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23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09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03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924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20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/>
          </p:cNvSpPr>
          <p:nvPr/>
        </p:nvSpPr>
        <p:spPr bwMode="auto">
          <a:xfrm>
            <a:off x="755650" y="1473200"/>
            <a:ext cx="7632700" cy="771525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Son of </a:t>
            </a:r>
            <a:r>
              <a:rPr lang="en-GB" altLang="en-US" b="1">
                <a:solidFill>
                  <a:schemeClr val="tx1"/>
                </a:solidFill>
              </a:rPr>
              <a:t>Parvati</a:t>
            </a:r>
            <a:r>
              <a:rPr lang="en-GB" altLang="en-US">
                <a:solidFill>
                  <a:schemeClr val="tx1"/>
                </a:solidFill>
              </a:rPr>
              <a:t> and </a:t>
            </a:r>
            <a:r>
              <a:rPr lang="en-GB" altLang="en-US" b="1">
                <a:solidFill>
                  <a:schemeClr val="tx1"/>
                </a:solidFill>
              </a:rPr>
              <a:t>Shiva</a:t>
            </a:r>
            <a:r>
              <a:rPr lang="en-GB" altLang="en-US">
                <a:solidFill>
                  <a:schemeClr val="tx1"/>
                </a:solidFill>
              </a:rPr>
              <a:t> – he has an elephant’s head and 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human body.</a:t>
            </a:r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Ganesha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332038"/>
            <a:ext cx="2692400" cy="3725862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7413" name="Rectangle 16"/>
          <p:cNvSpPr>
            <a:spLocks/>
          </p:cNvSpPr>
          <p:nvPr/>
        </p:nvSpPr>
        <p:spPr bwMode="auto">
          <a:xfrm>
            <a:off x="3548063" y="2330450"/>
            <a:ext cx="4843462" cy="1049338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tusks – one broken and the other unbroken – represent imperfection and perfection in the world.</a:t>
            </a:r>
          </a:p>
        </p:txBody>
      </p:sp>
      <p:sp>
        <p:nvSpPr>
          <p:cNvPr id="17414" name="Rectangle 17"/>
          <p:cNvSpPr>
            <a:spLocks/>
          </p:cNvSpPr>
          <p:nvPr/>
        </p:nvSpPr>
        <p:spPr bwMode="auto">
          <a:xfrm>
            <a:off x="3548063" y="3806825"/>
            <a:ext cx="4840287" cy="773113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Ganesha is worshipped by Hindus, who believe he bestows good fortune and wisdom. </a:t>
            </a:r>
          </a:p>
        </p:txBody>
      </p:sp>
      <p:sp>
        <p:nvSpPr>
          <p:cNvPr id="17415" name="Rectangle 18"/>
          <p:cNvSpPr>
            <a:spLocks/>
          </p:cNvSpPr>
          <p:nvPr/>
        </p:nvSpPr>
        <p:spPr bwMode="auto">
          <a:xfrm>
            <a:off x="3548063" y="5008563"/>
            <a:ext cx="4840287" cy="1049337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is often prayed to when his followers are starting something new in their lives, e.g. getting married, starting a new job.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478088"/>
            <a:ext cx="21097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Indra</a:t>
            </a:r>
          </a:p>
        </p:txBody>
      </p:sp>
      <p:sp>
        <p:nvSpPr>
          <p:cNvPr id="18435" name="Rectangle 2"/>
          <p:cNvSpPr>
            <a:spLocks/>
          </p:cNvSpPr>
          <p:nvPr/>
        </p:nvSpPr>
        <p:spPr bwMode="auto">
          <a:xfrm>
            <a:off x="763588" y="1473200"/>
            <a:ext cx="7632700" cy="46355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Indra is the king of heaven and lord of the gods who maintain the heavens.</a:t>
            </a:r>
          </a:p>
        </p:txBody>
      </p:sp>
      <p:sp>
        <p:nvSpPr>
          <p:cNvPr id="18436" name="Rectangle 16"/>
          <p:cNvSpPr>
            <a:spLocks/>
          </p:cNvSpPr>
          <p:nvPr/>
        </p:nvSpPr>
        <p:spPr bwMode="auto">
          <a:xfrm>
            <a:off x="755650" y="2046288"/>
            <a:ext cx="3808413" cy="773112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wields a thunderbolt, creates thunderstorms and provides rain.</a:t>
            </a:r>
          </a:p>
        </p:txBody>
      </p:sp>
      <p:sp>
        <p:nvSpPr>
          <p:cNvPr id="18437" name="Rectangle 17"/>
          <p:cNvSpPr>
            <a:spLocks/>
          </p:cNvSpPr>
          <p:nvPr/>
        </p:nvSpPr>
        <p:spPr bwMode="auto">
          <a:xfrm>
            <a:off x="763588" y="3524250"/>
            <a:ext cx="3808412" cy="1049338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wages war against the opponents of the gods and thus is considered the god of war.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4875" y="2046288"/>
            <a:ext cx="3673475" cy="4011612"/>
          </a:xfrm>
          <a:prstGeom prst="rect">
            <a:avLst/>
          </a:prstGeom>
          <a:solidFill>
            <a:srgbClr val="90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8439" name="Rectangle 10"/>
          <p:cNvSpPr>
            <a:spLocks/>
          </p:cNvSpPr>
          <p:nvPr/>
        </p:nvSpPr>
        <p:spPr bwMode="auto">
          <a:xfrm>
            <a:off x="763588" y="5286375"/>
            <a:ext cx="3808412" cy="771525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rainbow is referred to as Indra’s bow.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192338"/>
            <a:ext cx="274478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/>
          </p:cNvSpPr>
          <p:nvPr/>
        </p:nvSpPr>
        <p:spPr bwMode="auto">
          <a:xfrm>
            <a:off x="755650" y="1473200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Agni is the god of fire.</a:t>
            </a:r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Agni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105025"/>
            <a:ext cx="3338513" cy="3952875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461" name="Rectangle 16"/>
          <p:cNvSpPr>
            <a:spLocks/>
          </p:cNvSpPr>
          <p:nvPr/>
        </p:nvSpPr>
        <p:spPr bwMode="auto">
          <a:xfrm>
            <a:off x="4203700" y="2101850"/>
            <a:ext cx="4187825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Fire holds a special place in many Hindu ceremonies, including weddings. </a:t>
            </a:r>
          </a:p>
        </p:txBody>
      </p:sp>
      <p:sp>
        <p:nvSpPr>
          <p:cNvPr id="19462" name="Rectangle 17"/>
          <p:cNvSpPr>
            <a:spLocks/>
          </p:cNvSpPr>
          <p:nvPr/>
        </p:nvSpPr>
        <p:spPr bwMode="auto">
          <a:xfrm>
            <a:off x="4203700" y="3554413"/>
            <a:ext cx="4184650" cy="1049337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sacrifices and offerings made to him go to the other gods, as he is a messenger from and to them.</a:t>
            </a:r>
          </a:p>
        </p:txBody>
      </p:sp>
      <p:sp>
        <p:nvSpPr>
          <p:cNvPr id="19463" name="Rectangle 18"/>
          <p:cNvSpPr>
            <a:spLocks/>
          </p:cNvSpPr>
          <p:nvPr/>
        </p:nvSpPr>
        <p:spPr bwMode="auto">
          <a:xfrm>
            <a:off x="4203700" y="5286375"/>
            <a:ext cx="4184650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lives on Earth among humans, rather than with the gods.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214563"/>
            <a:ext cx="23876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Surya</a:t>
            </a:r>
          </a:p>
        </p:txBody>
      </p:sp>
      <p:sp>
        <p:nvSpPr>
          <p:cNvPr id="20483" name="Rectangle 2"/>
          <p:cNvSpPr>
            <a:spLocks/>
          </p:cNvSpPr>
          <p:nvPr/>
        </p:nvSpPr>
        <p:spPr bwMode="auto">
          <a:xfrm>
            <a:off x="763588" y="1473200"/>
            <a:ext cx="7632700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Surya is the Sun god.</a:t>
            </a:r>
          </a:p>
        </p:txBody>
      </p:sp>
      <p:sp>
        <p:nvSpPr>
          <p:cNvPr id="20484" name="Rectangle 16"/>
          <p:cNvSpPr>
            <a:spLocks/>
          </p:cNvSpPr>
          <p:nvPr/>
        </p:nvSpPr>
        <p:spPr bwMode="auto">
          <a:xfrm>
            <a:off x="763588" y="2046288"/>
            <a:ext cx="4094162" cy="773112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is depicted as a warrior on a chariot pulled by seven white horses.</a:t>
            </a:r>
          </a:p>
        </p:txBody>
      </p:sp>
      <p:sp>
        <p:nvSpPr>
          <p:cNvPr id="20485" name="Rectangle 17"/>
          <p:cNvSpPr>
            <a:spLocks/>
          </p:cNvSpPr>
          <p:nvPr/>
        </p:nvSpPr>
        <p:spPr bwMode="auto">
          <a:xfrm>
            <a:off x="763588" y="3389313"/>
            <a:ext cx="4094162" cy="1049337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is thought to be capable of healing the sick and dispelling darkness by illuminating the world.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75225" y="2046288"/>
            <a:ext cx="3413125" cy="4011612"/>
          </a:xfrm>
          <a:prstGeom prst="rect">
            <a:avLst/>
          </a:prstGeom>
          <a:solidFill>
            <a:srgbClr val="90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0487" name="Rectangle 10"/>
          <p:cNvSpPr>
            <a:spLocks/>
          </p:cNvSpPr>
          <p:nvPr/>
        </p:nvSpPr>
        <p:spPr bwMode="auto">
          <a:xfrm>
            <a:off x="763588" y="5008563"/>
            <a:ext cx="4094162" cy="1049337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Hindus believe that placing the sign of the Sun over main doors will bring them good luck. 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88" y="2420938"/>
            <a:ext cx="2852737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/>
          </p:cNvSpPr>
          <p:nvPr/>
        </p:nvSpPr>
        <p:spPr bwMode="auto">
          <a:xfrm>
            <a:off x="755650" y="1473200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Vayu is the god of air/wind.</a:t>
            </a: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Vaya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105025"/>
            <a:ext cx="3338513" cy="3952875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1509" name="Rectangle 16"/>
          <p:cNvSpPr>
            <a:spLocks/>
          </p:cNvSpPr>
          <p:nvPr/>
        </p:nvSpPr>
        <p:spPr bwMode="auto">
          <a:xfrm>
            <a:off x="4203700" y="2101850"/>
            <a:ext cx="4187825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is also considered the god of life, as air is vital to being alive.</a:t>
            </a:r>
          </a:p>
        </p:txBody>
      </p:sp>
      <p:sp>
        <p:nvSpPr>
          <p:cNvPr id="21510" name="Rectangle 17"/>
          <p:cNvSpPr>
            <a:spLocks/>
          </p:cNvSpPr>
          <p:nvPr/>
        </p:nvSpPr>
        <p:spPr bwMode="auto">
          <a:xfrm>
            <a:off x="4203700" y="3070225"/>
            <a:ext cx="4184650" cy="773113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Vayu is also known by the names of             </a:t>
            </a:r>
            <a:r>
              <a:rPr lang="en-GB" altLang="en-US" b="1">
                <a:solidFill>
                  <a:schemeClr val="tx1"/>
                </a:solidFill>
              </a:rPr>
              <a:t>Pavana</a:t>
            </a:r>
            <a:r>
              <a:rPr lang="en-GB" altLang="en-US">
                <a:solidFill>
                  <a:schemeClr val="tx1"/>
                </a:solidFill>
              </a:rPr>
              <a:t>, </a:t>
            </a:r>
            <a:r>
              <a:rPr lang="en-GB" altLang="en-US" b="1">
                <a:solidFill>
                  <a:schemeClr val="tx1"/>
                </a:solidFill>
              </a:rPr>
              <a:t>Vata and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Prana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511" name="Rectangle 18"/>
          <p:cNvSpPr>
            <a:spLocks/>
          </p:cNvSpPr>
          <p:nvPr/>
        </p:nvSpPr>
        <p:spPr bwMode="auto">
          <a:xfrm>
            <a:off x="4203700" y="4040188"/>
            <a:ext cx="4184650" cy="1049337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is the father of Hanuman, who is known as Pavanaputra (son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of Pavana).</a:t>
            </a:r>
          </a:p>
        </p:txBody>
      </p:sp>
      <p:sp>
        <p:nvSpPr>
          <p:cNvPr id="21512" name="Rectangle 8"/>
          <p:cNvSpPr>
            <a:spLocks/>
          </p:cNvSpPr>
          <p:nvPr/>
        </p:nvSpPr>
        <p:spPr bwMode="auto">
          <a:xfrm>
            <a:off x="4203700" y="5286375"/>
            <a:ext cx="4184650" cy="771525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Like other gods, he is considered a fighter, destroyer, powerful and heroic. 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260600"/>
            <a:ext cx="233362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Hanuman</a:t>
            </a:r>
          </a:p>
        </p:txBody>
      </p:sp>
      <p:sp>
        <p:nvSpPr>
          <p:cNvPr id="22531" name="Rectangle 2"/>
          <p:cNvSpPr>
            <a:spLocks/>
          </p:cNvSpPr>
          <p:nvPr/>
        </p:nvSpPr>
        <p:spPr bwMode="auto">
          <a:xfrm>
            <a:off x="763588" y="1473200"/>
            <a:ext cx="7632700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Hanuman is the Hindu monkey god.</a:t>
            </a:r>
          </a:p>
        </p:txBody>
      </p:sp>
      <p:sp>
        <p:nvSpPr>
          <p:cNvPr id="22532" name="Rectangle 16"/>
          <p:cNvSpPr>
            <a:spLocks/>
          </p:cNvSpPr>
          <p:nvPr/>
        </p:nvSpPr>
        <p:spPr bwMode="auto">
          <a:xfrm>
            <a:off x="763588" y="2043113"/>
            <a:ext cx="4025900" cy="1049337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They believe that as a child, Hanuman was mischievous and liked to play tricks!</a:t>
            </a:r>
          </a:p>
        </p:txBody>
      </p:sp>
      <p:sp>
        <p:nvSpPr>
          <p:cNvPr id="22533" name="Rectangle 17"/>
          <p:cNvSpPr>
            <a:spLocks/>
          </p:cNvSpPr>
          <p:nvPr/>
        </p:nvSpPr>
        <p:spPr bwMode="auto">
          <a:xfrm>
            <a:off x="763588" y="3525838"/>
            <a:ext cx="4025900" cy="1049337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However, it is his role in the story of the festival of Diwali for which he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is known.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91088" y="2046288"/>
            <a:ext cx="3497262" cy="4011612"/>
          </a:xfrm>
          <a:prstGeom prst="rect">
            <a:avLst/>
          </a:prstGeom>
          <a:solidFill>
            <a:srgbClr val="90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2535" name="Rectangle 10"/>
          <p:cNvSpPr>
            <a:spLocks/>
          </p:cNvSpPr>
          <p:nvPr/>
        </p:nvSpPr>
        <p:spPr bwMode="auto">
          <a:xfrm>
            <a:off x="763588" y="5008563"/>
            <a:ext cx="4025900" cy="1049337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commanded an army to aid Rama’s fight against the demon Ravana in order to rescue Sita.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184400"/>
            <a:ext cx="280987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Main Beliefs</a:t>
            </a:r>
          </a:p>
        </p:txBody>
      </p:sp>
      <p:sp>
        <p:nvSpPr>
          <p:cNvPr id="23555" name="Rectangle 2"/>
          <p:cNvSpPr>
            <a:spLocks/>
          </p:cNvSpPr>
          <p:nvPr/>
        </p:nvSpPr>
        <p:spPr bwMode="auto">
          <a:xfrm>
            <a:off x="763588" y="1471613"/>
            <a:ext cx="7632700" cy="773112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Hinduism is a religion that has fused many different traditions and practices. There is no one way to be a Hindu.</a:t>
            </a:r>
          </a:p>
        </p:txBody>
      </p:sp>
      <p:sp>
        <p:nvSpPr>
          <p:cNvPr id="23556" name="Rectangle 16"/>
          <p:cNvSpPr>
            <a:spLocks/>
          </p:cNvSpPr>
          <p:nvPr/>
        </p:nvSpPr>
        <p:spPr bwMode="auto">
          <a:xfrm>
            <a:off x="763588" y="2360613"/>
            <a:ext cx="7632700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However, there are some core beliefs that all Hindus share.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3588" y="2971800"/>
            <a:ext cx="7624762" cy="3086100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9"/>
          <a:stretch>
            <a:fillRect/>
          </a:stretch>
        </p:blipFill>
        <p:spPr bwMode="auto">
          <a:xfrm>
            <a:off x="909638" y="3065463"/>
            <a:ext cx="1970087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2"/>
          <a:stretch>
            <a:fillRect/>
          </a:stretch>
        </p:blipFill>
        <p:spPr bwMode="auto">
          <a:xfrm>
            <a:off x="2046288" y="3603625"/>
            <a:ext cx="28321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565650" y="3244850"/>
            <a:ext cx="1260475" cy="1277938"/>
            <a:chOff x="4405841" y="3262258"/>
            <a:chExt cx="1261534" cy="1278467"/>
          </a:xfrm>
        </p:grpSpPr>
        <p:sp>
          <p:nvSpPr>
            <p:cNvPr id="15" name="Oval 14"/>
            <p:cNvSpPr/>
            <p:nvPr/>
          </p:nvSpPr>
          <p:spPr>
            <a:xfrm>
              <a:off x="4405841" y="3262258"/>
              <a:ext cx="1261534" cy="1278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4513882" y="3578302"/>
              <a:ext cx="1045453" cy="646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Truth is eternal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175375" y="3244850"/>
            <a:ext cx="1262063" cy="1277938"/>
            <a:chOff x="6114769" y="3156347"/>
            <a:chExt cx="1261534" cy="1278467"/>
          </a:xfrm>
        </p:grpSpPr>
        <p:sp>
          <p:nvSpPr>
            <p:cNvPr id="20" name="Oval 19"/>
            <p:cNvSpPr/>
            <p:nvPr/>
          </p:nvSpPr>
          <p:spPr>
            <a:xfrm>
              <a:off x="6114769" y="3156347"/>
              <a:ext cx="1261534" cy="1278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" name="TextBox 41"/>
            <p:cNvSpPr txBox="1">
              <a:spLocks noChangeArrowheads="1"/>
            </p:cNvSpPr>
            <p:nvPr/>
          </p:nvSpPr>
          <p:spPr bwMode="auto">
            <a:xfrm>
              <a:off x="6222674" y="3610560"/>
              <a:ext cx="1045724" cy="37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Dharma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195888" y="4613275"/>
            <a:ext cx="1439862" cy="1277938"/>
            <a:chOff x="5243292" y="4550728"/>
            <a:chExt cx="1440551" cy="1278467"/>
          </a:xfrm>
        </p:grpSpPr>
        <p:sp>
          <p:nvSpPr>
            <p:cNvPr id="23" name="Oval 22"/>
            <p:cNvSpPr/>
            <p:nvPr/>
          </p:nvSpPr>
          <p:spPr>
            <a:xfrm>
              <a:off x="5332235" y="4550728"/>
              <a:ext cx="1262666" cy="1278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TextBox 42"/>
            <p:cNvSpPr txBox="1">
              <a:spLocks noChangeArrowheads="1"/>
            </p:cNvSpPr>
            <p:nvPr/>
          </p:nvSpPr>
          <p:spPr bwMode="auto">
            <a:xfrm>
              <a:off x="5243292" y="5020823"/>
              <a:ext cx="1440551" cy="322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sz="15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Reincarnation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875463" y="4613275"/>
            <a:ext cx="1262062" cy="1277938"/>
            <a:chOff x="6982603" y="4636601"/>
            <a:chExt cx="1261534" cy="1278467"/>
          </a:xfrm>
        </p:grpSpPr>
        <p:sp>
          <p:nvSpPr>
            <p:cNvPr id="26" name="Oval 25"/>
            <p:cNvSpPr/>
            <p:nvPr/>
          </p:nvSpPr>
          <p:spPr>
            <a:xfrm>
              <a:off x="6982603" y="4636601"/>
              <a:ext cx="1261534" cy="1278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TextBox 44"/>
            <p:cNvSpPr txBox="1">
              <a:spLocks noChangeArrowheads="1"/>
            </p:cNvSpPr>
            <p:nvPr/>
          </p:nvSpPr>
          <p:spPr bwMode="auto">
            <a:xfrm>
              <a:off x="7106376" y="5090814"/>
              <a:ext cx="1045724" cy="370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en-US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Moksha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b="0"/>
              <a:t>Main Beliefs - Truth Is Eternal</a:t>
            </a:r>
            <a:endParaRPr lang="en-GB" altLang="en-US"/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763588" y="1471613"/>
            <a:ext cx="7632700" cy="773112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Hindus believe that they should pursue knowledge and                        understanding of the truth.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763588" y="2360613"/>
            <a:ext cx="7632700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Truth is the only reality.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763588" y="2971800"/>
            <a:ext cx="7632700" cy="493713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is one truth, but the wise can express this in many ways. </a:t>
            </a:r>
          </a:p>
        </p:txBody>
      </p:sp>
      <p:pic>
        <p:nvPicPr>
          <p:cNvPr id="245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69136" r="7687" b="2840"/>
          <a:stretch>
            <a:fillRect/>
          </a:stretch>
        </p:blipFill>
        <p:spPr bwMode="auto">
          <a:xfrm>
            <a:off x="763588" y="4027488"/>
            <a:ext cx="763746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Main Beliefs – Dharma</a:t>
            </a: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763588" y="1471613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Hindus believe that there are right and wrong ways to behave.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763588" y="2076450"/>
            <a:ext cx="7632700" cy="104775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Dharma is a complex idea that includes the right behaviour, following the moral law (and not just what you feel like doing) and taking ones duties seriously.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763588" y="3233738"/>
            <a:ext cx="7632700" cy="493712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Dharma is a central part of a Hindu’s daily life.</a:t>
            </a:r>
          </a:p>
        </p:txBody>
      </p:sp>
      <p:pic>
        <p:nvPicPr>
          <p:cNvPr id="256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69136" r="7687" b="8530"/>
          <a:stretch>
            <a:fillRect/>
          </a:stretch>
        </p:blipFill>
        <p:spPr bwMode="auto">
          <a:xfrm>
            <a:off x="763588" y="4440238"/>
            <a:ext cx="7637462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763588" y="3836988"/>
            <a:ext cx="7632700" cy="493712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According to this belief, it is necessary to do the right thing at all times.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8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Main Beliefs – Reincarnation</a:t>
            </a: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763588" y="1471613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Hindus believe that all living things have a soul (athma).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763588" y="2076450"/>
            <a:ext cx="7632700" cy="493713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They believe that the soul cannot be destroyed.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763588" y="2679700"/>
            <a:ext cx="7632700" cy="771525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Instead they believe in reincarnation, which means the soul exists in the body. When a living thing dies, it enters new living thing.</a:t>
            </a:r>
          </a:p>
        </p:txBody>
      </p:sp>
      <p:pic>
        <p:nvPicPr>
          <p:cNvPr id="266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69136" r="7687" b="12354"/>
          <a:stretch>
            <a:fillRect/>
          </a:stretch>
        </p:blipFill>
        <p:spPr bwMode="auto">
          <a:xfrm>
            <a:off x="763588" y="4716463"/>
            <a:ext cx="763746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763588" y="3559175"/>
            <a:ext cx="7632700" cy="1049338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Karma – good and bad actions committed during one’s life – affects which living thing the soul will be reborn into. For example, it is possible for a human soul to be reborn as a cat!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8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</a:t>
            </a:r>
          </a:p>
        </p:txBody>
      </p:sp>
      <p:sp>
        <p:nvSpPr>
          <p:cNvPr id="9219" name="Rectangle 2"/>
          <p:cNvSpPr>
            <a:spLocks/>
          </p:cNvSpPr>
          <p:nvPr/>
        </p:nvSpPr>
        <p:spPr bwMode="auto">
          <a:xfrm>
            <a:off x="765175" y="1473200"/>
            <a:ext cx="7632700" cy="771525"/>
          </a:xfrm>
          <a:prstGeom prst="rect">
            <a:avLst/>
          </a:prstGeom>
          <a:solidFill>
            <a:srgbClr val="AFDE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Hindus recognise one God, Brahman. The gods of Hinduism are different expressions of Brahman.</a:t>
            </a:r>
          </a:p>
        </p:txBody>
      </p:sp>
      <p:sp>
        <p:nvSpPr>
          <p:cNvPr id="9220" name="Rectangle 3"/>
          <p:cNvSpPr>
            <a:spLocks/>
          </p:cNvSpPr>
          <p:nvPr/>
        </p:nvSpPr>
        <p:spPr bwMode="auto">
          <a:xfrm>
            <a:off x="765175" y="2344738"/>
            <a:ext cx="7632700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These are considered the </a:t>
            </a:r>
            <a:r>
              <a:rPr lang="en-GB" altLang="en-US" b="1">
                <a:solidFill>
                  <a:schemeClr val="tx1"/>
                </a:solidFill>
              </a:rPr>
              <a:t>Trimurti</a:t>
            </a:r>
            <a:r>
              <a:rPr lang="en-GB" altLang="en-US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- the three aspects of the universal supreme God.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3214688"/>
            <a:ext cx="2490788" cy="2382837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v</a:t>
            </a:r>
          </a:p>
        </p:txBody>
      </p:sp>
      <p:sp>
        <p:nvSpPr>
          <p:cNvPr id="9222" name="Rectangle 5"/>
          <p:cNvSpPr>
            <a:spLocks/>
          </p:cNvSpPr>
          <p:nvPr/>
        </p:nvSpPr>
        <p:spPr bwMode="auto">
          <a:xfrm>
            <a:off x="755650" y="5597525"/>
            <a:ext cx="2490788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Vishnu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5338" y="3214688"/>
            <a:ext cx="2492375" cy="2382837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915025" y="3214688"/>
            <a:ext cx="2473325" cy="2382837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9225" name="Rectangle 8"/>
          <p:cNvSpPr>
            <a:spLocks/>
          </p:cNvSpPr>
          <p:nvPr/>
        </p:nvSpPr>
        <p:spPr bwMode="auto">
          <a:xfrm>
            <a:off x="3335338" y="5597525"/>
            <a:ext cx="2492375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Brahma</a:t>
            </a:r>
          </a:p>
        </p:txBody>
      </p:sp>
      <p:sp>
        <p:nvSpPr>
          <p:cNvPr id="9226" name="Rectangle 9"/>
          <p:cNvSpPr>
            <a:spLocks/>
          </p:cNvSpPr>
          <p:nvPr/>
        </p:nvSpPr>
        <p:spPr bwMode="auto">
          <a:xfrm>
            <a:off x="5915025" y="5597525"/>
            <a:ext cx="2473325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Shiva</a:t>
            </a:r>
          </a:p>
        </p:txBody>
      </p:sp>
      <p:pic>
        <p:nvPicPr>
          <p:cNvPr id="11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322638"/>
            <a:ext cx="9032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370263"/>
            <a:ext cx="176212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3322638"/>
            <a:ext cx="11271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Main Beliefs – Moksha</a:t>
            </a: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763588" y="1471613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Hindus believe that the ultimate goal for all Hindus is Moksha.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763588" y="2114550"/>
            <a:ext cx="7632700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Moksha means liberation of the soul from the cycle of death and rebirth.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763588" y="2755900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It occurs when the soul reunites with the god Brahma.</a:t>
            </a:r>
          </a:p>
        </p:txBody>
      </p:sp>
      <p:pic>
        <p:nvPicPr>
          <p:cNvPr id="276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69136" r="7687" b="12354"/>
          <a:stretch>
            <a:fillRect/>
          </a:stretch>
        </p:blipFill>
        <p:spPr bwMode="auto">
          <a:xfrm>
            <a:off x="763588" y="4716463"/>
            <a:ext cx="763746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763588" y="3351213"/>
            <a:ext cx="7632700" cy="132715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are several ways this can happen by following the: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>
                <a:solidFill>
                  <a:schemeClr val="tx1"/>
                </a:solidFill>
              </a:rPr>
              <a:t>Path of Duty;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>
                <a:solidFill>
                  <a:schemeClr val="tx1"/>
                </a:solidFill>
              </a:rPr>
              <a:t>Path of Knowledge;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>
                <a:solidFill>
                  <a:schemeClr val="tx1"/>
                </a:solidFill>
              </a:rPr>
              <a:t>Path of Devotion to God.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8" grpId="0" animBg="1"/>
      <p:bldP spid="7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</a:t>
            </a:r>
          </a:p>
        </p:txBody>
      </p:sp>
      <p:sp>
        <p:nvSpPr>
          <p:cNvPr id="10243" name="Rectangle 2"/>
          <p:cNvSpPr>
            <a:spLocks/>
          </p:cNvSpPr>
          <p:nvPr/>
        </p:nvSpPr>
        <p:spPr bwMode="auto">
          <a:xfrm>
            <a:off x="755650" y="1473200"/>
            <a:ext cx="7632700" cy="495300"/>
          </a:xfrm>
          <a:prstGeom prst="rect">
            <a:avLst/>
          </a:prstGeom>
          <a:solidFill>
            <a:srgbClr val="AFDE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</a:t>
            </a:r>
            <a:r>
              <a:rPr lang="en-GB" altLang="en-US" b="1">
                <a:solidFill>
                  <a:schemeClr val="tx1"/>
                </a:solidFill>
              </a:rPr>
              <a:t>Tridevi</a:t>
            </a:r>
            <a:r>
              <a:rPr lang="en-GB" altLang="en-US">
                <a:solidFill>
                  <a:schemeClr val="tx1"/>
                </a:solidFill>
              </a:rPr>
              <a:t> are goddesses who are equally important.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089150"/>
            <a:ext cx="2490788" cy="3508375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755650" y="5597525"/>
            <a:ext cx="2490788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Saraswati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5338" y="2089150"/>
            <a:ext cx="2492375" cy="3508375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915025" y="2089150"/>
            <a:ext cx="2473325" cy="3508375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248" name="Rectangle 8"/>
          <p:cNvSpPr>
            <a:spLocks/>
          </p:cNvSpPr>
          <p:nvPr/>
        </p:nvSpPr>
        <p:spPr bwMode="auto">
          <a:xfrm>
            <a:off x="3335338" y="5597525"/>
            <a:ext cx="2492375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Lakshmi</a:t>
            </a:r>
          </a:p>
        </p:txBody>
      </p:sp>
      <p:sp>
        <p:nvSpPr>
          <p:cNvPr id="10249" name="Rectangle 9"/>
          <p:cNvSpPr>
            <a:spLocks/>
          </p:cNvSpPr>
          <p:nvPr/>
        </p:nvSpPr>
        <p:spPr bwMode="auto">
          <a:xfrm>
            <a:off x="5915025" y="5597525"/>
            <a:ext cx="2473325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Shakti</a:t>
            </a: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341563"/>
            <a:ext cx="2170112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2263775"/>
            <a:ext cx="147002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349500"/>
            <a:ext cx="223996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Brahma</a:t>
            </a:r>
          </a:p>
        </p:txBody>
      </p:sp>
      <p:sp>
        <p:nvSpPr>
          <p:cNvPr id="11267" name="Rectangle 2"/>
          <p:cNvSpPr>
            <a:spLocks/>
          </p:cNvSpPr>
          <p:nvPr/>
        </p:nvSpPr>
        <p:spPr bwMode="auto">
          <a:xfrm>
            <a:off x="755650" y="1473200"/>
            <a:ext cx="7632700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Brahma is the god (deva) of creation.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089150"/>
            <a:ext cx="3471863" cy="3968750"/>
          </a:xfrm>
          <a:prstGeom prst="rect">
            <a:avLst/>
          </a:prstGeom>
          <a:solidFill>
            <a:srgbClr val="90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1269" name="Rectangle 16"/>
          <p:cNvSpPr>
            <a:spLocks/>
          </p:cNvSpPr>
          <p:nvPr/>
        </p:nvSpPr>
        <p:spPr bwMode="auto">
          <a:xfrm>
            <a:off x="4354513" y="2089150"/>
            <a:ext cx="4033837" cy="771525"/>
          </a:xfrm>
          <a:prstGeom prst="rect">
            <a:avLst/>
          </a:prstGeom>
          <a:solidFill>
            <a:srgbClr val="AFDE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 has four arms and four faces, looking in the four directions.</a:t>
            </a:r>
          </a:p>
        </p:txBody>
      </p:sp>
      <p:sp>
        <p:nvSpPr>
          <p:cNvPr id="11270" name="Rectangle 17"/>
          <p:cNvSpPr>
            <a:spLocks/>
          </p:cNvSpPr>
          <p:nvPr/>
        </p:nvSpPr>
        <p:spPr bwMode="auto">
          <a:xfrm>
            <a:off x="4354513" y="2959100"/>
            <a:ext cx="4033837" cy="1049338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Each of his four heads is believed to be responsible for one of the four Vedas (sacred Hindu texts).</a:t>
            </a:r>
          </a:p>
        </p:txBody>
      </p:sp>
      <p:sp>
        <p:nvSpPr>
          <p:cNvPr id="11271" name="Rectangle 18"/>
          <p:cNvSpPr>
            <a:spLocks/>
          </p:cNvSpPr>
          <p:nvPr/>
        </p:nvSpPr>
        <p:spPr bwMode="auto">
          <a:xfrm>
            <a:off x="4354513" y="4138613"/>
            <a:ext cx="4033837" cy="1049337"/>
          </a:xfrm>
          <a:prstGeom prst="rect">
            <a:avLst/>
          </a:prstGeom>
          <a:solidFill>
            <a:srgbClr val="AFDE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Brahma is not worshipped as much as the other gods, as it is believed his role as creator is over.</a:t>
            </a:r>
          </a:p>
        </p:txBody>
      </p:sp>
      <p:sp>
        <p:nvSpPr>
          <p:cNvPr id="11272" name="Rectangle 19"/>
          <p:cNvSpPr>
            <a:spLocks/>
          </p:cNvSpPr>
          <p:nvPr/>
        </p:nvSpPr>
        <p:spPr bwMode="auto">
          <a:xfrm>
            <a:off x="4354513" y="5286375"/>
            <a:ext cx="4033837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wife is Saraswati – the goddess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of knowledge.</a:t>
            </a:r>
          </a:p>
        </p:txBody>
      </p:sp>
      <p:pic>
        <p:nvPicPr>
          <p:cNvPr id="21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2363788"/>
            <a:ext cx="2794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Saraswati</a:t>
            </a:r>
          </a:p>
        </p:txBody>
      </p:sp>
      <p:sp>
        <p:nvSpPr>
          <p:cNvPr id="12291" name="Rectangle 2"/>
          <p:cNvSpPr>
            <a:spLocks/>
          </p:cNvSpPr>
          <p:nvPr/>
        </p:nvSpPr>
        <p:spPr bwMode="auto">
          <a:xfrm>
            <a:off x="755650" y="1473200"/>
            <a:ext cx="7632700" cy="49530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Saraswati is the goddess (devi) of knowledge and the arts.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9475" y="2089150"/>
            <a:ext cx="3698875" cy="3968750"/>
          </a:xfrm>
          <a:prstGeom prst="rect">
            <a:avLst/>
          </a:prstGeom>
          <a:solidFill>
            <a:srgbClr val="90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2293" name="Rectangle 16"/>
          <p:cNvSpPr>
            <a:spLocks/>
          </p:cNvSpPr>
          <p:nvPr/>
        </p:nvSpPr>
        <p:spPr bwMode="auto">
          <a:xfrm>
            <a:off x="763588" y="2089150"/>
            <a:ext cx="3808412" cy="1325563"/>
          </a:xfrm>
          <a:prstGeom prst="rect">
            <a:avLst/>
          </a:prstGeom>
          <a:solidFill>
            <a:srgbClr val="AFDE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Her swan personifies pure knowledge. She is sometimes depicted with a peacock which is said to represent the arts.</a:t>
            </a:r>
          </a:p>
        </p:txBody>
      </p:sp>
      <p:sp>
        <p:nvSpPr>
          <p:cNvPr id="12294" name="Rectangle 17"/>
          <p:cNvSpPr>
            <a:spLocks/>
          </p:cNvSpPr>
          <p:nvPr/>
        </p:nvSpPr>
        <p:spPr bwMode="auto">
          <a:xfrm>
            <a:off x="763588" y="3825875"/>
            <a:ext cx="3808412" cy="1049338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taught Brahma (her husband) how to sense, think, comprehend and communicate.</a:t>
            </a:r>
          </a:p>
        </p:txBody>
      </p:sp>
      <p:sp>
        <p:nvSpPr>
          <p:cNvPr id="12295" name="Rectangle 18"/>
          <p:cNvSpPr>
            <a:spLocks/>
          </p:cNvSpPr>
          <p:nvPr/>
        </p:nvSpPr>
        <p:spPr bwMode="auto">
          <a:xfrm>
            <a:off x="763588" y="5286375"/>
            <a:ext cx="3808412" cy="771525"/>
          </a:xfrm>
          <a:prstGeom prst="rect">
            <a:avLst/>
          </a:prstGeom>
          <a:solidFill>
            <a:srgbClr val="AFDE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Saraswati rejected material things in favour of pure wisdom.</a:t>
            </a:r>
          </a:p>
        </p:txBody>
      </p:sp>
      <p:pic>
        <p:nvPicPr>
          <p:cNvPr id="1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278063"/>
            <a:ext cx="2601912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Vishnu</a:t>
            </a:r>
          </a:p>
        </p:txBody>
      </p:sp>
      <p:sp>
        <p:nvSpPr>
          <p:cNvPr id="13315" name="Rectangle 2"/>
          <p:cNvSpPr>
            <a:spLocks/>
          </p:cNvSpPr>
          <p:nvPr/>
        </p:nvSpPr>
        <p:spPr bwMode="auto">
          <a:xfrm>
            <a:off x="755650" y="1473200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Vishnu is the god responsible for preserving and protecting the universe.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089150"/>
            <a:ext cx="2986088" cy="3968750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3317" name="Rectangle 16"/>
          <p:cNvSpPr>
            <a:spLocks/>
          </p:cNvSpPr>
          <p:nvPr/>
        </p:nvSpPr>
        <p:spPr bwMode="auto">
          <a:xfrm>
            <a:off x="3851275" y="2089150"/>
            <a:ext cx="4537075" cy="1049338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role is to return to Earth during troubled times to restore the balance between good and evil.</a:t>
            </a:r>
          </a:p>
        </p:txBody>
      </p:sp>
      <p:sp>
        <p:nvSpPr>
          <p:cNvPr id="13318" name="Rectangle 17"/>
          <p:cNvSpPr>
            <a:spLocks/>
          </p:cNvSpPr>
          <p:nvPr/>
        </p:nvSpPr>
        <p:spPr bwMode="auto">
          <a:xfrm>
            <a:off x="3851275" y="3338513"/>
            <a:ext cx="4537075" cy="773112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incarnations (human forms of Vishnu) include </a:t>
            </a:r>
            <a:r>
              <a:rPr lang="en-GB" altLang="en-US" b="1">
                <a:solidFill>
                  <a:schemeClr val="tx1"/>
                </a:solidFill>
              </a:rPr>
              <a:t>Rama</a:t>
            </a:r>
            <a:r>
              <a:rPr lang="en-GB" altLang="en-US">
                <a:solidFill>
                  <a:schemeClr val="tx1"/>
                </a:solidFill>
              </a:rPr>
              <a:t> and </a:t>
            </a:r>
            <a:r>
              <a:rPr lang="en-GB" altLang="en-US" b="1">
                <a:solidFill>
                  <a:schemeClr val="tx1"/>
                </a:solidFill>
              </a:rPr>
              <a:t>Krishna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319" name="Rectangle 18"/>
          <p:cNvSpPr>
            <a:spLocks/>
          </p:cNvSpPr>
          <p:nvPr/>
        </p:nvSpPr>
        <p:spPr bwMode="auto">
          <a:xfrm>
            <a:off x="3851275" y="4313238"/>
            <a:ext cx="4537075" cy="104775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last incarnation is said to be Siddartha Gautama – otherwise known as ‘Buddha’ (the founder of Buddhism).</a:t>
            </a:r>
          </a:p>
        </p:txBody>
      </p:sp>
      <p:sp>
        <p:nvSpPr>
          <p:cNvPr id="13320" name="Rectangle 19"/>
          <p:cNvSpPr>
            <a:spLocks/>
          </p:cNvSpPr>
          <p:nvPr/>
        </p:nvSpPr>
        <p:spPr bwMode="auto">
          <a:xfrm>
            <a:off x="3851275" y="5562600"/>
            <a:ext cx="4537075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wife is Lakshmi.</a:t>
            </a:r>
          </a:p>
        </p:txBody>
      </p:sp>
      <p:pic>
        <p:nvPicPr>
          <p:cNvPr id="10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2273300"/>
            <a:ext cx="1476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Lakshmi</a:t>
            </a: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755650" y="1473200"/>
            <a:ext cx="7632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Lakshmi is the goddess of wealth and purity.</a:t>
            </a:r>
          </a:p>
        </p:txBody>
      </p:sp>
      <p:sp>
        <p:nvSpPr>
          <p:cNvPr id="14340" name="Rectangle 16"/>
          <p:cNvSpPr>
            <a:spLocks/>
          </p:cNvSpPr>
          <p:nvPr/>
        </p:nvSpPr>
        <p:spPr bwMode="auto">
          <a:xfrm>
            <a:off x="763588" y="2089150"/>
            <a:ext cx="4529137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is depicted with four arms and standing on a lotus flower.</a:t>
            </a:r>
          </a:p>
        </p:txBody>
      </p:sp>
      <p:sp>
        <p:nvSpPr>
          <p:cNvPr id="14341" name="Rectangle 17"/>
          <p:cNvSpPr>
            <a:spLocks/>
          </p:cNvSpPr>
          <p:nvPr/>
        </p:nvSpPr>
        <p:spPr bwMode="auto">
          <a:xfrm>
            <a:off x="763588" y="3409950"/>
            <a:ext cx="4529137" cy="1049338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Hindus believe that if she is worshipped sincerely and not in greed, she will bless them with fortune and success.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02263" y="2089150"/>
            <a:ext cx="2986087" cy="3968750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343" name="Rectangle 18"/>
          <p:cNvSpPr>
            <a:spLocks/>
          </p:cNvSpPr>
          <p:nvPr/>
        </p:nvSpPr>
        <p:spPr bwMode="auto">
          <a:xfrm>
            <a:off x="763588" y="5008563"/>
            <a:ext cx="4529137" cy="1049337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Like her husband, Lakshmi has also had incarnations on Earth as Sita, Radha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and Rukmini.</a:t>
            </a:r>
          </a:p>
        </p:txBody>
      </p:sp>
      <p:pic>
        <p:nvPicPr>
          <p:cNvPr id="9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2309813"/>
            <a:ext cx="1641475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/>
          </p:cNvSpPr>
          <p:nvPr/>
        </p:nvSpPr>
        <p:spPr bwMode="auto">
          <a:xfrm>
            <a:off x="755650" y="1473200"/>
            <a:ext cx="7632700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Shiva is the god of destruction. His role is to destroy the universe in order to re-create it.</a:t>
            </a: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Shiva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2332038"/>
            <a:ext cx="2306638" cy="3725862"/>
          </a:xfrm>
          <a:prstGeom prst="rect">
            <a:avLst/>
          </a:prstGeom>
          <a:solidFill>
            <a:srgbClr val="90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5365" name="Rectangle 16"/>
          <p:cNvSpPr>
            <a:spLocks/>
          </p:cNvSpPr>
          <p:nvPr/>
        </p:nvSpPr>
        <p:spPr bwMode="auto">
          <a:xfrm>
            <a:off x="3141663" y="2332038"/>
            <a:ext cx="5246687" cy="465137"/>
          </a:xfrm>
          <a:prstGeom prst="rect">
            <a:avLst/>
          </a:prstGeom>
          <a:solidFill>
            <a:srgbClr val="AFDE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He is seen as the source of both good and evil.</a:t>
            </a:r>
          </a:p>
        </p:txBody>
      </p:sp>
      <p:sp>
        <p:nvSpPr>
          <p:cNvPr id="15366" name="Rectangle 17"/>
          <p:cNvSpPr>
            <a:spLocks/>
          </p:cNvSpPr>
          <p:nvPr/>
        </p:nvSpPr>
        <p:spPr bwMode="auto">
          <a:xfrm>
            <a:off x="3146425" y="2978150"/>
            <a:ext cx="5241925" cy="463550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His wife, Shakti, is said to enable him to gain balance.</a:t>
            </a:r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3146425" y="3624263"/>
            <a:ext cx="5241925" cy="2433637"/>
          </a:xfrm>
          <a:prstGeom prst="rect">
            <a:avLst/>
          </a:prstGeom>
          <a:solidFill>
            <a:srgbClr val="AFDEF8"/>
          </a:solidFill>
        </p:spPr>
        <p:txBody>
          <a:bodyPr lIns="108000" tIns="108000" rIns="108000" bIns="10800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</a:rPr>
              <a:t>He is often depicted with . . .</a:t>
            </a:r>
            <a:endParaRPr lang="en-GB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+mn-lt"/>
              </a:rPr>
              <a:t>a third eye (representing wisdom and insight);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+mn-lt"/>
              </a:rPr>
              <a:t>a cobra necklace (representing destruction and recreation – snakes represent this in the way they shed their old skin for new skin);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 err="1">
                <a:latin typeface="+mn-lt"/>
              </a:rPr>
              <a:t>vibhuti</a:t>
            </a:r>
            <a:r>
              <a:rPr lang="en-GB" sz="1600" dirty="0">
                <a:latin typeface="+mn-lt"/>
              </a:rPr>
              <a:t> (three lines drawn across the face to represent his power);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latin typeface="+mn-lt"/>
              </a:rPr>
              <a:t>a trident (which represents the three functions of the Trimurti).</a:t>
            </a:r>
          </a:p>
        </p:txBody>
      </p:sp>
      <p:pic>
        <p:nvPicPr>
          <p:cNvPr id="11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2454275"/>
            <a:ext cx="178435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Hindu Deities - Shakti</a:t>
            </a:r>
          </a:p>
        </p:txBody>
      </p:sp>
      <p:sp>
        <p:nvSpPr>
          <p:cNvPr id="16387" name="Rectangle 2"/>
          <p:cNvSpPr>
            <a:spLocks/>
          </p:cNvSpPr>
          <p:nvPr/>
        </p:nvSpPr>
        <p:spPr bwMode="auto">
          <a:xfrm>
            <a:off x="763588" y="1473200"/>
            <a:ext cx="7632700" cy="771525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Shakti is the mother goddess - the source of all energy, power and creativity in the universe.</a:t>
            </a:r>
          </a:p>
        </p:txBody>
      </p:sp>
      <p:sp>
        <p:nvSpPr>
          <p:cNvPr id="16388" name="Rectangle 16"/>
          <p:cNvSpPr>
            <a:spLocks/>
          </p:cNvSpPr>
          <p:nvPr/>
        </p:nvSpPr>
        <p:spPr bwMode="auto">
          <a:xfrm>
            <a:off x="763588" y="2332038"/>
            <a:ext cx="4838700" cy="771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represents nature and therefore can be nurturing as well as dangerous.</a:t>
            </a:r>
          </a:p>
        </p:txBody>
      </p:sp>
      <p:sp>
        <p:nvSpPr>
          <p:cNvPr id="16389" name="Rectangle 17"/>
          <p:cNvSpPr>
            <a:spLocks/>
          </p:cNvSpPr>
          <p:nvPr/>
        </p:nvSpPr>
        <p:spPr bwMode="auto">
          <a:xfrm>
            <a:off x="763588" y="3181350"/>
            <a:ext cx="4838700" cy="495300"/>
          </a:xfrm>
          <a:prstGeom prst="rect">
            <a:avLst/>
          </a:prstGeom>
          <a:solidFill>
            <a:srgbClr val="A6DF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can appear as:</a:t>
            </a:r>
          </a:p>
        </p:txBody>
      </p:sp>
      <p:sp>
        <p:nvSpPr>
          <p:cNvPr id="16390" name="Rectangle 18"/>
          <p:cNvSpPr>
            <a:spLocks/>
          </p:cNvSpPr>
          <p:nvPr/>
        </p:nvSpPr>
        <p:spPr bwMode="auto">
          <a:xfrm>
            <a:off x="763588" y="3762375"/>
            <a:ext cx="1535112" cy="2295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 b="1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Parvati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(kind)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9763" y="2332038"/>
            <a:ext cx="2668587" cy="3725862"/>
          </a:xfrm>
          <a:prstGeom prst="rect">
            <a:avLst/>
          </a:prstGeom>
          <a:solidFill>
            <a:srgbClr val="A6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392" name="Rectangle 23"/>
          <p:cNvSpPr>
            <a:spLocks/>
          </p:cNvSpPr>
          <p:nvPr/>
        </p:nvSpPr>
        <p:spPr bwMode="auto">
          <a:xfrm>
            <a:off x="2416175" y="3762375"/>
            <a:ext cx="1535113" cy="2295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 b="1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Kali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(cruel and frightening)</a:t>
            </a:r>
            <a:br>
              <a:rPr lang="en-GB" altLang="en-US">
                <a:solidFill>
                  <a:schemeClr val="tx1"/>
                </a:solidFill>
              </a:rPr>
            </a:b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16393" name="Rectangle 24"/>
          <p:cNvSpPr>
            <a:spLocks/>
          </p:cNvSpPr>
          <p:nvPr/>
        </p:nvSpPr>
        <p:spPr bwMode="auto">
          <a:xfrm>
            <a:off x="4068763" y="3762375"/>
            <a:ext cx="1533525" cy="2295525"/>
          </a:xfrm>
          <a:prstGeom prst="rect">
            <a:avLst/>
          </a:prstGeom>
          <a:solidFill>
            <a:srgbClr val="90C7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 b="1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Durga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(protector)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2619375"/>
            <a:ext cx="23622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F5EBD989B9BC42AE17C8BEB1B5001A" ma:contentTypeVersion="9" ma:contentTypeDescription="Create a new document." ma:contentTypeScope="" ma:versionID="0f7d4a616af4c52e68fc70aec12d3a0f">
  <xsd:schema xmlns:xsd="http://www.w3.org/2001/XMLSchema" xmlns:xs="http://www.w3.org/2001/XMLSchema" xmlns:p="http://schemas.microsoft.com/office/2006/metadata/properties" xmlns:ns2="d438c1eb-2667-41db-8782-b68e525dd197" targetNamespace="http://schemas.microsoft.com/office/2006/metadata/properties" ma:root="true" ma:fieldsID="cb883a78feb58659bfc586c7bfd3fce4" ns2:_="">
    <xsd:import namespace="d438c1eb-2667-41db-8782-b68e525dd197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38c1eb-2667-41db-8782-b68e525dd197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d438c1eb-2667-41db-8782-b68e525dd197" xsi:nil="true"/>
  </documentManagement>
</p:properties>
</file>

<file path=customXml/itemProps1.xml><?xml version="1.0" encoding="utf-8"?>
<ds:datastoreItem xmlns:ds="http://schemas.openxmlformats.org/officeDocument/2006/customXml" ds:itemID="{6AB71555-B143-4C04-A699-D1C98C627488}"/>
</file>

<file path=customXml/itemProps2.xml><?xml version="1.0" encoding="utf-8"?>
<ds:datastoreItem xmlns:ds="http://schemas.openxmlformats.org/officeDocument/2006/customXml" ds:itemID="{6361C98E-3B0A-466D-B838-4A1B220A2B55}"/>
</file>

<file path=customXml/itemProps3.xml><?xml version="1.0" encoding="utf-8"?>
<ds:datastoreItem xmlns:ds="http://schemas.openxmlformats.org/officeDocument/2006/customXml" ds:itemID="{B94FF7A1-56B5-4B7B-9162-D218EE75ACC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1223</Words>
  <Application>Microsoft Office PowerPoint</Application>
  <PresentationFormat>On-screen Show (4:3)</PresentationFormat>
  <Paragraphs>122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Twinkl SemiBold</vt:lpstr>
      <vt:lpstr>Twinkl</vt:lpstr>
      <vt:lpstr>Sassoon Infant Rg</vt:lpstr>
      <vt:lpstr>Calibri</vt:lpstr>
      <vt:lpstr>Office Theme</vt:lpstr>
      <vt:lpstr>PowerPoint Presentation</vt:lpstr>
      <vt:lpstr>Hindu Deities</vt:lpstr>
      <vt:lpstr>Hindu Deities</vt:lpstr>
      <vt:lpstr>Hindu Deities - Brahma</vt:lpstr>
      <vt:lpstr>Hindu Deities - Saraswati</vt:lpstr>
      <vt:lpstr>Hindu Deities - Vishnu</vt:lpstr>
      <vt:lpstr>Hindu Deities - Lakshmi</vt:lpstr>
      <vt:lpstr>Hindu Deities - Shiva</vt:lpstr>
      <vt:lpstr>Hindu Deities - Shakti</vt:lpstr>
      <vt:lpstr>Hindu Deities - Ganesha</vt:lpstr>
      <vt:lpstr>Hindu Deities - Indra</vt:lpstr>
      <vt:lpstr>Hindu Deities - Agni</vt:lpstr>
      <vt:lpstr>Hindu Deities - Surya</vt:lpstr>
      <vt:lpstr>Hindu Deities - Vaya</vt:lpstr>
      <vt:lpstr>Hindu Deities - Hanuman</vt:lpstr>
      <vt:lpstr>Main Beliefs</vt:lpstr>
      <vt:lpstr>Main Beliefs - Truth Is Eternal</vt:lpstr>
      <vt:lpstr>Main Beliefs – Dharma</vt:lpstr>
      <vt:lpstr>Main Beliefs – Reincarnation</vt:lpstr>
      <vt:lpstr>Main Beliefs – Moksha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Shermeen Ahmed</dc:creator>
  <cp:lastModifiedBy>Leona Brody</cp:lastModifiedBy>
  <cp:revision>39</cp:revision>
  <dcterms:created xsi:type="dcterms:W3CDTF">2017-06-19T10:18:07Z</dcterms:created>
  <dcterms:modified xsi:type="dcterms:W3CDTF">2020-04-01T09:20:09Z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0x0101009BF5EBD989B9BC42AE17C8BEB1B5001A</vt:lpwstr>
  </property>
  <property fmtid="{D5CDD505-2E9C-101B-9397-08002B2CF9AE}" pid="3" name="Order">
    <vt:r8>15200</vt:r8>
  </property>
  <property fmtid="{D5CDD505-2E9C-101B-9397-08002B2CF9AE}" pid="4" name="ComplianceAsset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TemplateUrl">
    <vt:lpwstr/>
  </property>
</Properties>
</file>