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58" r:id="rId2"/>
    <p:sldId id="264" r:id="rId3"/>
    <p:sldId id="276" r:id="rId4"/>
    <p:sldId id="277" r:id="rId5"/>
    <p:sldId id="275"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78" r:id="rId19"/>
    <p:sldId id="267" r:id="rId20"/>
  </p:sldIdLst>
  <p:sldSz cx="9144000" cy="6858000" type="screen4x3"/>
  <p:notesSz cx="6858000" cy="9144000"/>
  <p:embeddedFontLst>
    <p:embeddedFont>
      <p:font typeface="Tuffy" panose="020B0603060100000000" pitchFamily="34" charset="0"/>
      <p:regular r:id="rId23"/>
      <p:bold r:id="rId24"/>
      <p:italic r:id="rId25"/>
      <p:boldItalic r:id="rId26"/>
    </p:embeddedFont>
    <p:embeddedFont>
      <p:font typeface="Twinkl" pitchFamily="2" charset="0"/>
      <p:regular r:id="rId27"/>
      <p:bold r:id="rId28"/>
    </p:embeddedFont>
    <p:embeddedFont>
      <p:font typeface="Calibri" panose="020F0502020204030204" pitchFamily="34" charset="0"/>
      <p:regular r:id="rId29"/>
      <p:bold r:id="rId30"/>
      <p:italic r:id="rId31"/>
      <p:boldItalic r:id="rId32"/>
    </p:embeddedFont>
    <p:embeddedFont>
      <p:font typeface="Tuffy-TTF" panose="020B0603060100000000"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3" userDrawn="1">
          <p15:clr>
            <a:srgbClr val="A4A3A4"/>
          </p15:clr>
        </p15:guide>
        <p15:guide id="4" pos="340" userDrawn="1">
          <p15:clr>
            <a:srgbClr val="A4A3A4"/>
          </p15:clr>
        </p15:guide>
        <p15:guide id="5" orient="horz" pos="3997"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07D"/>
    <a:srgbClr val="E94E13"/>
    <a:srgbClr val="FFEDAA"/>
    <a:srgbClr val="CC4794"/>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6" d="100"/>
          <a:sy n="106" d="100"/>
        </p:scale>
        <p:origin x="1722" y="102"/>
      </p:cViewPr>
      <p:guideLst>
        <p:guide orient="horz" pos="2160"/>
        <p:guide pos="2903"/>
        <p:guide pos="340"/>
        <p:guide orient="horz" pos="3997"/>
        <p:guide pos="5420"/>
        <p:guide orient="horz" pos="346"/>
        <p:guide pos="476"/>
        <p:guide orient="horz" pos="482"/>
        <p:guide orient="horz" pos="381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05/12/2019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05/12/2019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www.twinkl.co.uk/resources/ks1-twinkl-originals-key-stage-1/twinkl-educational-publishing-fiction-story-books-story-primary-resources-english-key-stage-1/the-runaway-iceberg-fiction-ks1-twinkl-original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www.twinkl.co.uk/resources/ks1-twinkl-originals-key-stage-1/twinkl-educational-publishing-fiction-story-books-story-primary-resources-english-key-stage-1/the-runaway-iceberg-fiction-ks1-twinkl-original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laikolosse/33180804104" TargetMode="External"/><Relationship Id="rId2" Type="http://schemas.openxmlformats.org/officeDocument/2006/relationships/image" Target="../media/image20.jpe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creativecommons.org/licenses/by/2.0/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cmichel67/11278870305/in/photolist-ibFac8-a5i4vn-i8g8gu-dhWzXZ-ibFbui-i8gfaw-ibFn4f-4WNap2-i8gc6W-ibFbS2-8cAAVe-a5kX4m-a5kWzh-a5kXbE-4WNheK-vQBfbh-a5i5dZ-a5kWWL-2g5XL9u-zhScF1-r3ursY-4WNgN4-7vpC9Y-a5i3ba-vQBksu-bmYr1U-ibF9iV-5nKJQF-5qvaqy-a8dZ4-4WSrpW-a5kVff-i8geuS-7VwURq-i8gaHy-7vkNXZ-7VwVxY-7VwUZU-uUdybs-oG2sZL-aWpkS-DbKeC3-4HHSZY-q6Mmp8-i8gA2c-a5kVsU-a5i3YB-a5i2x4-a5i33V-i8g4SM" TargetMode="External"/><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hyperlink" Target="https://creativecommons.org/licenses/by/2.0/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paulmannix/552345351" TargetMode="External"/><Relationship Id="rId2" Type="http://schemas.openxmlformats.org/officeDocument/2006/relationships/image" Target="../media/image36.jpeg"/><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hyperlink" Target="https://creativecommons.org/licenses/by/2.0/u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154314265@N04/33586855993" TargetMode="External"/><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creativecommons.org/licenses/by/2.0/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Macaroni Penguin</a:t>
            </a:r>
          </a:p>
        </p:txBody>
      </p:sp>
      <p:sp>
        <p:nvSpPr>
          <p:cNvPr id="5" name="Rectangle 4"/>
          <p:cNvSpPr/>
          <p:nvPr/>
        </p:nvSpPr>
        <p:spPr>
          <a:xfrm>
            <a:off x="773756" y="1571333"/>
            <a:ext cx="4975194" cy="1661993"/>
          </a:xfrm>
          <a:prstGeom prst="rect">
            <a:avLst/>
          </a:prstGeom>
        </p:spPr>
        <p:txBody>
          <a:bodyPr wrap="square" lIns="0" tIns="0" rIns="0" bIns="0">
            <a:spAutoFit/>
          </a:bodyPr>
          <a:lstStyle/>
          <a:p>
            <a:r>
              <a:rPr lang="en-GB" dirty="0"/>
              <a:t>Macaroni penguins are one of the largest crested penguins. Crested penguins have yellow or black feathers that stick up on their heads.</a:t>
            </a:r>
          </a:p>
          <a:p>
            <a:endParaRPr lang="en-GB" dirty="0"/>
          </a:p>
          <a:p>
            <a:r>
              <a:rPr lang="en-GB" dirty="0"/>
              <a:t>It is rare to see a macaroni penguin on land because they spend so much time swimming.</a:t>
            </a:r>
          </a:p>
        </p:txBody>
      </p:sp>
      <p:sp>
        <p:nvSpPr>
          <p:cNvPr id="41" name="Rectangle 40"/>
          <p:cNvSpPr/>
          <p:nvPr/>
        </p:nvSpPr>
        <p:spPr>
          <a:xfrm>
            <a:off x="4716855" y="3876834"/>
            <a:ext cx="3562172" cy="2215991"/>
          </a:xfrm>
          <a:prstGeom prst="rect">
            <a:avLst/>
          </a:prstGeom>
        </p:spPr>
        <p:txBody>
          <a:bodyPr wrap="square" lIns="0" tIns="0" rIns="0" bIns="0">
            <a:spAutoFit/>
          </a:bodyPr>
          <a:lstStyle/>
          <a:p>
            <a:r>
              <a:rPr lang="en-GB" dirty="0"/>
              <a:t>Macaroni penguins can be found in </a:t>
            </a:r>
            <a:r>
              <a:rPr lang="en-GB" dirty="0">
                <a:solidFill>
                  <a:srgbClr val="E94E13"/>
                </a:solidFill>
              </a:rPr>
              <a:t>Chile</a:t>
            </a:r>
            <a:r>
              <a:rPr lang="en-GB" dirty="0"/>
              <a:t>, the</a:t>
            </a:r>
            <a:r>
              <a:rPr lang="en-GB" dirty="0">
                <a:solidFill>
                  <a:srgbClr val="DE1E5A"/>
                </a:solidFill>
              </a:rPr>
              <a:t> </a:t>
            </a:r>
            <a:r>
              <a:rPr lang="en-GB" dirty="0">
                <a:solidFill>
                  <a:srgbClr val="E94E13"/>
                </a:solidFill>
              </a:rPr>
              <a:t>Falkland Islands </a:t>
            </a:r>
            <a:r>
              <a:rPr lang="en-GB" dirty="0"/>
              <a:t>and </a:t>
            </a:r>
            <a:r>
              <a:rPr lang="en-GB" dirty="0">
                <a:solidFill>
                  <a:srgbClr val="E94E13"/>
                </a:solidFill>
              </a:rPr>
              <a:t>South Georgia and South Sandwich Islands</a:t>
            </a:r>
            <a:r>
              <a:rPr lang="en-GB" dirty="0"/>
              <a:t>. </a:t>
            </a:r>
          </a:p>
          <a:p>
            <a:endParaRPr lang="en-GB" dirty="0"/>
          </a:p>
          <a:p>
            <a:r>
              <a:rPr lang="en-GB" dirty="0"/>
              <a:t>There are more macaroni penguins than any other type in the world, with over 18,000,000 alive today!</a:t>
            </a:r>
          </a:p>
        </p:txBody>
      </p:sp>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3191" y="1580169"/>
            <a:ext cx="2127233" cy="2127233"/>
          </a:xfrm>
          <a:prstGeom prst="ellipse">
            <a:avLst/>
          </a:prstGeom>
          <a:ln w="28575">
            <a:solidFill>
              <a:srgbClr val="01407D"/>
            </a:solidFill>
          </a:ln>
        </p:spPr>
      </p:pic>
      <p:sp>
        <p:nvSpPr>
          <p:cNvPr id="1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Macaroni Penguin</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laikolosse</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91633" y="3479240"/>
            <a:ext cx="2061944" cy="2546925"/>
          </a:xfrm>
          <a:prstGeom prst="roundRect">
            <a:avLst>
              <a:gd name="adj" fmla="val 6130"/>
            </a:avLst>
          </a:prstGeom>
          <a:ln w="28575">
            <a:solidFill>
              <a:srgbClr val="01407D"/>
            </a:solidFill>
          </a:ln>
        </p:spPr>
      </p:pic>
      <p:grpSp>
        <p:nvGrpSpPr>
          <p:cNvPr id="18" name="Group 17"/>
          <p:cNvGrpSpPr/>
          <p:nvPr/>
        </p:nvGrpSpPr>
        <p:grpSpPr>
          <a:xfrm>
            <a:off x="795842" y="5065441"/>
            <a:ext cx="1172456" cy="307336"/>
            <a:chOff x="2097798" y="3884115"/>
            <a:chExt cx="1172456" cy="307336"/>
          </a:xfrm>
        </p:grpSpPr>
        <p:sp>
          <p:nvSpPr>
            <p:cNvPr id="19" name="Rounded Rectangle 18"/>
            <p:cNvSpPr/>
            <p:nvPr/>
          </p:nvSpPr>
          <p:spPr>
            <a:xfrm>
              <a:off x="2097798" y="3884115"/>
              <a:ext cx="719894"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Chile</a:t>
              </a:r>
            </a:p>
          </p:txBody>
        </p:sp>
        <p:cxnSp>
          <p:nvCxnSpPr>
            <p:cNvPr id="20" name="Straight Arrow Connector 19"/>
            <p:cNvCxnSpPr>
              <a:stCxn id="19" idx="3"/>
            </p:cNvCxnSpPr>
            <p:nvPr/>
          </p:nvCxnSpPr>
          <p:spPr>
            <a:xfrm flipV="1">
              <a:off x="2817692" y="4035074"/>
              <a:ext cx="452562" cy="2709"/>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756179" y="5590035"/>
            <a:ext cx="1561507" cy="498657"/>
            <a:chOff x="1896243" y="4623207"/>
            <a:chExt cx="1561507" cy="498657"/>
          </a:xfrm>
        </p:grpSpPr>
        <p:cxnSp>
          <p:nvCxnSpPr>
            <p:cNvPr id="23" name="Straight Arrow Connector 22"/>
            <p:cNvCxnSpPr/>
            <p:nvPr/>
          </p:nvCxnSpPr>
          <p:spPr>
            <a:xfrm flipV="1">
              <a:off x="2815726" y="4764017"/>
              <a:ext cx="642024" cy="108518"/>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1896243" y="4623207"/>
              <a:ext cx="1104717" cy="498657"/>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Falkland Islands</a:t>
              </a:r>
            </a:p>
          </p:txBody>
        </p:sp>
      </p:grpSp>
      <p:grpSp>
        <p:nvGrpSpPr>
          <p:cNvPr id="28" name="Group 27"/>
          <p:cNvGrpSpPr/>
          <p:nvPr/>
        </p:nvGrpSpPr>
        <p:grpSpPr>
          <a:xfrm>
            <a:off x="2621448" y="4574989"/>
            <a:ext cx="1912464" cy="1237274"/>
            <a:chOff x="3213734" y="4540778"/>
            <a:chExt cx="1912464" cy="1237274"/>
          </a:xfrm>
        </p:grpSpPr>
        <p:cxnSp>
          <p:nvCxnSpPr>
            <p:cNvPr id="29" name="Straight Arrow Connector 28"/>
            <p:cNvCxnSpPr/>
            <p:nvPr/>
          </p:nvCxnSpPr>
          <p:spPr>
            <a:xfrm flipH="1">
              <a:off x="3668321" y="5209348"/>
              <a:ext cx="349039" cy="568704"/>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3213734" y="4540778"/>
              <a:ext cx="1912464" cy="797788"/>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South Georgia and South Sandwich Islands</a:t>
              </a:r>
            </a:p>
          </p:txBody>
        </p:sp>
      </p:grpSp>
    </p:spTree>
    <p:extLst>
      <p:ext uri="{BB962C8B-B14F-4D97-AF65-F5344CB8AC3E}">
        <p14:creationId xmlns:p14="http://schemas.microsoft.com/office/powerpoint/2010/main" val="93242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xEl>
                                              <p:pRg st="0" end="0"/>
                                            </p:txEl>
                                          </p:spTgt>
                                        </p:tgtEl>
                                        <p:attrNameLst>
                                          <p:attrName>style.visibility</p:attrName>
                                        </p:attrNameLst>
                                      </p:cBhvr>
                                      <p:to>
                                        <p:strVal val="visible"/>
                                      </p:to>
                                    </p:set>
                                    <p:animEffect transition="in" filter="fade">
                                      <p:cBhvr>
                                        <p:cTn id="12" dur="500"/>
                                        <p:tgtEl>
                                          <p:spTgt spid="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err="1">
                <a:latin typeface="+mn-lt"/>
              </a:rPr>
              <a:t>Rockhopper</a:t>
            </a:r>
            <a:r>
              <a:rPr lang="en-GB" sz="3600" dirty="0">
                <a:latin typeface="+mn-lt"/>
              </a:rPr>
              <a:t> Penguin</a:t>
            </a:r>
          </a:p>
        </p:txBody>
      </p:sp>
      <p:sp>
        <p:nvSpPr>
          <p:cNvPr id="5" name="Rectangle 4"/>
          <p:cNvSpPr/>
          <p:nvPr/>
        </p:nvSpPr>
        <p:spPr>
          <a:xfrm>
            <a:off x="3749596" y="1578047"/>
            <a:ext cx="4638755" cy="1661993"/>
          </a:xfrm>
          <a:prstGeom prst="rect">
            <a:avLst/>
          </a:prstGeom>
        </p:spPr>
        <p:txBody>
          <a:bodyPr wrap="square" lIns="0" tIns="0" rIns="0" bIns="0">
            <a:spAutoFit/>
          </a:bodyPr>
          <a:lstStyle/>
          <a:p>
            <a:r>
              <a:rPr lang="en-GB" dirty="0" err="1"/>
              <a:t>Rockhopper</a:t>
            </a:r>
            <a:r>
              <a:rPr lang="en-GB" dirty="0"/>
              <a:t> penguins get their name from the way they move – they jump or hop, rather than waddling like some other penguins. </a:t>
            </a:r>
          </a:p>
          <a:p>
            <a:endParaRPr lang="en-GB" dirty="0"/>
          </a:p>
          <a:p>
            <a:r>
              <a:rPr lang="en-GB" dirty="0"/>
              <a:t>There are two different types of </a:t>
            </a:r>
            <a:r>
              <a:rPr lang="en-GB" dirty="0" err="1"/>
              <a:t>rockhopper</a:t>
            </a:r>
            <a:r>
              <a:rPr lang="en-GB" dirty="0"/>
              <a:t>: the southern and northern.</a:t>
            </a:r>
          </a:p>
        </p:txBody>
      </p:sp>
      <p:sp>
        <p:nvSpPr>
          <p:cNvPr id="18" name="Rectangle 17"/>
          <p:cNvSpPr/>
          <p:nvPr/>
        </p:nvSpPr>
        <p:spPr>
          <a:xfrm>
            <a:off x="772870" y="3851130"/>
            <a:ext cx="2192266" cy="1938992"/>
          </a:xfrm>
          <a:prstGeom prst="rect">
            <a:avLst/>
          </a:prstGeom>
        </p:spPr>
        <p:txBody>
          <a:bodyPr wrap="square" lIns="0" tIns="0" rIns="0" bIns="0">
            <a:spAutoFit/>
          </a:bodyPr>
          <a:lstStyle/>
          <a:p>
            <a:r>
              <a:rPr lang="en-GB" dirty="0" err="1"/>
              <a:t>Rockhopper</a:t>
            </a:r>
            <a:r>
              <a:rPr lang="en-GB" dirty="0"/>
              <a:t> penguins can be found in lots of different places, including </a:t>
            </a:r>
            <a:r>
              <a:rPr lang="en-GB" dirty="0">
                <a:solidFill>
                  <a:srgbClr val="E94E13"/>
                </a:solidFill>
              </a:rPr>
              <a:t>Chile</a:t>
            </a:r>
            <a:r>
              <a:rPr lang="en-GB" dirty="0"/>
              <a:t>, the </a:t>
            </a:r>
            <a:r>
              <a:rPr lang="en-GB" dirty="0">
                <a:solidFill>
                  <a:srgbClr val="E94E13"/>
                </a:solidFill>
              </a:rPr>
              <a:t>Falkland Islands</a:t>
            </a:r>
            <a:r>
              <a:rPr lang="en-GB" dirty="0"/>
              <a:t>, </a:t>
            </a:r>
            <a:r>
              <a:rPr lang="en-GB" dirty="0">
                <a:solidFill>
                  <a:srgbClr val="E94E13"/>
                </a:solidFill>
              </a:rPr>
              <a:t>Antarctica</a:t>
            </a:r>
            <a:r>
              <a:rPr lang="en-GB" dirty="0"/>
              <a:t> and </a:t>
            </a:r>
            <a:br>
              <a:rPr lang="en-GB" dirty="0"/>
            </a:br>
            <a:r>
              <a:rPr lang="en-GB" dirty="0">
                <a:solidFill>
                  <a:srgbClr val="E94E13"/>
                </a:solidFill>
              </a:rPr>
              <a:t>New Zealand</a:t>
            </a:r>
            <a:r>
              <a:rPr lang="en-GB" dirty="0"/>
              <a:t>.</a:t>
            </a:r>
          </a:p>
        </p:txBody>
      </p:sp>
      <p:pic>
        <p:nvPicPr>
          <p:cNvPr id="17" name="Picture 1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2809" y="1393903"/>
            <a:ext cx="1791819" cy="1791819"/>
          </a:xfrm>
          <a:prstGeom prst="ellipse">
            <a:avLst/>
          </a:prstGeom>
          <a:ln w="28575">
            <a:solidFill>
              <a:srgbClr val="01407D"/>
            </a:solidFill>
          </a:ln>
        </p:spPr>
      </p:pic>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19629" y="2321706"/>
            <a:ext cx="1228214" cy="1228214"/>
          </a:xfrm>
          <a:prstGeom prst="ellipse">
            <a:avLst/>
          </a:prstGeom>
          <a:ln w="28575">
            <a:solidFill>
              <a:srgbClr val="01407D"/>
            </a:solidFill>
          </a:ln>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82776" y="3666929"/>
            <a:ext cx="5069362" cy="2359236"/>
          </a:xfrm>
          <a:prstGeom prst="roundRect">
            <a:avLst>
              <a:gd name="adj" fmla="val 6130"/>
            </a:avLst>
          </a:prstGeom>
          <a:ln w="28575">
            <a:solidFill>
              <a:srgbClr val="01407D"/>
            </a:solidFill>
          </a:ln>
        </p:spPr>
      </p:pic>
      <p:grpSp>
        <p:nvGrpSpPr>
          <p:cNvPr id="8" name="Group 7"/>
          <p:cNvGrpSpPr/>
          <p:nvPr/>
        </p:nvGrpSpPr>
        <p:grpSpPr>
          <a:xfrm>
            <a:off x="3699468" y="4249447"/>
            <a:ext cx="1204457" cy="424345"/>
            <a:chOff x="1613235" y="3884115"/>
            <a:chExt cx="1204457" cy="424345"/>
          </a:xfrm>
        </p:grpSpPr>
        <p:sp>
          <p:nvSpPr>
            <p:cNvPr id="9" name="Rounded Rectangle 8"/>
            <p:cNvSpPr/>
            <p:nvPr/>
          </p:nvSpPr>
          <p:spPr>
            <a:xfrm>
              <a:off x="2097798" y="3884115"/>
              <a:ext cx="719894"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Chile</a:t>
              </a:r>
            </a:p>
          </p:txBody>
        </p:sp>
        <p:cxnSp>
          <p:nvCxnSpPr>
            <p:cNvPr id="10" name="Straight Arrow Connector 9"/>
            <p:cNvCxnSpPr>
              <a:stCxn id="9" idx="1"/>
            </p:cNvCxnSpPr>
            <p:nvPr/>
          </p:nvCxnSpPr>
          <p:spPr>
            <a:xfrm flipH="1">
              <a:off x="1613235" y="4037783"/>
              <a:ext cx="484563" cy="270677"/>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002928" y="4744040"/>
            <a:ext cx="1640142" cy="498657"/>
            <a:chOff x="1359127" y="4401096"/>
            <a:chExt cx="1640142" cy="498657"/>
          </a:xfrm>
        </p:grpSpPr>
        <p:cxnSp>
          <p:nvCxnSpPr>
            <p:cNvPr id="12" name="Straight Arrow Connector 11"/>
            <p:cNvCxnSpPr>
              <a:stCxn id="13" idx="1"/>
            </p:cNvCxnSpPr>
            <p:nvPr/>
          </p:nvCxnSpPr>
          <p:spPr>
            <a:xfrm flipH="1">
              <a:off x="1359127" y="4650425"/>
              <a:ext cx="535425" cy="0"/>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894552" y="4401096"/>
              <a:ext cx="1104717" cy="498657"/>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Falkland Islands</a:t>
              </a:r>
            </a:p>
          </p:txBody>
        </p:sp>
      </p:grpSp>
      <p:sp>
        <p:nvSpPr>
          <p:cNvPr id="14" name="Rounded Rectangle 13"/>
          <p:cNvSpPr/>
          <p:nvPr/>
        </p:nvSpPr>
        <p:spPr>
          <a:xfrm>
            <a:off x="5189442" y="5843493"/>
            <a:ext cx="1256029"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Antarctica</a:t>
            </a:r>
          </a:p>
        </p:txBody>
      </p:sp>
      <p:grpSp>
        <p:nvGrpSpPr>
          <p:cNvPr id="20" name="Group 19"/>
          <p:cNvGrpSpPr/>
          <p:nvPr/>
        </p:nvGrpSpPr>
        <p:grpSpPr>
          <a:xfrm>
            <a:off x="6755273" y="4880260"/>
            <a:ext cx="1250591" cy="586015"/>
            <a:chOff x="7480915" y="3653312"/>
            <a:chExt cx="1250591" cy="586015"/>
          </a:xfrm>
        </p:grpSpPr>
        <p:sp>
          <p:nvSpPr>
            <p:cNvPr id="22" name="Rounded Rectangle 21"/>
            <p:cNvSpPr/>
            <p:nvPr/>
          </p:nvSpPr>
          <p:spPr>
            <a:xfrm>
              <a:off x="7480915" y="3653312"/>
              <a:ext cx="1009397" cy="586015"/>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New Zealand</a:t>
              </a:r>
            </a:p>
          </p:txBody>
        </p:sp>
        <p:cxnSp>
          <p:nvCxnSpPr>
            <p:cNvPr id="23" name="Straight Arrow Connector 22"/>
            <p:cNvCxnSpPr>
              <a:stCxn id="22" idx="3"/>
            </p:cNvCxnSpPr>
            <p:nvPr/>
          </p:nvCxnSpPr>
          <p:spPr>
            <a:xfrm flipV="1">
              <a:off x="8490312" y="3653312"/>
              <a:ext cx="241194" cy="293008"/>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428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err="1">
                <a:solidFill>
                  <a:schemeClr val="tx1"/>
                </a:solidFill>
                <a:latin typeface="+mn-lt"/>
              </a:rPr>
              <a:t>Ad</a:t>
            </a:r>
            <a:r>
              <a:rPr lang="en-GB" sz="3600" dirty="0" err="1">
                <a:solidFill>
                  <a:schemeClr val="tx1"/>
                </a:solidFill>
              </a:rPr>
              <a:t>élie</a:t>
            </a:r>
            <a:r>
              <a:rPr lang="en-GB" sz="3600" dirty="0">
                <a:solidFill>
                  <a:schemeClr val="tx1"/>
                </a:solidFill>
              </a:rPr>
              <a:t> Penguin</a:t>
            </a:r>
            <a:endParaRPr lang="en-GB" sz="3600" dirty="0">
              <a:solidFill>
                <a:schemeClr val="tx1"/>
              </a:solidFill>
              <a:latin typeface="+mn-lt"/>
            </a:endParaRPr>
          </a:p>
        </p:txBody>
      </p:sp>
      <p:sp>
        <p:nvSpPr>
          <p:cNvPr id="5" name="Rectangle 4"/>
          <p:cNvSpPr/>
          <p:nvPr/>
        </p:nvSpPr>
        <p:spPr>
          <a:xfrm>
            <a:off x="755650" y="1574370"/>
            <a:ext cx="3458992" cy="1661993"/>
          </a:xfrm>
          <a:prstGeom prst="rect">
            <a:avLst/>
          </a:prstGeom>
        </p:spPr>
        <p:txBody>
          <a:bodyPr wrap="square" lIns="0" tIns="0" rIns="0" bIns="0">
            <a:spAutoFit/>
          </a:bodyPr>
          <a:lstStyle/>
          <a:p>
            <a:r>
              <a:rPr lang="en-GB" dirty="0" err="1"/>
              <a:t>Adélie</a:t>
            </a:r>
            <a:r>
              <a:rPr lang="en-GB" dirty="0"/>
              <a:t> penguins use rocks to build their nests and keep their eggs off the cold ground. However, </a:t>
            </a:r>
            <a:r>
              <a:rPr lang="en-GB" dirty="0" err="1"/>
              <a:t>Adélies</a:t>
            </a:r>
            <a:r>
              <a:rPr lang="en-GB" dirty="0"/>
              <a:t> can be sneaky. To save hunting for rocks, they’ll often steal them from other penguins’ nests!</a:t>
            </a:r>
          </a:p>
        </p:txBody>
      </p:sp>
      <p:sp>
        <p:nvSpPr>
          <p:cNvPr id="16" name="Rectangle 15"/>
          <p:cNvSpPr/>
          <p:nvPr/>
        </p:nvSpPr>
        <p:spPr>
          <a:xfrm>
            <a:off x="6132443" y="3738551"/>
            <a:ext cx="2179535" cy="2215991"/>
          </a:xfrm>
          <a:prstGeom prst="rect">
            <a:avLst/>
          </a:prstGeom>
        </p:spPr>
        <p:txBody>
          <a:bodyPr wrap="square" lIns="0" tIns="0" rIns="0" bIns="0">
            <a:spAutoFit/>
          </a:bodyPr>
          <a:lstStyle/>
          <a:p>
            <a:r>
              <a:rPr lang="en-GB" dirty="0" err="1"/>
              <a:t>Adélie</a:t>
            </a:r>
            <a:r>
              <a:rPr lang="en-GB" dirty="0"/>
              <a:t> penguins can only be found in </a:t>
            </a:r>
            <a:r>
              <a:rPr lang="en-GB" dirty="0">
                <a:solidFill>
                  <a:srgbClr val="E94E13"/>
                </a:solidFill>
              </a:rPr>
              <a:t>Antarctica</a:t>
            </a:r>
            <a:r>
              <a:rPr lang="en-GB" dirty="0"/>
              <a:t> and its nearby islands.</a:t>
            </a:r>
          </a:p>
          <a:p>
            <a:endParaRPr lang="en-GB" dirty="0"/>
          </a:p>
          <a:p>
            <a:r>
              <a:rPr lang="en-GB" dirty="0" err="1"/>
              <a:t>Adélies</a:t>
            </a:r>
            <a:r>
              <a:rPr lang="en-GB" dirty="0"/>
              <a:t> may travel a 185-mile round trip to find food!</a:t>
            </a: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45822" y="1580085"/>
            <a:ext cx="1666764" cy="1666764"/>
          </a:xfrm>
          <a:prstGeom prst="ellipse">
            <a:avLst/>
          </a:prstGeom>
          <a:ln w="28575">
            <a:solidFill>
              <a:srgbClr val="01407D"/>
            </a:solidFill>
          </a:ln>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59364" y="1493079"/>
            <a:ext cx="1840776" cy="1840776"/>
          </a:xfrm>
          <a:prstGeom prst="ellipse">
            <a:avLst/>
          </a:prstGeom>
          <a:ln w="28575">
            <a:solidFill>
              <a:srgbClr val="01407D"/>
            </a:solidFill>
          </a:ln>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5650" y="3666929"/>
            <a:ext cx="5069362" cy="2359236"/>
          </a:xfrm>
          <a:prstGeom prst="roundRect">
            <a:avLst>
              <a:gd name="adj" fmla="val 6130"/>
            </a:avLst>
          </a:prstGeom>
          <a:ln w="28575">
            <a:solidFill>
              <a:srgbClr val="01407D"/>
            </a:solidFill>
          </a:ln>
        </p:spPr>
      </p:pic>
      <p:sp>
        <p:nvSpPr>
          <p:cNvPr id="8" name="Rounded Rectangle 7"/>
          <p:cNvSpPr/>
          <p:nvPr/>
        </p:nvSpPr>
        <p:spPr>
          <a:xfrm>
            <a:off x="2662316" y="5843493"/>
            <a:ext cx="1256029"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Antarctica</a:t>
            </a:r>
          </a:p>
        </p:txBody>
      </p:sp>
    </p:spTree>
    <p:extLst>
      <p:ext uri="{BB962C8B-B14F-4D97-AF65-F5344CB8AC3E}">
        <p14:creationId xmlns:p14="http://schemas.microsoft.com/office/powerpoint/2010/main" val="38174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Emperor Penguin</a:t>
            </a:r>
          </a:p>
        </p:txBody>
      </p:sp>
      <p:sp>
        <p:nvSpPr>
          <p:cNvPr id="5" name="Rectangle 4"/>
          <p:cNvSpPr/>
          <p:nvPr/>
        </p:nvSpPr>
        <p:spPr>
          <a:xfrm>
            <a:off x="755649" y="1424403"/>
            <a:ext cx="5207829" cy="2492990"/>
          </a:xfrm>
          <a:prstGeom prst="rect">
            <a:avLst/>
          </a:prstGeom>
        </p:spPr>
        <p:txBody>
          <a:bodyPr wrap="square" lIns="0" tIns="0" rIns="0" bIns="0">
            <a:spAutoFit/>
          </a:bodyPr>
          <a:lstStyle/>
          <a:p>
            <a:r>
              <a:rPr lang="en-GB" dirty="0"/>
              <a:t>Emperor penguins are the biggest type of penguin in the world. They are only found in </a:t>
            </a:r>
            <a:r>
              <a:rPr lang="en-GB" dirty="0">
                <a:solidFill>
                  <a:srgbClr val="E94E13"/>
                </a:solidFill>
              </a:rPr>
              <a:t>Antarctica</a:t>
            </a:r>
            <a:r>
              <a:rPr lang="en-GB" dirty="0"/>
              <a:t>.</a:t>
            </a:r>
          </a:p>
          <a:p>
            <a:endParaRPr lang="en-GB" dirty="0"/>
          </a:p>
          <a:p>
            <a:r>
              <a:rPr lang="en-GB" dirty="0"/>
              <a:t>Like king penguins, emperors don’t build nests. The male penguin keeps their egg warm by balancing it on top of his feet under a loose fold of skin. He will do this for up to 75 days! All this time, the male won’t eat anything until the egg has hatched and the female has returned with food.</a:t>
            </a: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5238" y="4012041"/>
            <a:ext cx="3258955" cy="1943779"/>
          </a:xfrm>
          <a:prstGeom prst="ellipse">
            <a:avLst/>
          </a:prstGeom>
          <a:ln w="28575">
            <a:solidFill>
              <a:srgbClr val="01407D"/>
            </a:solidFill>
          </a:ln>
        </p:spPr>
      </p:pic>
      <p:sp>
        <p:nvSpPr>
          <p:cNvPr id="14"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Emperor Penguins</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Christopher.Michel</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87526" y="1473201"/>
            <a:ext cx="2193771" cy="2193771"/>
          </a:xfrm>
          <a:prstGeom prst="ellipse">
            <a:avLst/>
          </a:prstGeom>
          <a:ln w="28575">
            <a:solidFill>
              <a:srgbClr val="01407D"/>
            </a:solidFill>
          </a:ln>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37620" y="4072644"/>
            <a:ext cx="3850729" cy="1792095"/>
          </a:xfrm>
          <a:prstGeom prst="roundRect">
            <a:avLst>
              <a:gd name="adj" fmla="val 6130"/>
            </a:avLst>
          </a:prstGeom>
          <a:ln w="28575">
            <a:solidFill>
              <a:srgbClr val="01407D"/>
            </a:solidFill>
          </a:ln>
        </p:spPr>
      </p:pic>
      <p:sp>
        <p:nvSpPr>
          <p:cNvPr id="8" name="Rounded Rectangle 7"/>
          <p:cNvSpPr/>
          <p:nvPr/>
        </p:nvSpPr>
        <p:spPr>
          <a:xfrm>
            <a:off x="5861758" y="5682068"/>
            <a:ext cx="1256029"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Antarctica</a:t>
            </a:r>
          </a:p>
        </p:txBody>
      </p:sp>
    </p:spTree>
    <p:extLst>
      <p:ext uri="{BB962C8B-B14F-4D97-AF65-F5344CB8AC3E}">
        <p14:creationId xmlns:p14="http://schemas.microsoft.com/office/powerpoint/2010/main" val="227675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2939" y="2331888"/>
            <a:ext cx="1407196" cy="1407196"/>
          </a:xfrm>
          <a:prstGeom prst="ellipse">
            <a:avLst/>
          </a:prstGeom>
          <a:ln w="28575">
            <a:solidFill>
              <a:srgbClr val="01407D"/>
            </a:solidFill>
          </a:ln>
        </p:spPr>
      </p:pic>
      <p:sp>
        <p:nvSpPr>
          <p:cNvPr id="21" name="Title 20"/>
          <p:cNvSpPr>
            <a:spLocks noGrp="1"/>
          </p:cNvSpPr>
          <p:nvPr>
            <p:ph type="title"/>
          </p:nvPr>
        </p:nvSpPr>
        <p:spPr/>
        <p:txBody>
          <a:bodyPr/>
          <a:lstStyle/>
          <a:p>
            <a:r>
              <a:rPr lang="en-GB" sz="3600" dirty="0">
                <a:latin typeface="+mn-lt"/>
              </a:rPr>
              <a:t>Chinstrap Penguin</a:t>
            </a:r>
          </a:p>
        </p:txBody>
      </p:sp>
      <p:sp>
        <p:nvSpPr>
          <p:cNvPr id="5" name="Rectangle 4"/>
          <p:cNvSpPr/>
          <p:nvPr/>
        </p:nvSpPr>
        <p:spPr>
          <a:xfrm>
            <a:off x="769774" y="1513946"/>
            <a:ext cx="5055238" cy="2215991"/>
          </a:xfrm>
          <a:prstGeom prst="rect">
            <a:avLst/>
          </a:prstGeom>
        </p:spPr>
        <p:txBody>
          <a:bodyPr wrap="square" lIns="0" tIns="0" rIns="0" bIns="0">
            <a:spAutoFit/>
          </a:bodyPr>
          <a:lstStyle/>
          <a:p>
            <a:r>
              <a:rPr lang="en-GB" dirty="0"/>
              <a:t>Chinstrap penguins get their name from the markings on their feathers. It looks like they have a strap under their chin!</a:t>
            </a:r>
          </a:p>
          <a:p>
            <a:endParaRPr lang="en-GB" dirty="0"/>
          </a:p>
          <a:p>
            <a:r>
              <a:rPr lang="en-GB" dirty="0"/>
              <a:t>Chinstrap chicks will stay with their </a:t>
            </a:r>
            <a:br>
              <a:rPr lang="en-GB" dirty="0"/>
            </a:br>
            <a:r>
              <a:rPr lang="en-GB" dirty="0"/>
              <a:t>parents until they are a month old. </a:t>
            </a:r>
            <a:br>
              <a:rPr lang="en-GB" dirty="0"/>
            </a:br>
            <a:r>
              <a:rPr lang="en-GB" dirty="0"/>
              <a:t>Then, they will huddle together with </a:t>
            </a:r>
            <a:br>
              <a:rPr lang="en-GB" dirty="0"/>
            </a:br>
            <a:r>
              <a:rPr lang="en-GB" dirty="0"/>
              <a:t>other chicks to keep warm.</a:t>
            </a:r>
          </a:p>
        </p:txBody>
      </p:sp>
      <p:sp>
        <p:nvSpPr>
          <p:cNvPr id="11" name="Rectangle 10"/>
          <p:cNvSpPr/>
          <p:nvPr/>
        </p:nvSpPr>
        <p:spPr>
          <a:xfrm>
            <a:off x="5247585" y="4058169"/>
            <a:ext cx="3140765" cy="1938992"/>
          </a:xfrm>
          <a:prstGeom prst="rect">
            <a:avLst/>
          </a:prstGeom>
        </p:spPr>
        <p:txBody>
          <a:bodyPr wrap="square" lIns="0" tIns="0" rIns="0" bIns="0">
            <a:spAutoFit/>
          </a:bodyPr>
          <a:lstStyle/>
          <a:p>
            <a:r>
              <a:rPr lang="en-GB" dirty="0"/>
              <a:t>Chinstraps are only found in </a:t>
            </a:r>
            <a:r>
              <a:rPr lang="en-GB" dirty="0">
                <a:solidFill>
                  <a:srgbClr val="E94E13"/>
                </a:solidFill>
              </a:rPr>
              <a:t>Antarctica</a:t>
            </a:r>
            <a:r>
              <a:rPr lang="en-GB" dirty="0"/>
              <a:t> and </a:t>
            </a:r>
            <a:r>
              <a:rPr lang="en-GB" dirty="0">
                <a:solidFill>
                  <a:srgbClr val="E94E13"/>
                </a:solidFill>
              </a:rPr>
              <a:t>South Georgia and South Sandwich Islands</a:t>
            </a:r>
            <a:r>
              <a:rPr lang="en-GB" dirty="0"/>
              <a:t>. </a:t>
            </a:r>
          </a:p>
          <a:p>
            <a:endParaRPr lang="en-GB" dirty="0"/>
          </a:p>
          <a:p>
            <a:r>
              <a:rPr lang="en-GB" dirty="0"/>
              <a:t>The biggest colony of penguins ever recorded is here and has about 2 million penguins!</a:t>
            </a:r>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05303" y="1445061"/>
            <a:ext cx="2163779" cy="2163779"/>
          </a:xfrm>
          <a:prstGeom prst="ellipse">
            <a:avLst/>
          </a:prstGeom>
          <a:ln w="28575">
            <a:solidFill>
              <a:srgbClr val="01407D"/>
            </a:solidFill>
          </a:ln>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5650" y="4018791"/>
            <a:ext cx="4313307" cy="2007374"/>
          </a:xfrm>
          <a:prstGeom prst="roundRect">
            <a:avLst>
              <a:gd name="adj" fmla="val 6130"/>
            </a:avLst>
          </a:prstGeom>
          <a:ln w="28575">
            <a:solidFill>
              <a:srgbClr val="01407D"/>
            </a:solidFill>
          </a:ln>
        </p:spPr>
      </p:pic>
      <p:sp>
        <p:nvSpPr>
          <p:cNvPr id="8" name="Rounded Rectangle 7"/>
          <p:cNvSpPr/>
          <p:nvPr/>
        </p:nvSpPr>
        <p:spPr>
          <a:xfrm>
            <a:off x="2662316" y="5843493"/>
            <a:ext cx="1256029"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Antarctica</a:t>
            </a:r>
          </a:p>
        </p:txBody>
      </p:sp>
      <p:grpSp>
        <p:nvGrpSpPr>
          <p:cNvPr id="9" name="Group 8"/>
          <p:cNvGrpSpPr/>
          <p:nvPr/>
        </p:nvGrpSpPr>
        <p:grpSpPr>
          <a:xfrm>
            <a:off x="1705696" y="4599447"/>
            <a:ext cx="2196512" cy="797788"/>
            <a:chOff x="2929686" y="4540778"/>
            <a:chExt cx="2196512" cy="797788"/>
          </a:xfrm>
        </p:grpSpPr>
        <p:cxnSp>
          <p:nvCxnSpPr>
            <p:cNvPr id="10" name="Straight Arrow Connector 9"/>
            <p:cNvCxnSpPr>
              <a:stCxn id="12" idx="1"/>
            </p:cNvCxnSpPr>
            <p:nvPr/>
          </p:nvCxnSpPr>
          <p:spPr>
            <a:xfrm flipH="1">
              <a:off x="2929686" y="4939672"/>
              <a:ext cx="284048" cy="207402"/>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213734" y="4540778"/>
              <a:ext cx="1912464" cy="797788"/>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South Georgia and South Sandwich Islands</a:t>
              </a:r>
            </a:p>
          </p:txBody>
        </p:sp>
      </p:grpSp>
    </p:spTree>
    <p:extLst>
      <p:ext uri="{BB962C8B-B14F-4D97-AF65-F5344CB8AC3E}">
        <p14:creationId xmlns:p14="http://schemas.microsoft.com/office/powerpoint/2010/main" val="113051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Yellow-Eyed Penguin</a:t>
            </a:r>
          </a:p>
        </p:txBody>
      </p:sp>
      <p:sp>
        <p:nvSpPr>
          <p:cNvPr id="5" name="Rectangle 4"/>
          <p:cNvSpPr/>
          <p:nvPr/>
        </p:nvSpPr>
        <p:spPr>
          <a:xfrm>
            <a:off x="4231595" y="1605323"/>
            <a:ext cx="4124168" cy="2215991"/>
          </a:xfrm>
          <a:prstGeom prst="rect">
            <a:avLst/>
          </a:prstGeom>
        </p:spPr>
        <p:txBody>
          <a:bodyPr wrap="square" lIns="0" tIns="0" rIns="0" bIns="0">
            <a:spAutoFit/>
          </a:bodyPr>
          <a:lstStyle/>
          <a:p>
            <a:r>
              <a:rPr lang="en-GB" dirty="0"/>
              <a:t>Yellow-eyed penguins are one of the rarest species of penguins in the world.</a:t>
            </a:r>
          </a:p>
          <a:p>
            <a:endParaRPr lang="en-GB" dirty="0"/>
          </a:p>
          <a:p>
            <a:r>
              <a:rPr lang="en-GB" dirty="0"/>
              <a:t>Unlike most other penguins, yellow-eyed penguins don’t live in large colonies. Instead, they build their nests away from others. Both parents will look </a:t>
            </a:r>
            <a:br>
              <a:rPr lang="en-GB" dirty="0"/>
            </a:br>
            <a:r>
              <a:rPr lang="en-GB" dirty="0"/>
              <a:t>after the chicks and hunt for food.</a:t>
            </a:r>
          </a:p>
        </p:txBody>
      </p:sp>
      <p:sp>
        <p:nvSpPr>
          <p:cNvPr id="12" name="Rectangle 11"/>
          <p:cNvSpPr/>
          <p:nvPr/>
        </p:nvSpPr>
        <p:spPr>
          <a:xfrm>
            <a:off x="1085059" y="4826306"/>
            <a:ext cx="2825027" cy="553998"/>
          </a:xfrm>
          <a:prstGeom prst="rect">
            <a:avLst/>
          </a:prstGeom>
        </p:spPr>
        <p:txBody>
          <a:bodyPr wrap="square" lIns="0" tIns="0" rIns="0" bIns="0">
            <a:spAutoFit/>
          </a:bodyPr>
          <a:lstStyle/>
          <a:p>
            <a:r>
              <a:rPr lang="en-GB" dirty="0"/>
              <a:t>Yellow-eyed penguins are only found in </a:t>
            </a:r>
            <a:r>
              <a:rPr lang="en-GB" dirty="0">
                <a:solidFill>
                  <a:srgbClr val="E94E13"/>
                </a:solidFill>
              </a:rPr>
              <a:t>New Zealand</a:t>
            </a:r>
            <a:r>
              <a:rPr lang="en-GB" dirty="0"/>
              <a:t>.</a:t>
            </a: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4642" y="1473201"/>
            <a:ext cx="3005444" cy="3005444"/>
          </a:xfrm>
          <a:prstGeom prst="ellipse">
            <a:avLst/>
          </a:prstGeom>
          <a:ln w="28575">
            <a:solidFill>
              <a:srgbClr val="01407D"/>
            </a:solidFill>
          </a:ln>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3953436"/>
            <a:ext cx="2456383" cy="2104464"/>
          </a:xfrm>
          <a:prstGeom prst="roundRect">
            <a:avLst>
              <a:gd name="adj" fmla="val 4668"/>
            </a:avLst>
          </a:prstGeom>
          <a:ln w="28575">
            <a:solidFill>
              <a:srgbClr val="01407D"/>
            </a:solidFill>
          </a:ln>
        </p:spPr>
      </p:pic>
      <p:grpSp>
        <p:nvGrpSpPr>
          <p:cNvPr id="9" name="Group 8"/>
          <p:cNvGrpSpPr/>
          <p:nvPr/>
        </p:nvGrpSpPr>
        <p:grpSpPr>
          <a:xfrm>
            <a:off x="6879973" y="4441091"/>
            <a:ext cx="1319199" cy="586015"/>
            <a:chOff x="7171113" y="3653312"/>
            <a:chExt cx="1319199" cy="586015"/>
          </a:xfrm>
        </p:grpSpPr>
        <p:sp>
          <p:nvSpPr>
            <p:cNvPr id="11" name="Rounded Rectangle 10"/>
            <p:cNvSpPr/>
            <p:nvPr/>
          </p:nvSpPr>
          <p:spPr>
            <a:xfrm>
              <a:off x="7480915" y="3653312"/>
              <a:ext cx="1009397" cy="586015"/>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New Zealand</a:t>
              </a:r>
            </a:p>
          </p:txBody>
        </p:sp>
        <p:cxnSp>
          <p:nvCxnSpPr>
            <p:cNvPr id="13" name="Straight Arrow Connector 12"/>
            <p:cNvCxnSpPr>
              <a:stCxn id="11" idx="1"/>
            </p:cNvCxnSpPr>
            <p:nvPr/>
          </p:nvCxnSpPr>
          <p:spPr>
            <a:xfrm flipH="1">
              <a:off x="7171113" y="3946320"/>
              <a:ext cx="309802" cy="184415"/>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478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Little Blue Penguin</a:t>
            </a:r>
          </a:p>
        </p:txBody>
      </p:sp>
      <p:sp>
        <p:nvSpPr>
          <p:cNvPr id="5" name="Rectangle 4"/>
          <p:cNvSpPr/>
          <p:nvPr/>
        </p:nvSpPr>
        <p:spPr>
          <a:xfrm>
            <a:off x="760394" y="1513946"/>
            <a:ext cx="5146609" cy="2492990"/>
          </a:xfrm>
          <a:prstGeom prst="rect">
            <a:avLst/>
          </a:prstGeom>
        </p:spPr>
        <p:txBody>
          <a:bodyPr wrap="square" lIns="0" tIns="0" rIns="0" bIns="0">
            <a:spAutoFit/>
          </a:bodyPr>
          <a:lstStyle/>
          <a:p>
            <a:r>
              <a:rPr lang="en-GB" dirty="0"/>
              <a:t>Little blue penguins are the smallest type of penguin in the world. They are mostly </a:t>
            </a:r>
            <a:r>
              <a:rPr lang="en-GB" b="1" dirty="0"/>
              <a:t>nocturnal</a:t>
            </a:r>
            <a:r>
              <a:rPr lang="en-GB" dirty="0"/>
              <a:t>. </a:t>
            </a:r>
          </a:p>
          <a:p>
            <a:endParaRPr lang="en-GB" dirty="0"/>
          </a:p>
          <a:p>
            <a:r>
              <a:rPr lang="en-GB" dirty="0"/>
              <a:t>Little blue penguins eat sardines, anchovies, </a:t>
            </a:r>
            <a:br>
              <a:rPr lang="en-GB" dirty="0"/>
            </a:br>
            <a:r>
              <a:rPr lang="en-GB" dirty="0"/>
              <a:t>squid and krill. They will dive up to 800 </a:t>
            </a:r>
            <a:br>
              <a:rPr lang="en-GB" dirty="0"/>
            </a:br>
            <a:r>
              <a:rPr lang="en-GB" dirty="0"/>
              <a:t>times a day when looking for food at sea!</a:t>
            </a:r>
          </a:p>
          <a:p>
            <a:endParaRPr lang="en-GB" dirty="0"/>
          </a:p>
          <a:p>
            <a:r>
              <a:rPr lang="en-GB" dirty="0"/>
              <a:t>Little blue penguins can only be found in </a:t>
            </a:r>
            <a:r>
              <a:rPr lang="en-GB" dirty="0">
                <a:solidFill>
                  <a:srgbClr val="E94E13"/>
                </a:solidFill>
              </a:rPr>
              <a:t>Australia</a:t>
            </a:r>
            <a:r>
              <a:rPr lang="en-GB" dirty="0"/>
              <a:t> and </a:t>
            </a:r>
            <a:r>
              <a:rPr lang="en-GB" dirty="0">
                <a:solidFill>
                  <a:srgbClr val="E94E13"/>
                </a:solidFill>
              </a:rPr>
              <a:t>New Zealand</a:t>
            </a:r>
            <a:r>
              <a:rPr lang="en-GB" dirty="0"/>
              <a:t>.</a:t>
            </a: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7003" y="1458935"/>
            <a:ext cx="2196546" cy="2196546"/>
          </a:xfrm>
          <a:prstGeom prst="ellipse">
            <a:avLst/>
          </a:prstGeom>
          <a:ln w="28575">
            <a:solidFill>
              <a:srgbClr val="01407D"/>
            </a:solidFill>
          </a:ln>
        </p:spPr>
      </p:pic>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65427" y="4209861"/>
            <a:ext cx="1817805" cy="1817805"/>
          </a:xfrm>
          <a:prstGeom prst="ellipse">
            <a:avLst/>
          </a:prstGeom>
          <a:ln w="28575">
            <a:solidFill>
              <a:srgbClr val="01407D"/>
            </a:solidFill>
          </a:ln>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0" y="3953436"/>
            <a:ext cx="2456383" cy="2104464"/>
          </a:xfrm>
          <a:prstGeom prst="roundRect">
            <a:avLst>
              <a:gd name="adj" fmla="val 4668"/>
            </a:avLst>
          </a:prstGeom>
          <a:ln w="28575">
            <a:solidFill>
              <a:srgbClr val="01407D"/>
            </a:solidFill>
          </a:ln>
        </p:spPr>
      </p:pic>
      <p:grpSp>
        <p:nvGrpSpPr>
          <p:cNvPr id="7" name="Group 6"/>
          <p:cNvGrpSpPr/>
          <p:nvPr/>
        </p:nvGrpSpPr>
        <p:grpSpPr>
          <a:xfrm>
            <a:off x="6879973" y="4441091"/>
            <a:ext cx="1319199" cy="586015"/>
            <a:chOff x="7171113" y="3653312"/>
            <a:chExt cx="1319199" cy="586015"/>
          </a:xfrm>
        </p:grpSpPr>
        <p:sp>
          <p:nvSpPr>
            <p:cNvPr id="8" name="Rounded Rectangle 7"/>
            <p:cNvSpPr/>
            <p:nvPr/>
          </p:nvSpPr>
          <p:spPr>
            <a:xfrm>
              <a:off x="7480915" y="3653312"/>
              <a:ext cx="1009397" cy="586015"/>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New Zealand</a:t>
              </a:r>
            </a:p>
          </p:txBody>
        </p:sp>
        <p:cxnSp>
          <p:nvCxnSpPr>
            <p:cNvPr id="9" name="Straight Arrow Connector 8"/>
            <p:cNvCxnSpPr>
              <a:stCxn id="8" idx="1"/>
            </p:cNvCxnSpPr>
            <p:nvPr/>
          </p:nvCxnSpPr>
          <p:spPr>
            <a:xfrm flipH="1">
              <a:off x="7171113" y="3946320"/>
              <a:ext cx="309802" cy="184415"/>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744584" y="4759563"/>
            <a:ext cx="1125992" cy="545710"/>
            <a:chOff x="5111036" y="3907367"/>
            <a:chExt cx="1125992" cy="545710"/>
          </a:xfrm>
        </p:grpSpPr>
        <p:cxnSp>
          <p:nvCxnSpPr>
            <p:cNvPr id="11" name="Straight Arrow Connector 10"/>
            <p:cNvCxnSpPr/>
            <p:nvPr/>
          </p:nvCxnSpPr>
          <p:spPr>
            <a:xfrm flipV="1">
              <a:off x="5847263" y="3907367"/>
              <a:ext cx="389765" cy="283080"/>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111036" y="4145741"/>
              <a:ext cx="1091438"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Australia</a:t>
              </a:r>
            </a:p>
          </p:txBody>
        </p:sp>
      </p:grpSp>
    </p:spTree>
    <p:extLst>
      <p:ext uri="{BB962C8B-B14F-4D97-AF65-F5344CB8AC3E}">
        <p14:creationId xmlns:p14="http://schemas.microsoft.com/office/powerpoint/2010/main" val="420909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African Penguin</a:t>
            </a:r>
          </a:p>
        </p:txBody>
      </p:sp>
      <p:sp>
        <p:nvSpPr>
          <p:cNvPr id="5" name="Rectangle 4"/>
          <p:cNvSpPr/>
          <p:nvPr/>
        </p:nvSpPr>
        <p:spPr>
          <a:xfrm>
            <a:off x="755650" y="1513946"/>
            <a:ext cx="4644759" cy="2215991"/>
          </a:xfrm>
          <a:prstGeom prst="rect">
            <a:avLst/>
          </a:prstGeom>
        </p:spPr>
        <p:txBody>
          <a:bodyPr wrap="square" lIns="0" tIns="0" rIns="0" bIns="0">
            <a:spAutoFit/>
          </a:bodyPr>
          <a:lstStyle/>
          <a:p>
            <a:r>
              <a:rPr lang="en-GB" dirty="0"/>
              <a:t>African penguins dig burrows to lay their eggs. This keeps them safe and out of the sun.</a:t>
            </a:r>
          </a:p>
          <a:p>
            <a:endParaRPr lang="en-GB" dirty="0"/>
          </a:p>
          <a:p>
            <a:r>
              <a:rPr lang="en-GB" dirty="0"/>
              <a:t>Most of their diet is fish. They can dive as deep as 130 metres to find food.</a:t>
            </a:r>
          </a:p>
          <a:p>
            <a:endParaRPr lang="en-GB" dirty="0"/>
          </a:p>
          <a:p>
            <a:r>
              <a:rPr lang="en-GB" dirty="0"/>
              <a:t>African penguins have a loud call that sounds like a donkey!</a:t>
            </a:r>
          </a:p>
        </p:txBody>
      </p:sp>
      <p:sp>
        <p:nvSpPr>
          <p:cNvPr id="12" name="Rectangle 11"/>
          <p:cNvSpPr/>
          <p:nvPr/>
        </p:nvSpPr>
        <p:spPr>
          <a:xfrm>
            <a:off x="4725909" y="4153071"/>
            <a:ext cx="3540675" cy="1661993"/>
          </a:xfrm>
          <a:prstGeom prst="rect">
            <a:avLst/>
          </a:prstGeom>
        </p:spPr>
        <p:txBody>
          <a:bodyPr wrap="square" lIns="0" tIns="0" rIns="0" bIns="0">
            <a:spAutoFit/>
          </a:bodyPr>
          <a:lstStyle/>
          <a:p>
            <a:r>
              <a:rPr lang="en-GB" dirty="0"/>
              <a:t>African penguins live in </a:t>
            </a:r>
            <a:r>
              <a:rPr lang="en-GB" dirty="0">
                <a:solidFill>
                  <a:srgbClr val="E94E13"/>
                </a:solidFill>
              </a:rPr>
              <a:t>South Africa</a:t>
            </a:r>
            <a:r>
              <a:rPr lang="en-GB" dirty="0"/>
              <a:t>. They are the only penguins found on the </a:t>
            </a:r>
            <a:r>
              <a:rPr lang="en-GB" b="1" dirty="0"/>
              <a:t>continent</a:t>
            </a:r>
            <a:r>
              <a:rPr lang="en-GB" dirty="0"/>
              <a:t> of Africa. They can get very warm living here, so they spend a lot of their time in the sea to keep them cool.</a:t>
            </a: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67882" y="1473201"/>
            <a:ext cx="2461965" cy="2461965"/>
          </a:xfrm>
          <a:prstGeom prst="ellipse">
            <a:avLst/>
          </a:prstGeom>
          <a:ln w="28575">
            <a:solidFill>
              <a:srgbClr val="01407D"/>
            </a:solidFill>
          </a:ln>
        </p:spPr>
      </p:pic>
      <p:sp>
        <p:nvSpPr>
          <p:cNvPr id="13"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African penguin, near Boulders Beach, South Africa</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Paul </a:t>
            </a:r>
            <a:r>
              <a:rPr lang="en-GB" altLang="en-US" sz="500" b="1" dirty="0" err="1">
                <a:latin typeface="Tuffy-TTF" panose="020B0603060100000000" pitchFamily="34" charset="0"/>
                <a:ea typeface="Tuffy" panose="020B0603060100000000" pitchFamily="34" charset="0"/>
                <a:cs typeface="Arial" panose="020B0604020202020204" pitchFamily="34" charset="0"/>
              </a:rPr>
              <a:t>Mannix</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77491" y="4018791"/>
            <a:ext cx="2033895" cy="2007374"/>
          </a:xfrm>
          <a:prstGeom prst="roundRect">
            <a:avLst>
              <a:gd name="adj" fmla="val 6130"/>
            </a:avLst>
          </a:prstGeom>
          <a:ln w="28575">
            <a:solidFill>
              <a:srgbClr val="01407D"/>
            </a:solidFill>
          </a:ln>
        </p:spPr>
      </p:pic>
      <p:grpSp>
        <p:nvGrpSpPr>
          <p:cNvPr id="8" name="Group 7"/>
          <p:cNvGrpSpPr/>
          <p:nvPr/>
        </p:nvGrpSpPr>
        <p:grpSpPr>
          <a:xfrm>
            <a:off x="1348868" y="5363441"/>
            <a:ext cx="1245570" cy="561302"/>
            <a:chOff x="5141375" y="3496738"/>
            <a:chExt cx="1245570" cy="561302"/>
          </a:xfrm>
        </p:grpSpPr>
        <p:sp>
          <p:nvSpPr>
            <p:cNvPr id="9" name="Rounded Rectangle 8"/>
            <p:cNvSpPr/>
            <p:nvPr/>
          </p:nvSpPr>
          <p:spPr>
            <a:xfrm>
              <a:off x="5141375" y="3496738"/>
              <a:ext cx="850548" cy="561302"/>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South Africa</a:t>
              </a:r>
            </a:p>
          </p:txBody>
        </p:sp>
        <p:cxnSp>
          <p:nvCxnSpPr>
            <p:cNvPr id="10" name="Straight Arrow Connector 9"/>
            <p:cNvCxnSpPr>
              <a:stCxn id="9" idx="3"/>
            </p:cNvCxnSpPr>
            <p:nvPr/>
          </p:nvCxnSpPr>
          <p:spPr>
            <a:xfrm>
              <a:off x="5991923" y="3777389"/>
              <a:ext cx="395022" cy="150420"/>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940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968682" y="1916826"/>
            <a:ext cx="7224741" cy="534155"/>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968682" y="3030401"/>
            <a:ext cx="7224741" cy="844482"/>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968682" y="4390931"/>
            <a:ext cx="7224741" cy="534155"/>
          </a:xfrm>
          <a:prstGeom prst="round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t>Glossary</a:t>
            </a:r>
            <a:endParaRPr lang="en-GB" sz="3600" dirty="0">
              <a:latin typeface="+mn-lt"/>
            </a:endParaRPr>
          </a:p>
        </p:txBody>
      </p:sp>
      <p:sp>
        <p:nvSpPr>
          <p:cNvPr id="5" name="Rectangle 4"/>
          <p:cNvSpPr/>
          <p:nvPr/>
        </p:nvSpPr>
        <p:spPr>
          <a:xfrm>
            <a:off x="1450660" y="1848924"/>
            <a:ext cx="6181411" cy="3600986"/>
          </a:xfrm>
          <a:prstGeom prst="rect">
            <a:avLst/>
          </a:prstGeom>
        </p:spPr>
        <p:txBody>
          <a:bodyPr wrap="square" lIns="0" tIns="0" rIns="0" bIns="0">
            <a:spAutoFit/>
          </a:bodyPr>
          <a:lstStyle/>
          <a:p>
            <a:pPr>
              <a:lnSpc>
                <a:spcPct val="200000"/>
              </a:lnSpc>
            </a:pPr>
            <a:r>
              <a:rPr lang="en-GB" b="1" dirty="0"/>
              <a:t>climate</a:t>
            </a:r>
            <a:r>
              <a:rPr lang="en-GB" dirty="0"/>
              <a:t>		the usual weather conditions in one area</a:t>
            </a:r>
          </a:p>
          <a:p>
            <a:pPr>
              <a:lnSpc>
                <a:spcPct val="200000"/>
              </a:lnSpc>
            </a:pPr>
            <a:r>
              <a:rPr lang="en-GB" b="1" dirty="0"/>
              <a:t>continent</a:t>
            </a:r>
            <a:r>
              <a:rPr lang="en-GB" dirty="0"/>
              <a:t>	a large solid area of land	</a:t>
            </a:r>
          </a:p>
          <a:p>
            <a:pPr>
              <a:lnSpc>
                <a:spcPct val="200000"/>
              </a:lnSpc>
            </a:pPr>
            <a:r>
              <a:rPr lang="en-GB" b="1" dirty="0"/>
              <a:t>equator</a:t>
            </a:r>
            <a:r>
              <a:rPr lang="en-GB" dirty="0"/>
              <a:t>		the imaginary circle around the Earth that</a:t>
            </a:r>
          </a:p>
          <a:p>
            <a:r>
              <a:rPr lang="en-GB" dirty="0"/>
              <a:t>		divides the planet in half</a:t>
            </a:r>
          </a:p>
          <a:p>
            <a:pPr>
              <a:lnSpc>
                <a:spcPct val="200000"/>
              </a:lnSpc>
            </a:pPr>
            <a:r>
              <a:rPr lang="en-GB" b="1" dirty="0"/>
              <a:t>nocturnal</a:t>
            </a:r>
            <a:r>
              <a:rPr lang="en-GB" dirty="0"/>
              <a:t>	active at night</a:t>
            </a:r>
          </a:p>
          <a:p>
            <a:pPr>
              <a:lnSpc>
                <a:spcPct val="200000"/>
              </a:lnSpc>
            </a:pPr>
            <a:r>
              <a:rPr lang="en-GB" b="1" dirty="0"/>
              <a:t>species</a:t>
            </a:r>
            <a:r>
              <a:rPr lang="en-GB" dirty="0"/>
              <a:t>		a group of a certain type of animal</a:t>
            </a:r>
          </a:p>
          <a:p>
            <a:pPr>
              <a:lnSpc>
                <a:spcPct val="200000"/>
              </a:lnSpc>
            </a:pPr>
            <a:r>
              <a:rPr lang="en-GB" b="1" dirty="0"/>
              <a:t>unique</a:t>
            </a:r>
            <a:r>
              <a:rPr lang="en-GB" dirty="0"/>
              <a:t>		the only one of its kind</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05214" y="4091534"/>
            <a:ext cx="1399036" cy="2217191"/>
          </a:xfrm>
          <a:prstGeom prst="rect">
            <a:avLst/>
          </a:prstGeom>
        </p:spPr>
      </p:pic>
    </p:spTree>
    <p:extLst>
      <p:ext uri="{BB962C8B-B14F-4D97-AF65-F5344CB8AC3E}">
        <p14:creationId xmlns:p14="http://schemas.microsoft.com/office/powerpoint/2010/main" val="2555602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Where Do Penguins Live?</a:t>
            </a:r>
            <a:endParaRPr lang="en-GB" sz="3600" dirty="0">
              <a:latin typeface="+mn-lt"/>
            </a:endParaRPr>
          </a:p>
        </p:txBody>
      </p:sp>
      <p:sp>
        <p:nvSpPr>
          <p:cNvPr id="5" name="Rectangle 4"/>
          <p:cNvSpPr/>
          <p:nvPr/>
        </p:nvSpPr>
        <p:spPr>
          <a:xfrm>
            <a:off x="755650" y="1513946"/>
            <a:ext cx="4902766" cy="1107996"/>
          </a:xfrm>
          <a:prstGeom prst="rect">
            <a:avLst/>
          </a:prstGeom>
        </p:spPr>
        <p:txBody>
          <a:bodyPr wrap="square" lIns="0" tIns="0" rIns="0" bIns="0">
            <a:spAutoFit/>
          </a:bodyPr>
          <a:lstStyle/>
          <a:p>
            <a:r>
              <a:rPr lang="en-GB" dirty="0"/>
              <a:t>Penguins are found in lots of different countries. Some people think they only live in cold places but there are some types of penguins that live in much warmer countries.</a:t>
            </a:r>
          </a:p>
        </p:txBody>
      </p:sp>
      <p:sp>
        <p:nvSpPr>
          <p:cNvPr id="2" name="Oval 1"/>
          <p:cNvSpPr/>
          <p:nvPr/>
        </p:nvSpPr>
        <p:spPr>
          <a:xfrm>
            <a:off x="1360126" y="3046867"/>
            <a:ext cx="2770360" cy="2770360"/>
          </a:xfrm>
          <a:prstGeom prst="ellipse">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Can you name any countries where penguins live?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07948" y="1967791"/>
            <a:ext cx="2263466" cy="4057273"/>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5724" y="3021349"/>
            <a:ext cx="2859164" cy="2841143"/>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nodeType="after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Where Do Penguins Live?</a:t>
            </a:r>
            <a:endParaRPr lang="en-GB" sz="3600" dirty="0">
              <a:latin typeface="+mn-lt"/>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5240" y="1427801"/>
            <a:ext cx="5653520" cy="3997692"/>
          </a:xfrm>
          <a:prstGeom prst="roundRect">
            <a:avLst>
              <a:gd name="adj" fmla="val 4668"/>
            </a:avLst>
          </a:prstGeom>
          <a:ln w="28575">
            <a:solidFill>
              <a:srgbClr val="01407D"/>
            </a:solidFill>
          </a:ln>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0926" y="4532335"/>
            <a:ext cx="1696328" cy="2075079"/>
          </a:xfrm>
          <a:prstGeom prst="rect">
            <a:avLst/>
          </a:prstGeom>
        </p:spPr>
      </p:pic>
      <p:sp>
        <p:nvSpPr>
          <p:cNvPr id="8" name="Rounded Rectangle 7"/>
          <p:cNvSpPr/>
          <p:nvPr/>
        </p:nvSpPr>
        <p:spPr>
          <a:xfrm>
            <a:off x="1475545" y="5643417"/>
            <a:ext cx="6183380" cy="449407"/>
          </a:xfrm>
          <a:prstGeom prst="roundRect">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 you notice about where penguins live?</a:t>
            </a:r>
          </a:p>
        </p:txBody>
      </p:sp>
      <p:sp>
        <p:nvSpPr>
          <p:cNvPr id="19" name="Rounded Rectangle 18"/>
          <p:cNvSpPr/>
          <p:nvPr/>
        </p:nvSpPr>
        <p:spPr>
          <a:xfrm>
            <a:off x="5285688" y="4942090"/>
            <a:ext cx="1256029"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Antarctica</a:t>
            </a:r>
          </a:p>
        </p:txBody>
      </p:sp>
      <p:grpSp>
        <p:nvGrpSpPr>
          <p:cNvPr id="55" name="Group 54"/>
          <p:cNvGrpSpPr/>
          <p:nvPr/>
        </p:nvGrpSpPr>
        <p:grpSpPr>
          <a:xfrm>
            <a:off x="1037075" y="2696501"/>
            <a:ext cx="1931104" cy="707594"/>
            <a:chOff x="1064234" y="2705554"/>
            <a:chExt cx="1931104" cy="707594"/>
          </a:xfrm>
        </p:grpSpPr>
        <p:sp>
          <p:nvSpPr>
            <p:cNvPr id="24" name="Rounded Rectangle 23"/>
            <p:cNvSpPr/>
            <p:nvPr/>
          </p:nvSpPr>
          <p:spPr>
            <a:xfrm>
              <a:off x="1064234" y="2705554"/>
              <a:ext cx="1362012" cy="578353"/>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Galápagos Islands</a:t>
              </a:r>
            </a:p>
          </p:txBody>
        </p:sp>
        <p:cxnSp>
          <p:nvCxnSpPr>
            <p:cNvPr id="28" name="Straight Arrow Connector 27"/>
            <p:cNvCxnSpPr>
              <a:stCxn id="24" idx="3"/>
            </p:cNvCxnSpPr>
            <p:nvPr/>
          </p:nvCxnSpPr>
          <p:spPr>
            <a:xfrm>
              <a:off x="2426246" y="2994731"/>
              <a:ext cx="569092" cy="418417"/>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745240" y="3512139"/>
            <a:ext cx="1469940" cy="307336"/>
            <a:chOff x="1745240" y="3512139"/>
            <a:chExt cx="1469940" cy="307336"/>
          </a:xfrm>
        </p:grpSpPr>
        <p:sp>
          <p:nvSpPr>
            <p:cNvPr id="14" name="Rounded Rectangle 13"/>
            <p:cNvSpPr/>
            <p:nvPr/>
          </p:nvSpPr>
          <p:spPr>
            <a:xfrm>
              <a:off x="1745240" y="3512139"/>
              <a:ext cx="719895"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Peru</a:t>
              </a:r>
            </a:p>
          </p:txBody>
        </p:sp>
        <p:cxnSp>
          <p:nvCxnSpPr>
            <p:cNvPr id="29" name="Straight Arrow Connector 28"/>
            <p:cNvCxnSpPr>
              <a:stCxn id="14" idx="3"/>
            </p:cNvCxnSpPr>
            <p:nvPr/>
          </p:nvCxnSpPr>
          <p:spPr>
            <a:xfrm flipV="1">
              <a:off x="2465135" y="3608852"/>
              <a:ext cx="750045" cy="56955"/>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2097798" y="3884115"/>
            <a:ext cx="1172456" cy="307336"/>
            <a:chOff x="2097798" y="3884115"/>
            <a:chExt cx="1172456" cy="307336"/>
          </a:xfrm>
        </p:grpSpPr>
        <p:sp>
          <p:nvSpPr>
            <p:cNvPr id="17" name="Rounded Rectangle 16"/>
            <p:cNvSpPr/>
            <p:nvPr/>
          </p:nvSpPr>
          <p:spPr>
            <a:xfrm>
              <a:off x="2097798" y="3884115"/>
              <a:ext cx="719894"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Chile</a:t>
              </a:r>
            </a:p>
          </p:txBody>
        </p:sp>
        <p:cxnSp>
          <p:nvCxnSpPr>
            <p:cNvPr id="31" name="Straight Arrow Connector 30"/>
            <p:cNvCxnSpPr>
              <a:stCxn id="17" idx="3"/>
            </p:cNvCxnSpPr>
            <p:nvPr/>
          </p:nvCxnSpPr>
          <p:spPr>
            <a:xfrm flipV="1">
              <a:off x="2817692" y="4035074"/>
              <a:ext cx="452562" cy="2709"/>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3423861" y="3052671"/>
            <a:ext cx="1413755" cy="911243"/>
            <a:chOff x="3423861" y="3052671"/>
            <a:chExt cx="1413755" cy="911243"/>
          </a:xfrm>
        </p:grpSpPr>
        <p:cxnSp>
          <p:nvCxnSpPr>
            <p:cNvPr id="33" name="Straight Arrow Connector 32"/>
            <p:cNvCxnSpPr>
              <a:stCxn id="23" idx="2"/>
            </p:cNvCxnSpPr>
            <p:nvPr/>
          </p:nvCxnSpPr>
          <p:spPr>
            <a:xfrm flipH="1">
              <a:off x="3423861" y="3360007"/>
              <a:ext cx="817756" cy="603907"/>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645617" y="3052671"/>
              <a:ext cx="1191999"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Argentina</a:t>
              </a:r>
            </a:p>
          </p:txBody>
        </p:sp>
      </p:grpSp>
      <p:grpSp>
        <p:nvGrpSpPr>
          <p:cNvPr id="52" name="Group 51"/>
          <p:cNvGrpSpPr/>
          <p:nvPr/>
        </p:nvGrpSpPr>
        <p:grpSpPr>
          <a:xfrm>
            <a:off x="1949527" y="4331567"/>
            <a:ext cx="1484211" cy="751766"/>
            <a:chOff x="1949527" y="4331567"/>
            <a:chExt cx="1484211" cy="751766"/>
          </a:xfrm>
        </p:grpSpPr>
        <p:sp>
          <p:nvSpPr>
            <p:cNvPr id="22" name="Rounded Rectangle 21"/>
            <p:cNvSpPr/>
            <p:nvPr/>
          </p:nvSpPr>
          <p:spPr>
            <a:xfrm>
              <a:off x="1949527" y="4575334"/>
              <a:ext cx="1104717" cy="507999"/>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Falkland Islands</a:t>
              </a:r>
            </a:p>
          </p:txBody>
        </p:sp>
        <p:cxnSp>
          <p:nvCxnSpPr>
            <p:cNvPr id="35" name="Straight Arrow Connector 34"/>
            <p:cNvCxnSpPr/>
            <p:nvPr/>
          </p:nvCxnSpPr>
          <p:spPr>
            <a:xfrm flipV="1">
              <a:off x="3043973" y="4331567"/>
              <a:ext cx="389765" cy="283080"/>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13734" y="4406380"/>
            <a:ext cx="1912464" cy="932186"/>
            <a:chOff x="3213734" y="4406380"/>
            <a:chExt cx="1912464" cy="932186"/>
          </a:xfrm>
        </p:grpSpPr>
        <p:cxnSp>
          <p:nvCxnSpPr>
            <p:cNvPr id="37" name="Straight Arrow Connector 36"/>
            <p:cNvCxnSpPr/>
            <p:nvPr/>
          </p:nvCxnSpPr>
          <p:spPr>
            <a:xfrm flipH="1" flipV="1">
              <a:off x="3852146" y="4406380"/>
              <a:ext cx="389471" cy="257867"/>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3213734" y="4540778"/>
              <a:ext cx="1912464" cy="797788"/>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South Georgia and South Sandwich Islands</a:t>
              </a:r>
            </a:p>
          </p:txBody>
        </p:sp>
      </p:grpSp>
      <p:grpSp>
        <p:nvGrpSpPr>
          <p:cNvPr id="48" name="Group 47"/>
          <p:cNvGrpSpPr/>
          <p:nvPr/>
        </p:nvGrpSpPr>
        <p:grpSpPr>
          <a:xfrm>
            <a:off x="5111036" y="3907367"/>
            <a:ext cx="1125992" cy="545710"/>
            <a:chOff x="5111036" y="3907367"/>
            <a:chExt cx="1125992" cy="545710"/>
          </a:xfrm>
        </p:grpSpPr>
        <p:cxnSp>
          <p:nvCxnSpPr>
            <p:cNvPr id="40" name="Straight Arrow Connector 39"/>
            <p:cNvCxnSpPr/>
            <p:nvPr/>
          </p:nvCxnSpPr>
          <p:spPr>
            <a:xfrm flipV="1">
              <a:off x="5847263" y="3907367"/>
              <a:ext cx="389765" cy="283080"/>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111036" y="4145741"/>
              <a:ext cx="1091438"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Australia</a:t>
              </a:r>
            </a:p>
          </p:txBody>
        </p:sp>
      </p:grpSp>
      <p:grpSp>
        <p:nvGrpSpPr>
          <p:cNvPr id="50" name="Group 49"/>
          <p:cNvGrpSpPr/>
          <p:nvPr/>
        </p:nvGrpSpPr>
        <p:grpSpPr>
          <a:xfrm>
            <a:off x="4748073" y="3496738"/>
            <a:ext cx="1243850" cy="561302"/>
            <a:chOff x="4748073" y="3496738"/>
            <a:chExt cx="1243850" cy="561302"/>
          </a:xfrm>
        </p:grpSpPr>
        <p:sp>
          <p:nvSpPr>
            <p:cNvPr id="26" name="Rounded Rectangle 25"/>
            <p:cNvSpPr/>
            <p:nvPr/>
          </p:nvSpPr>
          <p:spPr>
            <a:xfrm>
              <a:off x="5141375" y="3496738"/>
              <a:ext cx="850548" cy="561302"/>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South Africa</a:t>
              </a:r>
            </a:p>
          </p:txBody>
        </p:sp>
        <p:cxnSp>
          <p:nvCxnSpPr>
            <p:cNvPr id="41" name="Straight Arrow Connector 40"/>
            <p:cNvCxnSpPr>
              <a:stCxn id="26" idx="1"/>
            </p:cNvCxnSpPr>
            <p:nvPr/>
          </p:nvCxnSpPr>
          <p:spPr>
            <a:xfrm flipH="1">
              <a:off x="4748073" y="3777389"/>
              <a:ext cx="393302" cy="150069"/>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7171113" y="3653312"/>
            <a:ext cx="1319199" cy="586015"/>
            <a:chOff x="7171113" y="3653312"/>
            <a:chExt cx="1319199" cy="586015"/>
          </a:xfrm>
        </p:grpSpPr>
        <p:sp>
          <p:nvSpPr>
            <p:cNvPr id="20" name="Rounded Rectangle 19"/>
            <p:cNvSpPr/>
            <p:nvPr/>
          </p:nvSpPr>
          <p:spPr>
            <a:xfrm>
              <a:off x="7480915" y="3653312"/>
              <a:ext cx="1009397" cy="586015"/>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New Zealand</a:t>
              </a:r>
            </a:p>
          </p:txBody>
        </p:sp>
        <p:cxnSp>
          <p:nvCxnSpPr>
            <p:cNvPr id="44" name="Straight Arrow Connector 43"/>
            <p:cNvCxnSpPr>
              <a:stCxn id="20" idx="1"/>
            </p:cNvCxnSpPr>
            <p:nvPr/>
          </p:nvCxnSpPr>
          <p:spPr>
            <a:xfrm flipH="1">
              <a:off x="7171113" y="3946320"/>
              <a:ext cx="309802" cy="184415"/>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84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Where Do Penguins Live?</a:t>
            </a:r>
            <a:endParaRPr lang="en-GB" sz="3600" dirty="0">
              <a:latin typeface="+mn-lt"/>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5240" y="1427801"/>
            <a:ext cx="5653520" cy="3997692"/>
          </a:xfrm>
          <a:prstGeom prst="roundRect">
            <a:avLst>
              <a:gd name="adj" fmla="val 4668"/>
            </a:avLst>
          </a:prstGeom>
          <a:ln w="28575">
            <a:solidFill>
              <a:srgbClr val="01407D"/>
            </a:solidFill>
          </a:ln>
        </p:spPr>
      </p:pic>
      <p:sp>
        <p:nvSpPr>
          <p:cNvPr id="19" name="Rounded Rectangle 18"/>
          <p:cNvSpPr/>
          <p:nvPr/>
        </p:nvSpPr>
        <p:spPr>
          <a:xfrm>
            <a:off x="5285688" y="4942090"/>
            <a:ext cx="1256029"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Antarctica</a:t>
            </a:r>
          </a:p>
        </p:txBody>
      </p:sp>
      <p:grpSp>
        <p:nvGrpSpPr>
          <p:cNvPr id="55" name="Group 54"/>
          <p:cNvGrpSpPr/>
          <p:nvPr/>
        </p:nvGrpSpPr>
        <p:grpSpPr>
          <a:xfrm>
            <a:off x="1037075" y="2696501"/>
            <a:ext cx="1931104" cy="707594"/>
            <a:chOff x="1064234" y="2705554"/>
            <a:chExt cx="1931104" cy="707594"/>
          </a:xfrm>
        </p:grpSpPr>
        <p:sp>
          <p:nvSpPr>
            <p:cNvPr id="24" name="Rounded Rectangle 23"/>
            <p:cNvSpPr/>
            <p:nvPr/>
          </p:nvSpPr>
          <p:spPr>
            <a:xfrm>
              <a:off x="1064234" y="2705554"/>
              <a:ext cx="1362012" cy="578353"/>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Galápagos Islands</a:t>
              </a:r>
            </a:p>
          </p:txBody>
        </p:sp>
        <p:cxnSp>
          <p:nvCxnSpPr>
            <p:cNvPr id="28" name="Straight Arrow Connector 27"/>
            <p:cNvCxnSpPr>
              <a:stCxn id="24" idx="3"/>
            </p:cNvCxnSpPr>
            <p:nvPr/>
          </p:nvCxnSpPr>
          <p:spPr>
            <a:xfrm>
              <a:off x="2426246" y="2994731"/>
              <a:ext cx="569092" cy="418417"/>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745240" y="3512139"/>
            <a:ext cx="1469940" cy="307336"/>
            <a:chOff x="1745240" y="3512139"/>
            <a:chExt cx="1469940" cy="307336"/>
          </a:xfrm>
        </p:grpSpPr>
        <p:sp>
          <p:nvSpPr>
            <p:cNvPr id="14" name="Rounded Rectangle 13"/>
            <p:cNvSpPr/>
            <p:nvPr/>
          </p:nvSpPr>
          <p:spPr>
            <a:xfrm>
              <a:off x="1745240" y="3512139"/>
              <a:ext cx="719895"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Peru</a:t>
              </a:r>
            </a:p>
          </p:txBody>
        </p:sp>
        <p:cxnSp>
          <p:nvCxnSpPr>
            <p:cNvPr id="29" name="Straight Arrow Connector 28"/>
            <p:cNvCxnSpPr>
              <a:stCxn id="14" idx="3"/>
            </p:cNvCxnSpPr>
            <p:nvPr/>
          </p:nvCxnSpPr>
          <p:spPr>
            <a:xfrm flipV="1">
              <a:off x="2465135" y="3608852"/>
              <a:ext cx="750045" cy="56955"/>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2097798" y="3884115"/>
            <a:ext cx="1172456" cy="307336"/>
            <a:chOff x="2097798" y="3884115"/>
            <a:chExt cx="1172456" cy="307336"/>
          </a:xfrm>
        </p:grpSpPr>
        <p:sp>
          <p:nvSpPr>
            <p:cNvPr id="17" name="Rounded Rectangle 16"/>
            <p:cNvSpPr/>
            <p:nvPr/>
          </p:nvSpPr>
          <p:spPr>
            <a:xfrm>
              <a:off x="2097798" y="3884115"/>
              <a:ext cx="719894"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Chile</a:t>
              </a:r>
            </a:p>
          </p:txBody>
        </p:sp>
        <p:cxnSp>
          <p:nvCxnSpPr>
            <p:cNvPr id="31" name="Straight Arrow Connector 30"/>
            <p:cNvCxnSpPr>
              <a:stCxn id="17" idx="3"/>
            </p:cNvCxnSpPr>
            <p:nvPr/>
          </p:nvCxnSpPr>
          <p:spPr>
            <a:xfrm flipV="1">
              <a:off x="2817692" y="4035074"/>
              <a:ext cx="452562" cy="2709"/>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1949527" y="4331567"/>
            <a:ext cx="1484211" cy="751766"/>
            <a:chOff x="1949527" y="4331567"/>
            <a:chExt cx="1484211" cy="751766"/>
          </a:xfrm>
        </p:grpSpPr>
        <p:sp>
          <p:nvSpPr>
            <p:cNvPr id="22" name="Rounded Rectangle 21"/>
            <p:cNvSpPr/>
            <p:nvPr/>
          </p:nvSpPr>
          <p:spPr>
            <a:xfrm>
              <a:off x="1949527" y="4575334"/>
              <a:ext cx="1104717" cy="507999"/>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Falkland Islands</a:t>
              </a:r>
            </a:p>
          </p:txBody>
        </p:sp>
        <p:cxnSp>
          <p:nvCxnSpPr>
            <p:cNvPr id="35" name="Straight Arrow Connector 34"/>
            <p:cNvCxnSpPr/>
            <p:nvPr/>
          </p:nvCxnSpPr>
          <p:spPr>
            <a:xfrm flipV="1">
              <a:off x="3043973" y="4331567"/>
              <a:ext cx="389765" cy="283080"/>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13734" y="4406380"/>
            <a:ext cx="1912464" cy="932186"/>
            <a:chOff x="3213734" y="4406380"/>
            <a:chExt cx="1912464" cy="932186"/>
          </a:xfrm>
        </p:grpSpPr>
        <p:cxnSp>
          <p:nvCxnSpPr>
            <p:cNvPr id="37" name="Straight Arrow Connector 36"/>
            <p:cNvCxnSpPr/>
            <p:nvPr/>
          </p:nvCxnSpPr>
          <p:spPr>
            <a:xfrm flipH="1" flipV="1">
              <a:off x="3852146" y="4406380"/>
              <a:ext cx="389471" cy="257867"/>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3213734" y="4540778"/>
              <a:ext cx="1912464" cy="797788"/>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South Georgia and South Sandwich Islands</a:t>
              </a:r>
            </a:p>
          </p:txBody>
        </p:sp>
      </p:grpSp>
      <p:grpSp>
        <p:nvGrpSpPr>
          <p:cNvPr id="48" name="Group 47"/>
          <p:cNvGrpSpPr/>
          <p:nvPr/>
        </p:nvGrpSpPr>
        <p:grpSpPr>
          <a:xfrm>
            <a:off x="5111036" y="3907367"/>
            <a:ext cx="1125992" cy="545710"/>
            <a:chOff x="5111036" y="3907367"/>
            <a:chExt cx="1125992" cy="545710"/>
          </a:xfrm>
        </p:grpSpPr>
        <p:cxnSp>
          <p:nvCxnSpPr>
            <p:cNvPr id="40" name="Straight Arrow Connector 39"/>
            <p:cNvCxnSpPr/>
            <p:nvPr/>
          </p:nvCxnSpPr>
          <p:spPr>
            <a:xfrm flipV="1">
              <a:off x="5847263" y="3907367"/>
              <a:ext cx="389765" cy="283080"/>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111036" y="4145741"/>
              <a:ext cx="1091438"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Australia</a:t>
              </a:r>
            </a:p>
          </p:txBody>
        </p:sp>
      </p:grpSp>
      <p:grpSp>
        <p:nvGrpSpPr>
          <p:cNvPr id="50" name="Group 49"/>
          <p:cNvGrpSpPr/>
          <p:nvPr/>
        </p:nvGrpSpPr>
        <p:grpSpPr>
          <a:xfrm>
            <a:off x="4748073" y="3496738"/>
            <a:ext cx="1243850" cy="561302"/>
            <a:chOff x="4748073" y="3496738"/>
            <a:chExt cx="1243850" cy="561302"/>
          </a:xfrm>
        </p:grpSpPr>
        <p:sp>
          <p:nvSpPr>
            <p:cNvPr id="26" name="Rounded Rectangle 25"/>
            <p:cNvSpPr/>
            <p:nvPr/>
          </p:nvSpPr>
          <p:spPr>
            <a:xfrm>
              <a:off x="5141375" y="3496738"/>
              <a:ext cx="850548" cy="561302"/>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South Africa</a:t>
              </a:r>
            </a:p>
          </p:txBody>
        </p:sp>
        <p:cxnSp>
          <p:nvCxnSpPr>
            <p:cNvPr id="41" name="Straight Arrow Connector 40"/>
            <p:cNvCxnSpPr>
              <a:stCxn id="26" idx="1"/>
            </p:cNvCxnSpPr>
            <p:nvPr/>
          </p:nvCxnSpPr>
          <p:spPr>
            <a:xfrm flipH="1">
              <a:off x="4748073" y="3777389"/>
              <a:ext cx="393302" cy="150069"/>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7171113" y="3653312"/>
            <a:ext cx="1319199" cy="586015"/>
            <a:chOff x="7171113" y="3653312"/>
            <a:chExt cx="1319199" cy="586015"/>
          </a:xfrm>
        </p:grpSpPr>
        <p:sp>
          <p:nvSpPr>
            <p:cNvPr id="20" name="Rounded Rectangle 19"/>
            <p:cNvSpPr/>
            <p:nvPr/>
          </p:nvSpPr>
          <p:spPr>
            <a:xfrm>
              <a:off x="7480915" y="3653312"/>
              <a:ext cx="1009397" cy="586015"/>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New Zealand</a:t>
              </a:r>
            </a:p>
          </p:txBody>
        </p:sp>
        <p:cxnSp>
          <p:nvCxnSpPr>
            <p:cNvPr id="44" name="Straight Arrow Connector 43"/>
            <p:cNvCxnSpPr>
              <a:stCxn id="20" idx="1"/>
            </p:cNvCxnSpPr>
            <p:nvPr/>
          </p:nvCxnSpPr>
          <p:spPr>
            <a:xfrm flipH="1">
              <a:off x="7171113" y="3946320"/>
              <a:ext cx="309802" cy="184415"/>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flipV="1">
            <a:off x="755650" y="3419475"/>
            <a:ext cx="7632700" cy="17429"/>
          </a:xfrm>
          <a:prstGeom prst="line">
            <a:avLst/>
          </a:prstGeom>
          <a:ln w="28575">
            <a:solidFill>
              <a:srgbClr val="CC4794"/>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499019" y="3112423"/>
            <a:ext cx="1009397" cy="338554"/>
          </a:xfrm>
          <a:prstGeom prst="rect">
            <a:avLst/>
          </a:prstGeom>
          <a:noFill/>
        </p:spPr>
        <p:txBody>
          <a:bodyPr wrap="square" rtlCol="0">
            <a:spAutoFit/>
          </a:bodyPr>
          <a:lstStyle/>
          <a:p>
            <a:r>
              <a:rPr lang="en-GB" sz="1600" dirty="0"/>
              <a:t>equator</a:t>
            </a:r>
          </a:p>
        </p:txBody>
      </p:sp>
      <p:sp>
        <p:nvSpPr>
          <p:cNvPr id="2" name="TextBox 1"/>
          <p:cNvSpPr txBox="1"/>
          <p:nvPr/>
        </p:nvSpPr>
        <p:spPr>
          <a:xfrm>
            <a:off x="755650" y="5549776"/>
            <a:ext cx="7632700" cy="646331"/>
          </a:xfrm>
          <a:prstGeom prst="rect">
            <a:avLst/>
          </a:prstGeom>
          <a:noFill/>
        </p:spPr>
        <p:txBody>
          <a:bodyPr wrap="square" rtlCol="0">
            <a:spAutoFit/>
          </a:bodyPr>
          <a:lstStyle/>
          <a:p>
            <a:pPr algn="ctr"/>
            <a:r>
              <a:rPr lang="en-GB" dirty="0"/>
              <a:t>Almost all penguins live in the southern hemisphere. </a:t>
            </a:r>
            <a:br>
              <a:rPr lang="en-GB" dirty="0"/>
            </a:br>
            <a:r>
              <a:rPr lang="en-GB" dirty="0"/>
              <a:t>This is the area south of the </a:t>
            </a:r>
            <a:r>
              <a:rPr lang="en-GB" b="1" dirty="0"/>
              <a:t>equator</a:t>
            </a:r>
            <a:r>
              <a:rPr lang="en-GB" dirty="0"/>
              <a:t>.</a:t>
            </a:r>
          </a:p>
        </p:txBody>
      </p:sp>
      <p:grpSp>
        <p:nvGrpSpPr>
          <p:cNvPr id="51" name="Group 50"/>
          <p:cNvGrpSpPr/>
          <p:nvPr/>
        </p:nvGrpSpPr>
        <p:grpSpPr>
          <a:xfrm>
            <a:off x="3423861" y="3052671"/>
            <a:ext cx="1413755" cy="911243"/>
            <a:chOff x="3423861" y="3052671"/>
            <a:chExt cx="1413755" cy="911243"/>
          </a:xfrm>
        </p:grpSpPr>
        <p:cxnSp>
          <p:nvCxnSpPr>
            <p:cNvPr id="33" name="Straight Arrow Connector 32"/>
            <p:cNvCxnSpPr>
              <a:stCxn id="23" idx="2"/>
            </p:cNvCxnSpPr>
            <p:nvPr/>
          </p:nvCxnSpPr>
          <p:spPr>
            <a:xfrm flipH="1">
              <a:off x="3423861" y="3360007"/>
              <a:ext cx="817756" cy="603907"/>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645617" y="3052671"/>
              <a:ext cx="1191999"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Argentina</a:t>
              </a:r>
            </a:p>
          </p:txBody>
        </p:sp>
      </p:grpSp>
    </p:spTree>
    <p:extLst>
      <p:ext uri="{BB962C8B-B14F-4D97-AF65-F5344CB8AC3E}">
        <p14:creationId xmlns:p14="http://schemas.microsoft.com/office/powerpoint/2010/main" val="71292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Galápagos Penguin</a:t>
            </a:r>
            <a:endParaRPr lang="en-GB" sz="3600" dirty="0">
              <a:latin typeface="+mn-lt"/>
            </a:endParaRPr>
          </a:p>
        </p:txBody>
      </p:sp>
      <p:sp>
        <p:nvSpPr>
          <p:cNvPr id="5" name="Rectangle 4"/>
          <p:cNvSpPr/>
          <p:nvPr/>
        </p:nvSpPr>
        <p:spPr>
          <a:xfrm>
            <a:off x="755650" y="1513946"/>
            <a:ext cx="7632700" cy="830997"/>
          </a:xfrm>
          <a:prstGeom prst="rect">
            <a:avLst/>
          </a:prstGeom>
        </p:spPr>
        <p:txBody>
          <a:bodyPr wrap="square" lIns="0" tIns="0" rIns="0" bIns="0">
            <a:spAutoFit/>
          </a:bodyPr>
          <a:lstStyle/>
          <a:p>
            <a:r>
              <a:rPr lang="en-GB" dirty="0"/>
              <a:t>Galápagos penguins live on the </a:t>
            </a:r>
            <a:r>
              <a:rPr lang="en-GB" dirty="0">
                <a:solidFill>
                  <a:srgbClr val="E94E13"/>
                </a:solidFill>
              </a:rPr>
              <a:t>Galápagos Islands</a:t>
            </a:r>
            <a:r>
              <a:rPr lang="en-GB" dirty="0"/>
              <a:t>, near Ecuador in South America. They are the only type of penguin that lives north of the </a:t>
            </a:r>
            <a:r>
              <a:rPr lang="en-GB" b="1" dirty="0"/>
              <a:t>equator</a:t>
            </a:r>
            <a:r>
              <a:rPr lang="en-GB" dirty="0"/>
              <a:t>. It is much warmer here than other places where penguins live.</a:t>
            </a:r>
          </a:p>
        </p:txBody>
      </p:sp>
      <p:sp>
        <p:nvSpPr>
          <p:cNvPr id="7" name="Rectangle 6"/>
          <p:cNvSpPr/>
          <p:nvPr/>
        </p:nvSpPr>
        <p:spPr>
          <a:xfrm>
            <a:off x="5661990" y="4664840"/>
            <a:ext cx="2726359" cy="1384995"/>
          </a:xfrm>
          <a:prstGeom prst="rect">
            <a:avLst/>
          </a:prstGeom>
        </p:spPr>
        <p:txBody>
          <a:bodyPr wrap="square" lIns="0" tIns="0" rIns="0" bIns="0">
            <a:spAutoFit/>
          </a:bodyPr>
          <a:lstStyle/>
          <a:p>
            <a:r>
              <a:rPr lang="en-GB" dirty="0"/>
              <a:t>They live in small groups compared to other penguin </a:t>
            </a:r>
            <a:r>
              <a:rPr lang="en-GB" b="1" dirty="0"/>
              <a:t>species</a:t>
            </a:r>
            <a:r>
              <a:rPr lang="en-GB" dirty="0"/>
              <a:t>. They </a:t>
            </a:r>
            <a:br>
              <a:rPr lang="en-GB" dirty="0"/>
            </a:br>
            <a:r>
              <a:rPr lang="en-GB" dirty="0"/>
              <a:t>eat small fish, such as anchovies and sardines.</a:t>
            </a:r>
            <a:endParaRPr lang="en-GB" b="1" dirty="0"/>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61991" y="2540585"/>
            <a:ext cx="2541673" cy="1958208"/>
          </a:xfrm>
          <a:prstGeom prst="roundRect">
            <a:avLst>
              <a:gd name="adj" fmla="val 5934"/>
            </a:avLst>
          </a:prstGeom>
          <a:ln w="28575">
            <a:solidFill>
              <a:srgbClr val="01407D"/>
            </a:solidFill>
          </a:ln>
        </p:spPr>
      </p:pic>
      <p:sp>
        <p:nvSpPr>
          <p:cNvPr id="8"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Penguin Hike</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peterswaine2</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5650" y="3507354"/>
            <a:ext cx="4650364" cy="2542481"/>
          </a:xfrm>
          <a:prstGeom prst="roundRect">
            <a:avLst>
              <a:gd name="adj" fmla="val 6094"/>
            </a:avLst>
          </a:prstGeom>
          <a:ln w="28575">
            <a:solidFill>
              <a:srgbClr val="01407D"/>
            </a:solidFill>
          </a:ln>
        </p:spPr>
      </p:pic>
      <p:sp>
        <p:nvSpPr>
          <p:cNvPr id="9" name="Rectangle 8"/>
          <p:cNvSpPr/>
          <p:nvPr/>
        </p:nvSpPr>
        <p:spPr>
          <a:xfrm>
            <a:off x="755650" y="2621942"/>
            <a:ext cx="3713542" cy="553998"/>
          </a:xfrm>
          <a:prstGeom prst="rect">
            <a:avLst/>
          </a:prstGeom>
        </p:spPr>
        <p:txBody>
          <a:bodyPr wrap="square" lIns="0" tIns="0" rIns="0" bIns="0">
            <a:spAutoFit/>
          </a:bodyPr>
          <a:lstStyle/>
          <a:p>
            <a:r>
              <a:rPr lang="en-GB" dirty="0"/>
              <a:t>Galápagos penguins are one of the smallest penguins in the world.</a:t>
            </a:r>
          </a:p>
        </p:txBody>
      </p:sp>
      <p:sp>
        <p:nvSpPr>
          <p:cNvPr id="11" name="Rounded Rectangle 10"/>
          <p:cNvSpPr/>
          <p:nvPr/>
        </p:nvSpPr>
        <p:spPr>
          <a:xfrm>
            <a:off x="3886229" y="4186933"/>
            <a:ext cx="1362012" cy="578353"/>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Galápagos Islands</a:t>
            </a:r>
          </a:p>
        </p:txBody>
      </p:sp>
    </p:spTree>
    <p:extLst>
      <p:ext uri="{BB962C8B-B14F-4D97-AF65-F5344CB8AC3E}">
        <p14:creationId xmlns:p14="http://schemas.microsoft.com/office/powerpoint/2010/main" val="112267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92811" y="3479240"/>
            <a:ext cx="2061944" cy="2546925"/>
          </a:xfrm>
          <a:prstGeom prst="roundRect">
            <a:avLst>
              <a:gd name="adj" fmla="val 6130"/>
            </a:avLst>
          </a:prstGeom>
          <a:ln w="28575">
            <a:solidFill>
              <a:srgbClr val="01407D"/>
            </a:solidFill>
          </a:ln>
        </p:spPr>
      </p:pic>
      <p:sp>
        <p:nvSpPr>
          <p:cNvPr id="21" name="Title 20"/>
          <p:cNvSpPr>
            <a:spLocks noGrp="1"/>
          </p:cNvSpPr>
          <p:nvPr>
            <p:ph type="title"/>
          </p:nvPr>
        </p:nvSpPr>
        <p:spPr/>
        <p:txBody>
          <a:bodyPr/>
          <a:lstStyle/>
          <a:p>
            <a:r>
              <a:rPr lang="en-GB" sz="3600" dirty="0">
                <a:latin typeface="+mn-lt"/>
              </a:rPr>
              <a:t>Humboldt Penguin</a:t>
            </a:r>
          </a:p>
        </p:txBody>
      </p:sp>
      <p:sp>
        <p:nvSpPr>
          <p:cNvPr id="16" name="Rectangle 15"/>
          <p:cNvSpPr/>
          <p:nvPr/>
        </p:nvSpPr>
        <p:spPr>
          <a:xfrm>
            <a:off x="3450176" y="1472851"/>
            <a:ext cx="4774424" cy="830997"/>
          </a:xfrm>
          <a:prstGeom prst="rect">
            <a:avLst/>
          </a:prstGeom>
        </p:spPr>
        <p:txBody>
          <a:bodyPr wrap="square" lIns="0" tIns="0" rIns="0" bIns="0">
            <a:spAutoFit/>
          </a:bodyPr>
          <a:lstStyle/>
          <a:p>
            <a:r>
              <a:rPr lang="en-GB" dirty="0"/>
              <a:t>Humboldt penguins are named after the area of water they swim in – the Humboldt current. They live on sandy beaches and rocky coasts.</a:t>
            </a:r>
          </a:p>
        </p:txBody>
      </p:sp>
      <p:sp>
        <p:nvSpPr>
          <p:cNvPr id="13" name="Rectangle 12"/>
          <p:cNvSpPr/>
          <p:nvPr/>
        </p:nvSpPr>
        <p:spPr>
          <a:xfrm>
            <a:off x="993222" y="4688901"/>
            <a:ext cx="3192309" cy="1384995"/>
          </a:xfrm>
          <a:prstGeom prst="rect">
            <a:avLst/>
          </a:prstGeom>
        </p:spPr>
        <p:txBody>
          <a:bodyPr wrap="square" lIns="0" tIns="0" rIns="0" bIns="0">
            <a:spAutoFit/>
          </a:bodyPr>
          <a:lstStyle/>
          <a:p>
            <a:r>
              <a:rPr lang="en-GB" dirty="0"/>
              <a:t>Humboldt penguins live in </a:t>
            </a:r>
            <a:r>
              <a:rPr lang="en-GB" dirty="0">
                <a:solidFill>
                  <a:srgbClr val="E94E13"/>
                </a:solidFill>
              </a:rPr>
              <a:t>Peru</a:t>
            </a:r>
            <a:r>
              <a:rPr lang="en-GB" dirty="0"/>
              <a:t> and </a:t>
            </a:r>
            <a:r>
              <a:rPr lang="en-GB" dirty="0">
                <a:solidFill>
                  <a:srgbClr val="E94E13"/>
                </a:solidFill>
              </a:rPr>
              <a:t>Chile</a:t>
            </a:r>
            <a:r>
              <a:rPr lang="en-GB" dirty="0"/>
              <a:t> in South America. It is very rocky where they live, so they have become excellent jumpers and climbers.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4615" y="2760543"/>
            <a:ext cx="3429524" cy="1605064"/>
          </a:xfrm>
          <a:prstGeom prst="roundRect">
            <a:avLst>
              <a:gd name="adj" fmla="val 10606"/>
            </a:avLst>
          </a:prstGeom>
          <a:ln w="28575">
            <a:solidFill>
              <a:srgbClr val="01407D"/>
            </a:solidFill>
          </a:ln>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5650" y="976048"/>
            <a:ext cx="2014746" cy="2014746"/>
          </a:xfrm>
          <a:prstGeom prst="ellipse">
            <a:avLst/>
          </a:prstGeom>
          <a:ln w="28575">
            <a:solidFill>
              <a:srgbClr val="01407D"/>
            </a:solidFill>
          </a:ln>
        </p:spPr>
      </p:pic>
      <p:sp>
        <p:nvSpPr>
          <p:cNvPr id="17" name="Rectangle 16"/>
          <p:cNvSpPr/>
          <p:nvPr/>
        </p:nvSpPr>
        <p:spPr>
          <a:xfrm>
            <a:off x="4915472" y="2535103"/>
            <a:ext cx="3193915" cy="830997"/>
          </a:xfrm>
          <a:prstGeom prst="rect">
            <a:avLst/>
          </a:prstGeom>
        </p:spPr>
        <p:txBody>
          <a:bodyPr wrap="square" lIns="0" tIns="0" rIns="0" bIns="0">
            <a:spAutoFit/>
          </a:bodyPr>
          <a:lstStyle/>
          <a:p>
            <a:r>
              <a:rPr lang="en-GB" dirty="0"/>
              <a:t>Humboldt penguins each have a </a:t>
            </a:r>
            <a:r>
              <a:rPr lang="en-GB" b="1" dirty="0"/>
              <a:t>unique</a:t>
            </a:r>
            <a:r>
              <a:rPr lang="en-GB" dirty="0"/>
              <a:t> spotty pattern on their chests.</a:t>
            </a:r>
          </a:p>
        </p:txBody>
      </p:sp>
      <p:grpSp>
        <p:nvGrpSpPr>
          <p:cNvPr id="8" name="Group 7"/>
          <p:cNvGrpSpPr/>
          <p:nvPr/>
        </p:nvGrpSpPr>
        <p:grpSpPr>
          <a:xfrm>
            <a:off x="4855182" y="4207049"/>
            <a:ext cx="1469940" cy="307336"/>
            <a:chOff x="1745240" y="3512139"/>
            <a:chExt cx="1469940" cy="307336"/>
          </a:xfrm>
        </p:grpSpPr>
        <p:sp>
          <p:nvSpPr>
            <p:cNvPr id="9" name="Rounded Rectangle 8"/>
            <p:cNvSpPr/>
            <p:nvPr/>
          </p:nvSpPr>
          <p:spPr>
            <a:xfrm>
              <a:off x="1745240" y="3512139"/>
              <a:ext cx="719895"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Peru</a:t>
              </a:r>
            </a:p>
          </p:txBody>
        </p:sp>
        <p:cxnSp>
          <p:nvCxnSpPr>
            <p:cNvPr id="10" name="Straight Arrow Connector 9"/>
            <p:cNvCxnSpPr>
              <a:stCxn id="9" idx="3"/>
            </p:cNvCxnSpPr>
            <p:nvPr/>
          </p:nvCxnSpPr>
          <p:spPr>
            <a:xfrm flipV="1">
              <a:off x="2465135" y="3608852"/>
              <a:ext cx="750045" cy="56955"/>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215129" y="5054279"/>
            <a:ext cx="1172456" cy="307336"/>
            <a:chOff x="2097798" y="3884115"/>
            <a:chExt cx="1172456" cy="307336"/>
          </a:xfrm>
        </p:grpSpPr>
        <p:sp>
          <p:nvSpPr>
            <p:cNvPr id="12" name="Rounded Rectangle 11"/>
            <p:cNvSpPr/>
            <p:nvPr/>
          </p:nvSpPr>
          <p:spPr>
            <a:xfrm>
              <a:off x="2097798" y="3884115"/>
              <a:ext cx="719894"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Chile</a:t>
              </a:r>
            </a:p>
          </p:txBody>
        </p:sp>
        <p:cxnSp>
          <p:nvCxnSpPr>
            <p:cNvPr id="14" name="Straight Arrow Connector 13"/>
            <p:cNvCxnSpPr>
              <a:stCxn id="12" idx="3"/>
            </p:cNvCxnSpPr>
            <p:nvPr/>
          </p:nvCxnSpPr>
          <p:spPr>
            <a:xfrm flipV="1">
              <a:off x="2817692" y="4035074"/>
              <a:ext cx="452562" cy="2709"/>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359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err="1">
                <a:latin typeface="+mn-lt"/>
              </a:rPr>
              <a:t>Magellanic</a:t>
            </a:r>
            <a:r>
              <a:rPr lang="en-GB" sz="3600" dirty="0">
                <a:latin typeface="+mn-lt"/>
              </a:rPr>
              <a:t> Penguin</a:t>
            </a:r>
          </a:p>
        </p:txBody>
      </p:sp>
      <p:sp>
        <p:nvSpPr>
          <p:cNvPr id="15" name="Rectangle 14"/>
          <p:cNvSpPr/>
          <p:nvPr/>
        </p:nvSpPr>
        <p:spPr>
          <a:xfrm>
            <a:off x="755650" y="1643461"/>
            <a:ext cx="4250916" cy="1384995"/>
          </a:xfrm>
          <a:prstGeom prst="rect">
            <a:avLst/>
          </a:prstGeom>
        </p:spPr>
        <p:txBody>
          <a:bodyPr wrap="square" lIns="0" tIns="0" rIns="0" bIns="0">
            <a:spAutoFit/>
          </a:bodyPr>
          <a:lstStyle/>
          <a:p>
            <a:r>
              <a:rPr lang="en-GB" dirty="0" err="1"/>
              <a:t>Magellanic</a:t>
            </a:r>
            <a:r>
              <a:rPr lang="en-GB" dirty="0"/>
              <a:t> penguins are named after Ferdinand Magellan, the famous explorer. </a:t>
            </a:r>
          </a:p>
          <a:p>
            <a:endParaRPr lang="en-GB" dirty="0"/>
          </a:p>
          <a:p>
            <a:r>
              <a:rPr lang="en-GB" dirty="0" err="1"/>
              <a:t>Magellanic</a:t>
            </a:r>
            <a:r>
              <a:rPr lang="en-GB" dirty="0"/>
              <a:t> penguins eat krill, squid, cuttlefish, sardines and anchovies. </a:t>
            </a:r>
          </a:p>
        </p:txBody>
      </p:sp>
      <p:sp>
        <p:nvSpPr>
          <p:cNvPr id="29" name="Rectangle 28"/>
          <p:cNvSpPr/>
          <p:nvPr/>
        </p:nvSpPr>
        <p:spPr>
          <a:xfrm>
            <a:off x="3947311" y="4362042"/>
            <a:ext cx="4544935" cy="1754326"/>
          </a:xfrm>
          <a:prstGeom prst="rect">
            <a:avLst/>
          </a:prstGeom>
        </p:spPr>
        <p:txBody>
          <a:bodyPr wrap="square">
            <a:spAutoFit/>
          </a:bodyPr>
          <a:lstStyle/>
          <a:p>
            <a:r>
              <a:rPr lang="en-GB" dirty="0" err="1"/>
              <a:t>Magellanic</a:t>
            </a:r>
            <a:r>
              <a:rPr lang="en-GB" dirty="0"/>
              <a:t> penguins can be found in </a:t>
            </a:r>
            <a:r>
              <a:rPr lang="en-GB" dirty="0">
                <a:solidFill>
                  <a:srgbClr val="E94E13"/>
                </a:solidFill>
              </a:rPr>
              <a:t>Chile</a:t>
            </a:r>
            <a:r>
              <a:rPr lang="en-GB" dirty="0"/>
              <a:t> and </a:t>
            </a:r>
            <a:r>
              <a:rPr lang="en-GB" dirty="0">
                <a:solidFill>
                  <a:srgbClr val="E94E13"/>
                </a:solidFill>
              </a:rPr>
              <a:t>Argentina</a:t>
            </a:r>
            <a:r>
              <a:rPr lang="en-GB" dirty="0"/>
              <a:t> in South America. They can also be found on the </a:t>
            </a:r>
            <a:r>
              <a:rPr lang="en-GB" dirty="0">
                <a:solidFill>
                  <a:srgbClr val="E94E13"/>
                </a:solidFill>
              </a:rPr>
              <a:t>Falkland Islands</a:t>
            </a:r>
            <a:r>
              <a:rPr lang="en-GB" dirty="0"/>
              <a:t>. </a:t>
            </a:r>
          </a:p>
          <a:p>
            <a:endParaRPr lang="en-GB" dirty="0"/>
          </a:p>
          <a:p>
            <a:r>
              <a:rPr lang="en-GB" dirty="0" err="1"/>
              <a:t>Magellanic</a:t>
            </a:r>
            <a:r>
              <a:rPr lang="en-GB" dirty="0"/>
              <a:t> penguins are the largest penguin found in South America. </a:t>
            </a:r>
          </a:p>
        </p:txBody>
      </p:sp>
      <p:pic>
        <p:nvPicPr>
          <p:cNvPr id="19" name="Picture 1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8936" y="1760455"/>
            <a:ext cx="2462255" cy="2462255"/>
          </a:xfrm>
          <a:prstGeom prst="ellipse">
            <a:avLst/>
          </a:prstGeom>
          <a:ln w="28575">
            <a:solidFill>
              <a:srgbClr val="01407D"/>
            </a:solidFill>
          </a:ln>
        </p:spPr>
      </p:pic>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28473" y="1467685"/>
            <a:ext cx="1338966" cy="1338966"/>
          </a:xfrm>
          <a:prstGeom prst="ellipse">
            <a:avLst/>
          </a:prstGeom>
          <a:ln w="28575">
            <a:solidFill>
              <a:srgbClr val="01407D"/>
            </a:solidFill>
          </a:ln>
        </p:spPr>
      </p:pic>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91633" y="3479240"/>
            <a:ext cx="2061944" cy="2546925"/>
          </a:xfrm>
          <a:prstGeom prst="roundRect">
            <a:avLst>
              <a:gd name="adj" fmla="val 6130"/>
            </a:avLst>
          </a:prstGeom>
          <a:ln w="28575">
            <a:solidFill>
              <a:srgbClr val="01407D"/>
            </a:solidFill>
          </a:ln>
        </p:spPr>
      </p:pic>
      <p:grpSp>
        <p:nvGrpSpPr>
          <p:cNvPr id="24" name="Group 23"/>
          <p:cNvGrpSpPr/>
          <p:nvPr/>
        </p:nvGrpSpPr>
        <p:grpSpPr>
          <a:xfrm>
            <a:off x="795842" y="5065441"/>
            <a:ext cx="1172456" cy="307336"/>
            <a:chOff x="2097798" y="3884115"/>
            <a:chExt cx="1172456" cy="307336"/>
          </a:xfrm>
        </p:grpSpPr>
        <p:sp>
          <p:nvSpPr>
            <p:cNvPr id="27" name="Rounded Rectangle 26"/>
            <p:cNvSpPr/>
            <p:nvPr/>
          </p:nvSpPr>
          <p:spPr>
            <a:xfrm>
              <a:off x="2097798" y="3884115"/>
              <a:ext cx="719894"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Chile</a:t>
              </a:r>
            </a:p>
          </p:txBody>
        </p:sp>
        <p:cxnSp>
          <p:nvCxnSpPr>
            <p:cNvPr id="28" name="Straight Arrow Connector 27"/>
            <p:cNvCxnSpPr>
              <a:stCxn id="27" idx="3"/>
            </p:cNvCxnSpPr>
            <p:nvPr/>
          </p:nvCxnSpPr>
          <p:spPr>
            <a:xfrm flipV="1">
              <a:off x="2817692" y="4035074"/>
              <a:ext cx="452562" cy="2709"/>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2431701" y="4826617"/>
            <a:ext cx="1281765" cy="830605"/>
            <a:chOff x="1719195" y="4623207"/>
            <a:chExt cx="1281765" cy="830605"/>
          </a:xfrm>
        </p:grpSpPr>
        <p:cxnSp>
          <p:nvCxnSpPr>
            <p:cNvPr id="33" name="Straight Arrow Connector 32"/>
            <p:cNvCxnSpPr/>
            <p:nvPr/>
          </p:nvCxnSpPr>
          <p:spPr>
            <a:xfrm flipH="1">
              <a:off x="1719195" y="5073991"/>
              <a:ext cx="230332" cy="379821"/>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896243" y="4623207"/>
              <a:ext cx="1104717" cy="498657"/>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Falkland Islands</a:t>
              </a:r>
            </a:p>
          </p:txBody>
        </p:sp>
      </p:grpSp>
      <p:grpSp>
        <p:nvGrpSpPr>
          <p:cNvPr id="34" name="Group 33"/>
          <p:cNvGrpSpPr/>
          <p:nvPr/>
        </p:nvGrpSpPr>
        <p:grpSpPr>
          <a:xfrm>
            <a:off x="2299711" y="3946110"/>
            <a:ext cx="1413755" cy="880507"/>
            <a:chOff x="2299711" y="3946110"/>
            <a:chExt cx="1413755" cy="880507"/>
          </a:xfrm>
        </p:grpSpPr>
        <p:cxnSp>
          <p:nvCxnSpPr>
            <p:cNvPr id="35" name="Straight Arrow Connector 34"/>
            <p:cNvCxnSpPr/>
            <p:nvPr/>
          </p:nvCxnSpPr>
          <p:spPr>
            <a:xfrm flipH="1">
              <a:off x="2299711" y="4222710"/>
              <a:ext cx="435805" cy="603907"/>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2521467" y="3946110"/>
              <a:ext cx="1191999"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Argentina</a:t>
              </a:r>
            </a:p>
          </p:txBody>
        </p:sp>
      </p:grpSp>
    </p:spTree>
    <p:extLst>
      <p:ext uri="{BB962C8B-B14F-4D97-AF65-F5344CB8AC3E}">
        <p14:creationId xmlns:p14="http://schemas.microsoft.com/office/powerpoint/2010/main" val="65864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5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fade">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fade">
                                      <p:cBhvr>
                                        <p:cTn id="17"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Gentoo Penguin</a:t>
            </a:r>
          </a:p>
        </p:txBody>
      </p:sp>
      <p:sp>
        <p:nvSpPr>
          <p:cNvPr id="5" name="Rectangle 4"/>
          <p:cNvSpPr/>
          <p:nvPr/>
        </p:nvSpPr>
        <p:spPr>
          <a:xfrm>
            <a:off x="3743399" y="1468345"/>
            <a:ext cx="4575494" cy="1661993"/>
          </a:xfrm>
          <a:prstGeom prst="rect">
            <a:avLst/>
          </a:prstGeom>
        </p:spPr>
        <p:txBody>
          <a:bodyPr wrap="square" lIns="0" tIns="0" rIns="0" bIns="0">
            <a:spAutoFit/>
          </a:bodyPr>
          <a:lstStyle/>
          <a:p>
            <a:r>
              <a:rPr lang="en-GB" dirty="0"/>
              <a:t>Gentoo penguins have bright orange beaks and peach-coloured feet.</a:t>
            </a:r>
          </a:p>
          <a:p>
            <a:endParaRPr lang="en-GB" dirty="0"/>
          </a:p>
          <a:p>
            <a:r>
              <a:rPr lang="en-GB" dirty="0"/>
              <a:t>They are the fastest penguin underwater and can reach 22mph! </a:t>
            </a:r>
            <a:r>
              <a:rPr lang="en-GB" dirty="0" err="1"/>
              <a:t>Gentoos</a:t>
            </a:r>
            <a:r>
              <a:rPr lang="en-GB" dirty="0"/>
              <a:t> can make as many as 450 dives a day searching for food.</a:t>
            </a:r>
          </a:p>
        </p:txBody>
      </p:sp>
      <p:sp>
        <p:nvSpPr>
          <p:cNvPr id="46" name="Rectangle 45"/>
          <p:cNvSpPr/>
          <p:nvPr/>
        </p:nvSpPr>
        <p:spPr>
          <a:xfrm>
            <a:off x="746309" y="4430832"/>
            <a:ext cx="3481660" cy="1661993"/>
          </a:xfrm>
          <a:prstGeom prst="rect">
            <a:avLst/>
          </a:prstGeom>
        </p:spPr>
        <p:txBody>
          <a:bodyPr wrap="square" lIns="0" tIns="0" rIns="0" bIns="0">
            <a:spAutoFit/>
          </a:bodyPr>
          <a:lstStyle/>
          <a:p>
            <a:r>
              <a:rPr lang="en-GB" dirty="0"/>
              <a:t>Gentoo penguins live in </a:t>
            </a:r>
            <a:r>
              <a:rPr lang="en-GB" dirty="0">
                <a:solidFill>
                  <a:srgbClr val="E94E13"/>
                </a:solidFill>
              </a:rPr>
              <a:t>Chile</a:t>
            </a:r>
            <a:r>
              <a:rPr lang="en-GB" dirty="0"/>
              <a:t>, the </a:t>
            </a:r>
            <a:r>
              <a:rPr lang="en-GB" dirty="0">
                <a:solidFill>
                  <a:srgbClr val="E94E13"/>
                </a:solidFill>
              </a:rPr>
              <a:t>Falkland Islands</a:t>
            </a:r>
            <a:r>
              <a:rPr lang="en-GB" dirty="0"/>
              <a:t> and </a:t>
            </a:r>
            <a:r>
              <a:rPr lang="en-GB" dirty="0">
                <a:solidFill>
                  <a:srgbClr val="E94E13"/>
                </a:solidFill>
              </a:rPr>
              <a:t>Antarctica</a:t>
            </a:r>
            <a:r>
              <a:rPr lang="en-GB" dirty="0"/>
              <a:t>.</a:t>
            </a:r>
          </a:p>
          <a:p>
            <a:endParaRPr lang="en-GB" dirty="0"/>
          </a:p>
          <a:p>
            <a:r>
              <a:rPr lang="en-GB" dirty="0"/>
              <a:t>They like to live in ice-free areas, such as along the coast, in valleys and on cliffs.</a:t>
            </a:r>
          </a:p>
        </p:txBody>
      </p:sp>
      <p:pic>
        <p:nvPicPr>
          <p:cNvPr id="15" name="Picture 1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6387" y="1479509"/>
            <a:ext cx="2702774" cy="2702774"/>
          </a:xfrm>
          <a:prstGeom prst="ellipse">
            <a:avLst/>
          </a:prstGeom>
          <a:ln w="28575">
            <a:solidFill>
              <a:srgbClr val="01407D"/>
            </a:solidFill>
          </a:ln>
        </p:spPr>
      </p:pic>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33482" y="3304576"/>
            <a:ext cx="1828800" cy="2721589"/>
          </a:xfrm>
          <a:prstGeom prst="roundRect">
            <a:avLst>
              <a:gd name="adj" fmla="val 6130"/>
            </a:avLst>
          </a:prstGeom>
          <a:ln w="28575">
            <a:solidFill>
              <a:srgbClr val="01407D"/>
            </a:solidFill>
          </a:ln>
        </p:spPr>
      </p:pic>
      <p:grpSp>
        <p:nvGrpSpPr>
          <p:cNvPr id="18" name="Group 17"/>
          <p:cNvGrpSpPr/>
          <p:nvPr/>
        </p:nvGrpSpPr>
        <p:grpSpPr>
          <a:xfrm>
            <a:off x="4636705" y="4038343"/>
            <a:ext cx="1172456" cy="307336"/>
            <a:chOff x="2097798" y="3884115"/>
            <a:chExt cx="1172456" cy="307336"/>
          </a:xfrm>
        </p:grpSpPr>
        <p:sp>
          <p:nvSpPr>
            <p:cNvPr id="19" name="Rounded Rectangle 18"/>
            <p:cNvSpPr/>
            <p:nvPr/>
          </p:nvSpPr>
          <p:spPr>
            <a:xfrm>
              <a:off x="2097798" y="3884115"/>
              <a:ext cx="719894"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Chile</a:t>
              </a:r>
            </a:p>
          </p:txBody>
        </p:sp>
        <p:cxnSp>
          <p:nvCxnSpPr>
            <p:cNvPr id="20" name="Straight Arrow Connector 19"/>
            <p:cNvCxnSpPr>
              <a:stCxn id="19" idx="3"/>
            </p:cNvCxnSpPr>
            <p:nvPr/>
          </p:nvCxnSpPr>
          <p:spPr>
            <a:xfrm flipV="1">
              <a:off x="2817692" y="4035074"/>
              <a:ext cx="452562" cy="2709"/>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031146" y="4584756"/>
            <a:ext cx="1640142" cy="498657"/>
            <a:chOff x="1359127" y="4401096"/>
            <a:chExt cx="1640142" cy="498657"/>
          </a:xfrm>
        </p:grpSpPr>
        <p:cxnSp>
          <p:nvCxnSpPr>
            <p:cNvPr id="23" name="Straight Arrow Connector 22"/>
            <p:cNvCxnSpPr>
              <a:stCxn id="24" idx="1"/>
            </p:cNvCxnSpPr>
            <p:nvPr/>
          </p:nvCxnSpPr>
          <p:spPr>
            <a:xfrm flipH="1">
              <a:off x="1359127" y="4650425"/>
              <a:ext cx="535425" cy="0"/>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1894552" y="4401096"/>
              <a:ext cx="1104717" cy="498657"/>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Falkland Islands</a:t>
              </a:r>
            </a:p>
          </p:txBody>
        </p:sp>
      </p:grpSp>
      <p:sp>
        <p:nvSpPr>
          <p:cNvPr id="26" name="Rounded Rectangle 25"/>
          <p:cNvSpPr/>
          <p:nvPr/>
        </p:nvSpPr>
        <p:spPr>
          <a:xfrm>
            <a:off x="5531697" y="5869788"/>
            <a:ext cx="1256029"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Antarctica</a:t>
            </a:r>
          </a:p>
        </p:txBody>
      </p:sp>
    </p:spTree>
    <p:extLst>
      <p:ext uri="{BB962C8B-B14F-4D97-AF65-F5344CB8AC3E}">
        <p14:creationId xmlns:p14="http://schemas.microsoft.com/office/powerpoint/2010/main" val="4804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King Penguin</a:t>
            </a:r>
          </a:p>
        </p:txBody>
      </p:sp>
      <p:sp>
        <p:nvSpPr>
          <p:cNvPr id="5" name="Rectangle 4"/>
          <p:cNvSpPr/>
          <p:nvPr/>
        </p:nvSpPr>
        <p:spPr>
          <a:xfrm>
            <a:off x="755651" y="1412860"/>
            <a:ext cx="3783399" cy="2492990"/>
          </a:xfrm>
          <a:prstGeom prst="rect">
            <a:avLst/>
          </a:prstGeom>
        </p:spPr>
        <p:txBody>
          <a:bodyPr wrap="square" lIns="0" tIns="0" rIns="0" bIns="0">
            <a:spAutoFit/>
          </a:bodyPr>
          <a:lstStyle/>
          <a:p>
            <a:r>
              <a:rPr lang="en-GB" dirty="0"/>
              <a:t>King penguins are the second-largest penguin in the world. </a:t>
            </a:r>
          </a:p>
          <a:p>
            <a:endParaRPr lang="en-GB" dirty="0"/>
          </a:p>
          <a:p>
            <a:r>
              <a:rPr lang="en-GB" dirty="0"/>
              <a:t>King penguins don’t build nests. Instead, they keep their egg warm by balancing it on top of their feet under a loose fold of skin. King penguin parents take turns looking after the egg in this way.</a:t>
            </a:r>
          </a:p>
        </p:txBody>
      </p:sp>
      <p:sp>
        <p:nvSpPr>
          <p:cNvPr id="33" name="Rectangle 32"/>
          <p:cNvSpPr/>
          <p:nvPr/>
        </p:nvSpPr>
        <p:spPr>
          <a:xfrm>
            <a:off x="755651" y="4151025"/>
            <a:ext cx="3783400" cy="1938992"/>
          </a:xfrm>
          <a:prstGeom prst="rect">
            <a:avLst/>
          </a:prstGeom>
        </p:spPr>
        <p:txBody>
          <a:bodyPr wrap="square" lIns="0" tIns="0" rIns="0" bIns="0">
            <a:spAutoFit/>
          </a:bodyPr>
          <a:lstStyle/>
          <a:p>
            <a:r>
              <a:rPr lang="en-GB" dirty="0"/>
              <a:t>King penguins live in </a:t>
            </a:r>
            <a:r>
              <a:rPr lang="en-GB" dirty="0">
                <a:solidFill>
                  <a:srgbClr val="E94E13"/>
                </a:solidFill>
              </a:rPr>
              <a:t>Chile</a:t>
            </a:r>
            <a:r>
              <a:rPr lang="en-GB" dirty="0"/>
              <a:t>, the </a:t>
            </a:r>
            <a:r>
              <a:rPr lang="en-GB" dirty="0">
                <a:solidFill>
                  <a:srgbClr val="E94E13"/>
                </a:solidFill>
              </a:rPr>
              <a:t>Falkland Islands</a:t>
            </a:r>
            <a:r>
              <a:rPr lang="en-GB" dirty="0">
                <a:solidFill>
                  <a:srgbClr val="DE1E5A"/>
                </a:solidFill>
              </a:rPr>
              <a:t> </a:t>
            </a:r>
            <a:r>
              <a:rPr lang="en-GB" dirty="0"/>
              <a:t>and </a:t>
            </a:r>
            <a:r>
              <a:rPr lang="en-GB" dirty="0">
                <a:solidFill>
                  <a:srgbClr val="E94E13"/>
                </a:solidFill>
              </a:rPr>
              <a:t>Antarctica</a:t>
            </a:r>
            <a:r>
              <a:rPr lang="en-GB" dirty="0"/>
              <a:t>. </a:t>
            </a:r>
          </a:p>
          <a:p>
            <a:endParaRPr lang="en-GB" dirty="0"/>
          </a:p>
          <a:p>
            <a:r>
              <a:rPr lang="en-GB" dirty="0"/>
              <a:t>The biggest ever king penguin colony had more than 500,000 pairs of birds! Do you know how many king penguins in total that would be?</a:t>
            </a:r>
          </a:p>
        </p:txBody>
      </p:sp>
      <p:pic>
        <p:nvPicPr>
          <p:cNvPr id="15" name="Picture 1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67845" y="1475369"/>
            <a:ext cx="1651907" cy="1651907"/>
          </a:xfrm>
          <a:prstGeom prst="ellipse">
            <a:avLst/>
          </a:prstGeom>
          <a:ln w="28575">
            <a:solidFill>
              <a:srgbClr val="01407D"/>
            </a:solidFill>
          </a:ln>
        </p:spPr>
      </p:pic>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96440" y="1608914"/>
            <a:ext cx="1384817" cy="1384817"/>
          </a:xfrm>
          <a:prstGeom prst="ellipse">
            <a:avLst/>
          </a:prstGeom>
          <a:ln w="28575">
            <a:solidFill>
              <a:srgbClr val="01407D"/>
            </a:solidFill>
          </a:ln>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25417" y="3304576"/>
            <a:ext cx="1828800" cy="2721589"/>
          </a:xfrm>
          <a:prstGeom prst="roundRect">
            <a:avLst>
              <a:gd name="adj" fmla="val 6130"/>
            </a:avLst>
          </a:prstGeom>
          <a:ln w="28575">
            <a:solidFill>
              <a:srgbClr val="01407D"/>
            </a:solidFill>
          </a:ln>
        </p:spPr>
      </p:pic>
      <p:grpSp>
        <p:nvGrpSpPr>
          <p:cNvPr id="8" name="Group 7"/>
          <p:cNvGrpSpPr/>
          <p:nvPr/>
        </p:nvGrpSpPr>
        <p:grpSpPr>
          <a:xfrm>
            <a:off x="5128640" y="4038343"/>
            <a:ext cx="1172456" cy="307336"/>
            <a:chOff x="2097798" y="3884115"/>
            <a:chExt cx="1172456" cy="307336"/>
          </a:xfrm>
        </p:grpSpPr>
        <p:sp>
          <p:nvSpPr>
            <p:cNvPr id="9" name="Rounded Rectangle 8"/>
            <p:cNvSpPr/>
            <p:nvPr/>
          </p:nvSpPr>
          <p:spPr>
            <a:xfrm>
              <a:off x="2097798" y="3884115"/>
              <a:ext cx="719894"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Chile</a:t>
              </a:r>
            </a:p>
          </p:txBody>
        </p:sp>
        <p:cxnSp>
          <p:nvCxnSpPr>
            <p:cNvPr id="10" name="Straight Arrow Connector 9"/>
            <p:cNvCxnSpPr>
              <a:stCxn id="9" idx="3"/>
            </p:cNvCxnSpPr>
            <p:nvPr/>
          </p:nvCxnSpPr>
          <p:spPr>
            <a:xfrm flipV="1">
              <a:off x="2817692" y="4035074"/>
              <a:ext cx="452562" cy="2709"/>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523081" y="4584756"/>
            <a:ext cx="1640142" cy="498657"/>
            <a:chOff x="1359127" y="4401096"/>
            <a:chExt cx="1640142" cy="498657"/>
          </a:xfrm>
        </p:grpSpPr>
        <p:cxnSp>
          <p:nvCxnSpPr>
            <p:cNvPr id="12" name="Straight Arrow Connector 11"/>
            <p:cNvCxnSpPr>
              <a:stCxn id="13" idx="1"/>
            </p:cNvCxnSpPr>
            <p:nvPr/>
          </p:nvCxnSpPr>
          <p:spPr>
            <a:xfrm flipH="1">
              <a:off x="1359127" y="4650425"/>
              <a:ext cx="535425" cy="0"/>
            </a:xfrm>
            <a:prstGeom prst="straightConnector1">
              <a:avLst/>
            </a:prstGeom>
            <a:ln w="38100">
              <a:solidFill>
                <a:srgbClr val="E94E13"/>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894552" y="4401096"/>
              <a:ext cx="1104717" cy="498657"/>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Falkland Islands</a:t>
              </a:r>
            </a:p>
          </p:txBody>
        </p:sp>
      </p:grpSp>
      <p:sp>
        <p:nvSpPr>
          <p:cNvPr id="14" name="Rounded Rectangle 13"/>
          <p:cNvSpPr/>
          <p:nvPr/>
        </p:nvSpPr>
        <p:spPr>
          <a:xfrm>
            <a:off x="6023632" y="5869788"/>
            <a:ext cx="1256029"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Antarctica</a:t>
            </a:r>
          </a:p>
        </p:txBody>
      </p:sp>
    </p:spTree>
    <p:extLst>
      <p:ext uri="{BB962C8B-B14F-4D97-AF65-F5344CB8AC3E}">
        <p14:creationId xmlns:p14="http://schemas.microsoft.com/office/powerpoint/2010/main" val="93284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Effect transition="in" filter="fade">
                                      <p:cBhvr>
                                        <p:cTn id="17" dur="500"/>
                                        <p:tgtEl>
                                          <p:spTgt spid="3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xEl>
                                              <p:pRg st="2" end="2"/>
                                            </p:txEl>
                                          </p:spTgt>
                                        </p:tgtEl>
                                        <p:attrNameLst>
                                          <p:attrName>style.visibility</p:attrName>
                                        </p:attrNameLst>
                                      </p:cBhvr>
                                      <p:to>
                                        <p:strVal val="visible"/>
                                      </p:to>
                                    </p:set>
                                    <p:animEffect transition="in" filter="fade">
                                      <p:cBhvr>
                                        <p:cTn id="22"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F5EBD989B9BC42AE17C8BEB1B5001A" ma:contentTypeVersion="9" ma:contentTypeDescription="Create a new document." ma:contentTypeScope="" ma:versionID="0f7d4a616af4c52e68fc70aec12d3a0f">
  <xsd:schema xmlns:xsd="http://www.w3.org/2001/XMLSchema" xmlns:xs="http://www.w3.org/2001/XMLSchema" xmlns:p="http://schemas.microsoft.com/office/2006/metadata/properties" xmlns:ns2="d438c1eb-2667-41db-8782-b68e525dd197" targetNamespace="http://schemas.microsoft.com/office/2006/metadata/properties" ma:root="true" ma:fieldsID="cb883a78feb58659bfc586c7bfd3fce4" ns2:_="">
    <xsd:import namespace="d438c1eb-2667-41db-8782-b68e525dd197"/>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38c1eb-2667-41db-8782-b68e525dd197"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d438c1eb-2667-41db-8782-b68e525dd197" xsi:nil="true"/>
  </documentManagement>
</p:properties>
</file>

<file path=customXml/itemProps1.xml><?xml version="1.0" encoding="utf-8"?>
<ds:datastoreItem xmlns:ds="http://schemas.openxmlformats.org/officeDocument/2006/customXml" ds:itemID="{0279FC8F-C54C-4CBF-908C-B2211E0AB0C6}"/>
</file>

<file path=customXml/itemProps2.xml><?xml version="1.0" encoding="utf-8"?>
<ds:datastoreItem xmlns:ds="http://schemas.openxmlformats.org/officeDocument/2006/customXml" ds:itemID="{900BEEF5-5605-40C3-BC2E-C10D52A9B0F5}"/>
</file>

<file path=customXml/itemProps3.xml><?xml version="1.0" encoding="utf-8"?>
<ds:datastoreItem xmlns:ds="http://schemas.openxmlformats.org/officeDocument/2006/customXml" ds:itemID="{EEF60236-0A25-44A6-AE8F-B3DD6D8A4585}"/>
</file>

<file path=docProps/app.xml><?xml version="1.0" encoding="utf-8"?>
<Properties xmlns="http://schemas.openxmlformats.org/officeDocument/2006/extended-properties" xmlns:vt="http://schemas.openxmlformats.org/officeDocument/2006/docPropsVTypes">
  <Template>PowerPoint Template</Template>
  <TotalTime>517</TotalTime>
  <Words>1110</Words>
  <Application>Microsoft Office PowerPoint</Application>
  <PresentationFormat>On-screen Show (4:3)</PresentationFormat>
  <Paragraphs>142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Tuffy</vt:lpstr>
      <vt:lpstr>Twinkl</vt:lpstr>
      <vt:lpstr>Calibri</vt:lpstr>
      <vt:lpstr>Tuffy-TTF</vt:lpstr>
      <vt:lpstr>Arial</vt:lpstr>
      <vt:lpstr>Office Theme</vt:lpstr>
      <vt:lpstr>PowerPoint Presentation</vt:lpstr>
      <vt:lpstr>Where Do Penguins Live?</vt:lpstr>
      <vt:lpstr>Where Do Penguins Live?</vt:lpstr>
      <vt:lpstr>Where Do Penguins Live?</vt:lpstr>
      <vt:lpstr>Galápagos Penguin</vt:lpstr>
      <vt:lpstr>Humboldt Penguin</vt:lpstr>
      <vt:lpstr>Magellanic Penguin</vt:lpstr>
      <vt:lpstr>Gentoo Penguin</vt:lpstr>
      <vt:lpstr>King Penguin</vt:lpstr>
      <vt:lpstr>Macaroni Penguin</vt:lpstr>
      <vt:lpstr>Rockhopper Penguin</vt:lpstr>
      <vt:lpstr>Adélie Penguin</vt:lpstr>
      <vt:lpstr>Emperor Penguin</vt:lpstr>
      <vt:lpstr>Chinstrap Penguin</vt:lpstr>
      <vt:lpstr>Yellow-Eyed Penguin</vt:lpstr>
      <vt:lpstr>Little Blue Penguin</vt:lpstr>
      <vt:lpstr>African Penguin</vt:lpstr>
      <vt:lpstr>Glossary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Twinkl Twinkl</dc:creator>
  <cp:lastModifiedBy>Twinkl Twinkl</cp:lastModifiedBy>
  <cp:revision>35</cp:revision>
  <dcterms:created xsi:type="dcterms:W3CDTF">2019-11-22T14:08:49Z</dcterms:created>
  <dcterms:modified xsi:type="dcterms:W3CDTF">2019-12-05T08:58:57Z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0x0101009BF5EBD989B9BC42AE17C8BEB1B5001A</vt:lpwstr>
  </property>
  <property fmtid="{D5CDD505-2E9C-101B-9397-08002B2CF9AE}" pid="3" name="Order">
    <vt:r8>13300</vt:r8>
  </property>
  <property fmtid="{D5CDD505-2E9C-101B-9397-08002B2CF9AE}" pid="4" name="ComplianceAssetId">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TemplateUrl">
    <vt:lpwstr/>
  </property>
</Properties>
</file>