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Positive Relationships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097">
            <a:off x="162689" y="496754"/>
            <a:ext cx="2046448" cy="19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5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RAP 31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is a great idea to reward expected or good behaviour</a:t>
            </a:r>
          </a:p>
          <a:p>
            <a:r>
              <a:rPr lang="en-GB" dirty="0" smtClean="0"/>
              <a:t>Feedback from my child is that RAP31 is more rewarding</a:t>
            </a:r>
          </a:p>
          <a:p>
            <a:r>
              <a:rPr lang="en-GB" dirty="0" smtClean="0"/>
              <a:t>Can outdoors be offered in this? – </a:t>
            </a:r>
            <a:r>
              <a:rPr lang="en-GB" dirty="0" smtClean="0">
                <a:solidFill>
                  <a:srgbClr val="FF0000"/>
                </a:solidFill>
              </a:rPr>
              <a:t>yes, Mrs Mayhew takes groups out, Mrs Howard takes PE, Rob takes pupils to the woods, class teachers take groups out</a:t>
            </a:r>
          </a:p>
          <a:p>
            <a:r>
              <a:rPr lang="en-GB" dirty="0" smtClean="0"/>
              <a:t>Don’t think this </a:t>
            </a:r>
            <a:r>
              <a:rPr lang="en-GB" dirty="0" smtClean="0"/>
              <a:t>is good </a:t>
            </a:r>
            <a:r>
              <a:rPr lang="en-GB" dirty="0" smtClean="0"/>
              <a:t>but understand why it is there – pupils need to understand that rights come with responsibilities</a:t>
            </a:r>
          </a:p>
          <a:p>
            <a:r>
              <a:rPr lang="en-GB" dirty="0" smtClean="0"/>
              <a:t>As Friday is a Half day it should be a learning day and not </a:t>
            </a:r>
            <a:r>
              <a:rPr lang="en-GB" dirty="0" smtClean="0"/>
              <a:t>play – Phasing out over this session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75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RAP 31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Good idea</a:t>
            </a:r>
          </a:p>
          <a:p>
            <a:r>
              <a:rPr lang="en-GB" dirty="0"/>
              <a:t>It is great</a:t>
            </a:r>
          </a:p>
          <a:p>
            <a:r>
              <a:rPr lang="en-GB" dirty="0"/>
              <a:t>Good</a:t>
            </a:r>
          </a:p>
          <a:p>
            <a:r>
              <a:rPr lang="en-GB" dirty="0" smtClean="0"/>
              <a:t>If Rap 31 cannot be removed when does the loss of free time occur? </a:t>
            </a:r>
            <a:r>
              <a:rPr lang="en-GB" dirty="0" smtClean="0">
                <a:solidFill>
                  <a:srgbClr val="FF0000"/>
                </a:solidFill>
              </a:rPr>
              <a:t>breaks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TAP sheets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Is this enough? Do pupils not want to be on it? </a:t>
            </a:r>
            <a:r>
              <a:rPr lang="en-GB" dirty="0" smtClean="0">
                <a:solidFill>
                  <a:srgbClr val="FF0000"/>
                </a:solidFill>
              </a:rPr>
              <a:t>No pupils don’t want to be on it</a:t>
            </a:r>
          </a:p>
          <a:p>
            <a:r>
              <a:rPr lang="en-GB" dirty="0" smtClean="0"/>
              <a:t>Ok</a:t>
            </a:r>
          </a:p>
          <a:p>
            <a:r>
              <a:rPr lang="en-GB" dirty="0" smtClean="0"/>
              <a:t>Sounds good</a:t>
            </a:r>
          </a:p>
          <a:p>
            <a:r>
              <a:rPr lang="en-GB" dirty="0" smtClean="0"/>
              <a:t>Happily agree</a:t>
            </a:r>
          </a:p>
          <a:p>
            <a:r>
              <a:rPr lang="en-GB" dirty="0" smtClean="0"/>
              <a:t>Good</a:t>
            </a:r>
          </a:p>
          <a:p>
            <a:r>
              <a:rPr lang="en-GB" dirty="0" smtClean="0"/>
              <a:t>Is the TAP sheet kept throughout the primary school from P1-P7</a:t>
            </a:r>
            <a:r>
              <a:rPr lang="en-GB" dirty="0" smtClean="0"/>
              <a:t>? </a:t>
            </a:r>
            <a:r>
              <a:rPr lang="en-GB" dirty="0" smtClean="0">
                <a:solidFill>
                  <a:srgbClr val="FF0000"/>
                </a:solidFill>
              </a:rPr>
              <a:t>Tap sheet for each individual class from P1-P7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It is good to keep a record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27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Anti-Bullying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100% agree – we try hard at home to teach values of kindness and accepting differences</a:t>
            </a:r>
          </a:p>
          <a:p>
            <a:r>
              <a:rPr lang="en-GB" dirty="0" smtClean="0"/>
              <a:t>Very much in favour of anything that helps tackle this issue</a:t>
            </a:r>
          </a:p>
          <a:p>
            <a:r>
              <a:rPr lang="en-GB" dirty="0" smtClean="0"/>
              <a:t>Have I received these links in an email? </a:t>
            </a:r>
            <a:r>
              <a:rPr lang="en-GB" dirty="0" smtClean="0">
                <a:solidFill>
                  <a:srgbClr val="FF0000"/>
                </a:solidFill>
              </a:rPr>
              <a:t>Yes – all parents sent out Policy leaflet by email with links</a:t>
            </a:r>
          </a:p>
          <a:p>
            <a:r>
              <a:rPr lang="en-GB" dirty="0" smtClean="0"/>
              <a:t>Consequences need to happen to those behaving in a bullying manner</a:t>
            </a:r>
          </a:p>
          <a:p>
            <a:r>
              <a:rPr lang="en-GB" dirty="0" smtClean="0"/>
              <a:t>Bullies must </a:t>
            </a:r>
            <a:r>
              <a:rPr lang="en-GB" dirty="0" smtClean="0"/>
              <a:t>be dealt </a:t>
            </a:r>
            <a:r>
              <a:rPr lang="en-GB" dirty="0" smtClean="0"/>
              <a:t>with severely as all children deserve to come to </a:t>
            </a:r>
            <a:r>
              <a:rPr lang="en-GB" dirty="0" smtClean="0"/>
              <a:t>school </a:t>
            </a:r>
            <a:r>
              <a:rPr lang="en-GB" dirty="0" smtClean="0"/>
              <a:t>free from </a:t>
            </a:r>
            <a:r>
              <a:rPr lang="en-GB" dirty="0" smtClean="0"/>
              <a:t>intimidation – </a:t>
            </a:r>
            <a:r>
              <a:rPr lang="en-GB" dirty="0" smtClean="0">
                <a:solidFill>
                  <a:srgbClr val="FF0000"/>
                </a:solidFill>
              </a:rPr>
              <a:t>Williamston follows the national and </a:t>
            </a:r>
            <a:r>
              <a:rPr lang="en-GB" dirty="0" err="1" smtClean="0">
                <a:solidFill>
                  <a:srgbClr val="FF0000"/>
                </a:solidFill>
              </a:rPr>
              <a:t>wlc</a:t>
            </a:r>
            <a:r>
              <a:rPr lang="en-GB" dirty="0" smtClean="0">
                <a:solidFill>
                  <a:srgbClr val="FF0000"/>
                </a:solidFill>
              </a:rPr>
              <a:t> approach to bullying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2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Anti-Bullying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Williamston anti bullying policy is no good and that the school sweep everything under the carpet. The bullying child’s parents should be </a:t>
            </a:r>
            <a:r>
              <a:rPr lang="en-GB" dirty="0" smtClean="0"/>
              <a:t>contacted 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>
                <a:solidFill>
                  <a:srgbClr val="FF0000"/>
                </a:solidFill>
              </a:rPr>
              <a:t>Williamston follows the national and </a:t>
            </a:r>
            <a:r>
              <a:rPr lang="en-GB" dirty="0" err="1">
                <a:solidFill>
                  <a:srgbClr val="FF0000"/>
                </a:solidFill>
              </a:rPr>
              <a:t>wlc</a:t>
            </a:r>
            <a:r>
              <a:rPr lang="en-GB" dirty="0">
                <a:solidFill>
                  <a:srgbClr val="FF0000"/>
                </a:solidFill>
              </a:rPr>
              <a:t> approach to bullying</a:t>
            </a:r>
            <a:endParaRPr lang="en-GB" dirty="0" smtClean="0"/>
          </a:p>
          <a:p>
            <a:r>
              <a:rPr lang="en-GB" dirty="0" smtClean="0"/>
              <a:t>Bullying </a:t>
            </a:r>
            <a:r>
              <a:rPr lang="en-GB" dirty="0" smtClean="0"/>
              <a:t>Always needs </a:t>
            </a:r>
            <a:r>
              <a:rPr lang="en-GB" dirty="0" smtClean="0"/>
              <a:t>addressed and parents advised </a:t>
            </a:r>
          </a:p>
        </p:txBody>
      </p:sp>
    </p:spTree>
    <p:extLst>
      <p:ext uri="{BB962C8B-B14F-4D97-AF65-F5344CB8AC3E}">
        <p14:creationId xmlns:p14="http://schemas.microsoft.com/office/powerpoint/2010/main" val="371802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Restorative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effective method</a:t>
            </a:r>
          </a:p>
          <a:p>
            <a:r>
              <a:rPr lang="en-GB" dirty="0" smtClean="0"/>
              <a:t>Should be monitored for patterns</a:t>
            </a:r>
          </a:p>
          <a:p>
            <a:r>
              <a:rPr lang="en-GB" dirty="0" smtClean="0"/>
              <a:t>What happens when the same child repeatedly gets asked the same questions? What next</a:t>
            </a:r>
            <a:r>
              <a:rPr lang="en-GB" dirty="0" smtClean="0"/>
              <a:t>? – </a:t>
            </a:r>
            <a:r>
              <a:rPr lang="en-GB" dirty="0" smtClean="0">
                <a:solidFill>
                  <a:srgbClr val="FF0000"/>
                </a:solidFill>
              </a:rPr>
              <a:t>work with pupils, parents and partners to support all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Parents should be contacted immediately if a situation is escalated</a:t>
            </a:r>
          </a:p>
          <a:p>
            <a:r>
              <a:rPr lang="en-GB" dirty="0" smtClean="0"/>
              <a:t>A good approach to use in the right circumstances</a:t>
            </a:r>
          </a:p>
        </p:txBody>
      </p:sp>
    </p:spTree>
    <p:extLst>
      <p:ext uri="{BB962C8B-B14F-4D97-AF65-F5344CB8AC3E}">
        <p14:creationId xmlns:p14="http://schemas.microsoft.com/office/powerpoint/2010/main" val="261316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Restorative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Thoughtful and strategic approach to dealing with conflict</a:t>
            </a:r>
          </a:p>
          <a:p>
            <a:r>
              <a:rPr lang="en-GB" dirty="0" smtClean="0"/>
              <a:t>Good words but some pupils do not accept their actions impact on </a:t>
            </a:r>
            <a:r>
              <a:rPr lang="en-GB" dirty="0" smtClean="0"/>
              <a:t>others – </a:t>
            </a:r>
            <a:r>
              <a:rPr lang="en-GB" dirty="0" smtClean="0">
                <a:solidFill>
                  <a:srgbClr val="FF0000"/>
                </a:solidFill>
              </a:rPr>
              <a:t>continue to work with pupils, parents and partners to support all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School going in the right direction</a:t>
            </a:r>
          </a:p>
          <a:p>
            <a:r>
              <a:rPr lang="en-GB" dirty="0" smtClean="0"/>
              <a:t>100% agree</a:t>
            </a:r>
          </a:p>
        </p:txBody>
      </p:sp>
    </p:spTree>
    <p:extLst>
      <p:ext uri="{BB962C8B-B14F-4D97-AF65-F5344CB8AC3E}">
        <p14:creationId xmlns:p14="http://schemas.microsoft.com/office/powerpoint/2010/main" val="161089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we promote positive relationships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sounds good</a:t>
            </a:r>
          </a:p>
          <a:p>
            <a:r>
              <a:rPr lang="en-GB" dirty="0" smtClean="0"/>
              <a:t>We like the constructive attitude of the school</a:t>
            </a:r>
          </a:p>
          <a:p>
            <a:r>
              <a:rPr lang="en-GB" dirty="0" smtClean="0"/>
              <a:t>Parents need to continue to nurture their children at home to promote positivity at school</a:t>
            </a:r>
          </a:p>
          <a:p>
            <a:r>
              <a:rPr lang="en-GB" dirty="0" smtClean="0"/>
              <a:t>Like how older pupils help younger pupils – the school has this right</a:t>
            </a:r>
          </a:p>
          <a:p>
            <a:r>
              <a:rPr lang="en-GB" dirty="0" smtClean="0"/>
              <a:t>Very happy with schools approach</a:t>
            </a:r>
          </a:p>
        </p:txBody>
      </p:sp>
    </p:spTree>
    <p:extLst>
      <p:ext uri="{BB962C8B-B14F-4D97-AF65-F5344CB8AC3E}">
        <p14:creationId xmlns:p14="http://schemas.microsoft.com/office/powerpoint/2010/main" val="1051222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we promote positive relationships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My child says that house captains cheat when adding up points </a:t>
            </a:r>
            <a:r>
              <a:rPr lang="en-GB" dirty="0" smtClean="0">
                <a:solidFill>
                  <a:srgbClr val="FF0000"/>
                </a:solidFill>
              </a:rPr>
              <a:t>– systems in place to double check </a:t>
            </a:r>
            <a:r>
              <a:rPr lang="en-GB" dirty="0" smtClean="0">
                <a:solidFill>
                  <a:srgbClr val="FF0000"/>
                </a:solidFill>
              </a:rPr>
              <a:t>counting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My child really likes the house point system</a:t>
            </a:r>
          </a:p>
          <a:p>
            <a:r>
              <a:rPr lang="en-GB" dirty="0" smtClean="0"/>
              <a:t>The buddy programme is really good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1548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Our Values – Respect, Responsibility and Kindness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Kindness is a powerful magic</a:t>
            </a:r>
          </a:p>
          <a:p>
            <a:r>
              <a:rPr lang="en-GB" dirty="0" smtClean="0"/>
              <a:t>Nice, positive message</a:t>
            </a:r>
          </a:p>
          <a:p>
            <a:r>
              <a:rPr lang="en-GB" dirty="0" smtClean="0"/>
              <a:t>Nice flexible approach, covering values that I would expect</a:t>
            </a:r>
          </a:p>
          <a:p>
            <a:r>
              <a:rPr lang="en-GB" dirty="0" smtClean="0"/>
              <a:t>So important and I totally agree – treat others the way you would like to be treated</a:t>
            </a:r>
          </a:p>
          <a:p>
            <a:r>
              <a:rPr lang="en-GB" dirty="0" smtClean="0"/>
              <a:t>Appropriate</a:t>
            </a:r>
          </a:p>
          <a:p>
            <a:r>
              <a:rPr lang="en-GB" dirty="0" smtClean="0"/>
              <a:t>My child is familiar with them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4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classroom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Fully support</a:t>
            </a:r>
          </a:p>
          <a:p>
            <a:r>
              <a:rPr lang="en-GB" dirty="0" smtClean="0"/>
              <a:t>Good structure</a:t>
            </a:r>
          </a:p>
          <a:p>
            <a:r>
              <a:rPr lang="en-GB" dirty="0" smtClean="0"/>
              <a:t>Should be followed consistently – </a:t>
            </a:r>
            <a:r>
              <a:rPr lang="en-GB" dirty="0" smtClean="0">
                <a:solidFill>
                  <a:srgbClr val="C00000"/>
                </a:solidFill>
              </a:rPr>
              <a:t>all staff been asked to do so and </a:t>
            </a:r>
            <a:r>
              <a:rPr lang="en-GB" dirty="0" err="1" smtClean="0">
                <a:solidFill>
                  <a:srgbClr val="C00000"/>
                </a:solidFill>
              </a:rPr>
              <a:t>slt</a:t>
            </a:r>
            <a:r>
              <a:rPr lang="en-GB" dirty="0" smtClean="0">
                <a:solidFill>
                  <a:srgbClr val="C00000"/>
                </a:solidFill>
              </a:rPr>
              <a:t> monitoring</a:t>
            </a:r>
          </a:p>
          <a:p>
            <a:r>
              <a:rPr lang="en-GB" dirty="0" smtClean="0"/>
              <a:t>Fair</a:t>
            </a:r>
          </a:p>
          <a:p>
            <a:r>
              <a:rPr lang="en-GB" dirty="0" smtClean="0"/>
              <a:t>Procedures sound </a:t>
            </a:r>
            <a:r>
              <a:rPr lang="en-GB" dirty="0"/>
              <a:t>good</a:t>
            </a:r>
          </a:p>
          <a:p>
            <a:r>
              <a:rPr lang="en-GB" dirty="0"/>
              <a:t>Well constructed</a:t>
            </a:r>
          </a:p>
          <a:p>
            <a:r>
              <a:rPr lang="en-GB" dirty="0"/>
              <a:t>Good to know if incident goes on the tap sheet in a timely manner - </a:t>
            </a:r>
          </a:p>
          <a:p>
            <a:r>
              <a:rPr lang="en-GB" dirty="0"/>
              <a:t>Good </a:t>
            </a:r>
            <a:r>
              <a:rPr lang="en-GB" dirty="0" smtClean="0"/>
              <a:t>plan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600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classroom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 this really going to happen? – </a:t>
            </a:r>
            <a:r>
              <a:rPr lang="en-GB" dirty="0" smtClean="0">
                <a:solidFill>
                  <a:srgbClr val="FF0000"/>
                </a:solidFill>
              </a:rPr>
              <a:t>yes, it does happen</a:t>
            </a:r>
          </a:p>
          <a:p>
            <a:r>
              <a:rPr lang="en-GB" dirty="0" smtClean="0"/>
              <a:t>Is it Enough</a:t>
            </a:r>
            <a:r>
              <a:rPr lang="en-GB" dirty="0" smtClean="0"/>
              <a:t>? </a:t>
            </a:r>
            <a:r>
              <a:rPr lang="en-GB" dirty="0" smtClean="0">
                <a:solidFill>
                  <a:srgbClr val="C00000"/>
                </a:solidFill>
              </a:rPr>
              <a:t>in </a:t>
            </a:r>
            <a:r>
              <a:rPr lang="en-GB" dirty="0">
                <a:solidFill>
                  <a:srgbClr val="C00000"/>
                </a:solidFill>
              </a:rPr>
              <a:t>line with WLC and </a:t>
            </a:r>
            <a:r>
              <a:rPr lang="en-GB" dirty="0" smtClean="0">
                <a:solidFill>
                  <a:srgbClr val="C00000"/>
                </a:solidFill>
              </a:rPr>
              <a:t>pivotal </a:t>
            </a:r>
            <a:r>
              <a:rPr lang="en-GB" dirty="0">
                <a:solidFill>
                  <a:srgbClr val="C00000"/>
                </a:solidFill>
              </a:rPr>
              <a:t>training</a:t>
            </a:r>
            <a:endParaRPr lang="en-GB" dirty="0" smtClean="0"/>
          </a:p>
          <a:p>
            <a:r>
              <a:rPr lang="en-GB" dirty="0" smtClean="0"/>
              <a:t>A daily monitoring sheet for some pupils would have more impact – a week is a long time before discussing – </a:t>
            </a:r>
            <a:r>
              <a:rPr lang="en-GB" dirty="0" smtClean="0">
                <a:solidFill>
                  <a:srgbClr val="FF0000"/>
                </a:solidFill>
              </a:rPr>
              <a:t>some individuals have daily communication </a:t>
            </a:r>
            <a:r>
              <a:rPr lang="en-GB" dirty="0" smtClean="0">
                <a:solidFill>
                  <a:srgbClr val="FF0000"/>
                </a:solidFill>
              </a:rPr>
              <a:t>supports in place, considered on an individual basis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If a sanction already been given – bringing it up a week later seems unfair – </a:t>
            </a:r>
            <a:r>
              <a:rPr lang="en-GB" dirty="0" smtClean="0">
                <a:solidFill>
                  <a:srgbClr val="FF0000"/>
                </a:solidFill>
              </a:rPr>
              <a:t>if consequence been given discussion will have taken place.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3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classroom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Pupils </a:t>
            </a:r>
            <a:r>
              <a:rPr lang="en-GB" dirty="0" smtClean="0"/>
              <a:t>need a consequence at the time of unacceptable behaviour – </a:t>
            </a:r>
            <a:r>
              <a:rPr lang="en-GB" dirty="0" smtClean="0">
                <a:solidFill>
                  <a:srgbClr val="C00000"/>
                </a:solidFill>
              </a:rPr>
              <a:t>sometimes </a:t>
            </a:r>
            <a:r>
              <a:rPr lang="en-GB" dirty="0" smtClean="0">
                <a:solidFill>
                  <a:srgbClr val="C00000"/>
                </a:solidFill>
              </a:rPr>
              <a:t>They do</a:t>
            </a:r>
            <a:r>
              <a:rPr lang="en-GB" dirty="0" smtClean="0">
                <a:solidFill>
                  <a:srgbClr val="C00000"/>
                </a:solidFill>
              </a:rPr>
              <a:t>, </a:t>
            </a:r>
            <a:r>
              <a:rPr lang="en-GB" dirty="0" smtClean="0">
                <a:solidFill>
                  <a:srgbClr val="C00000"/>
                </a:solidFill>
              </a:rPr>
              <a:t>sometimes it is not possible, sometimes </a:t>
            </a:r>
            <a:r>
              <a:rPr lang="en-GB" dirty="0" smtClean="0">
                <a:solidFill>
                  <a:srgbClr val="C00000"/>
                </a:solidFill>
              </a:rPr>
              <a:t>it’s </a:t>
            </a:r>
            <a:r>
              <a:rPr lang="en-GB" dirty="0" smtClean="0">
                <a:solidFill>
                  <a:srgbClr val="C00000"/>
                </a:solidFill>
              </a:rPr>
              <a:t>not </a:t>
            </a:r>
            <a:r>
              <a:rPr lang="en-GB" dirty="0" smtClean="0">
                <a:solidFill>
                  <a:srgbClr val="C00000"/>
                </a:solidFill>
              </a:rPr>
              <a:t>appropriate … but it always happens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Strict consequences required – </a:t>
            </a:r>
            <a:r>
              <a:rPr lang="en-GB" dirty="0" smtClean="0">
                <a:solidFill>
                  <a:srgbClr val="C00000"/>
                </a:solidFill>
              </a:rPr>
              <a:t>we have a range of consequences available to use. Age and stage appropriate and in line with WLC and </a:t>
            </a:r>
            <a:r>
              <a:rPr lang="en-GB" dirty="0" smtClean="0">
                <a:solidFill>
                  <a:srgbClr val="C00000"/>
                </a:solidFill>
              </a:rPr>
              <a:t>pivotal training</a:t>
            </a:r>
          </a:p>
          <a:p>
            <a:r>
              <a:rPr lang="en-GB" dirty="0"/>
              <a:t>Parents  should be notified about behaviours their child is doing – </a:t>
            </a:r>
            <a:r>
              <a:rPr lang="en-GB" dirty="0">
                <a:solidFill>
                  <a:srgbClr val="C00000"/>
                </a:solidFill>
              </a:rPr>
              <a:t>parents receive an email after a loss of break on a Friday if not already been informed. Workload </a:t>
            </a:r>
            <a:r>
              <a:rPr lang="en-GB" dirty="0" smtClean="0">
                <a:solidFill>
                  <a:srgbClr val="C00000"/>
                </a:solidFill>
              </a:rPr>
              <a:t>may mean a generic email but it will give reason for loss of break 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/>
              <a:t>Good but parents should be made aware – </a:t>
            </a:r>
            <a:r>
              <a:rPr lang="en-GB" dirty="0">
                <a:solidFill>
                  <a:srgbClr val="C00000"/>
                </a:solidFill>
              </a:rPr>
              <a:t>they are if consistent or more serious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40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Playground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Pupils losing free time should be last resort </a:t>
            </a:r>
          </a:p>
          <a:p>
            <a:r>
              <a:rPr lang="en-GB" dirty="0" smtClean="0"/>
              <a:t>Loss of break may not be effective for all children</a:t>
            </a:r>
          </a:p>
          <a:p>
            <a:r>
              <a:rPr lang="en-GB" dirty="0" smtClean="0"/>
              <a:t>Parents of hurt pupil should be informed so they can be monitored for injury, emotional or behavioural changes</a:t>
            </a:r>
          </a:p>
          <a:p>
            <a:r>
              <a:rPr lang="en-GB" dirty="0" smtClean="0"/>
              <a:t>Are WLC informed about repeat offences and offenders? </a:t>
            </a:r>
            <a:r>
              <a:rPr lang="en-GB" dirty="0" smtClean="0">
                <a:solidFill>
                  <a:srgbClr val="FF0000"/>
                </a:solidFill>
              </a:rPr>
              <a:t>Discussions with our education officers and appropriate recording at school and council level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Ok</a:t>
            </a:r>
          </a:p>
          <a:p>
            <a:r>
              <a:rPr lang="en-GB" dirty="0" smtClean="0"/>
              <a:t>Stricter consequences for pupils who continually physically assault </a:t>
            </a:r>
            <a:r>
              <a:rPr lang="en-GB" dirty="0" smtClean="0"/>
              <a:t>others – </a:t>
            </a:r>
            <a:r>
              <a:rPr lang="en-GB" dirty="0" smtClean="0">
                <a:solidFill>
                  <a:srgbClr val="FF0000"/>
                </a:solidFill>
              </a:rPr>
              <a:t>depends on individual circumstances. We will continue to work with parents, carers and partner agencies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3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Playground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Communication between playground workers and inside staff important – </a:t>
            </a:r>
            <a:r>
              <a:rPr lang="en-GB" dirty="0" smtClean="0">
                <a:solidFill>
                  <a:srgbClr val="FF0000"/>
                </a:solidFill>
              </a:rPr>
              <a:t>duplicate notes in place. One copy to class teacher, one to </a:t>
            </a:r>
            <a:r>
              <a:rPr lang="en-GB" dirty="0" smtClean="0">
                <a:solidFill>
                  <a:srgbClr val="FF0000"/>
                </a:solidFill>
              </a:rPr>
              <a:t>SLT so incidents can be followed up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Happy with the process</a:t>
            </a:r>
          </a:p>
          <a:p>
            <a:r>
              <a:rPr lang="en-GB" dirty="0" smtClean="0"/>
              <a:t>Parents should be more aware of their child’s behaviour at school</a:t>
            </a:r>
          </a:p>
          <a:p>
            <a:r>
              <a:rPr lang="en-GB" dirty="0" smtClean="0"/>
              <a:t>Pupils should say sorry with meaning rather than a quick sorry</a:t>
            </a:r>
          </a:p>
          <a:p>
            <a:r>
              <a:rPr lang="en-GB" dirty="0" smtClean="0"/>
              <a:t>100% agree</a:t>
            </a:r>
          </a:p>
          <a:p>
            <a:r>
              <a:rPr lang="en-GB" dirty="0" smtClean="0"/>
              <a:t>Fully support this – playtime is when children become more excited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98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Consequences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Good</a:t>
            </a:r>
          </a:p>
          <a:p>
            <a:r>
              <a:rPr lang="en-GB" dirty="0" smtClean="0"/>
              <a:t>100% agree</a:t>
            </a:r>
          </a:p>
          <a:p>
            <a:r>
              <a:rPr lang="en-GB" dirty="0" smtClean="0"/>
              <a:t>Making a meaning apology can be very powerful</a:t>
            </a:r>
          </a:p>
          <a:p>
            <a:r>
              <a:rPr lang="en-GB" dirty="0" smtClean="0"/>
              <a:t>Agree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30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Consequences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They seem insufficient as some children don’t care about loss of free time – </a:t>
            </a:r>
            <a:r>
              <a:rPr lang="en-GB" dirty="0" smtClean="0">
                <a:solidFill>
                  <a:srgbClr val="FF0000"/>
                </a:solidFill>
              </a:rPr>
              <a:t>most do</a:t>
            </a:r>
          </a:p>
          <a:p>
            <a:r>
              <a:rPr lang="en-GB" dirty="0" smtClean="0"/>
              <a:t>Good!</a:t>
            </a:r>
          </a:p>
          <a:p>
            <a:r>
              <a:rPr lang="en-GB" dirty="0" smtClean="0"/>
              <a:t>Ok</a:t>
            </a:r>
          </a:p>
          <a:p>
            <a:r>
              <a:rPr lang="en-GB" dirty="0" smtClean="0"/>
              <a:t>Exclusion needs to be considered as all children have to be considered – </a:t>
            </a:r>
            <a:r>
              <a:rPr lang="en-GB" dirty="0" smtClean="0">
                <a:solidFill>
                  <a:srgbClr val="FF0000"/>
                </a:solidFill>
              </a:rPr>
              <a:t>it is </a:t>
            </a:r>
            <a:r>
              <a:rPr lang="en-GB" dirty="0" smtClean="0">
                <a:solidFill>
                  <a:srgbClr val="FF0000"/>
                </a:solidFill>
              </a:rPr>
              <a:t>considered at an individual level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Fully agree</a:t>
            </a:r>
          </a:p>
          <a:p>
            <a:r>
              <a:rPr lang="en-GB" dirty="0" smtClean="0"/>
              <a:t>Would like to know if my child is involved in anything more than an apology – </a:t>
            </a:r>
            <a:r>
              <a:rPr lang="en-GB" dirty="0" smtClean="0">
                <a:solidFill>
                  <a:srgbClr val="FF0000"/>
                </a:solidFill>
              </a:rPr>
              <a:t>parents informed about any loss of break</a:t>
            </a:r>
          </a:p>
          <a:p>
            <a:r>
              <a:rPr lang="en-GB" dirty="0" smtClean="0"/>
              <a:t>agree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569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407</TotalTime>
  <Words>1038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Impact</vt:lpstr>
      <vt:lpstr>Main Event</vt:lpstr>
      <vt:lpstr>Positive Relationships</vt:lpstr>
      <vt:lpstr>Our Values – Respect, Responsibility and Kindness</vt:lpstr>
      <vt:lpstr>The classroom</vt:lpstr>
      <vt:lpstr>The classroom </vt:lpstr>
      <vt:lpstr>The classroom </vt:lpstr>
      <vt:lpstr>The Playground</vt:lpstr>
      <vt:lpstr>The Playground</vt:lpstr>
      <vt:lpstr>Consequences</vt:lpstr>
      <vt:lpstr>Consequences</vt:lpstr>
      <vt:lpstr>RAP 31</vt:lpstr>
      <vt:lpstr>RAP 31</vt:lpstr>
      <vt:lpstr>TAP sheets</vt:lpstr>
      <vt:lpstr>Anti-Bullying</vt:lpstr>
      <vt:lpstr>Anti-Bullying</vt:lpstr>
      <vt:lpstr>Restorative approach</vt:lpstr>
      <vt:lpstr>Restorative approach</vt:lpstr>
      <vt:lpstr>How we promote positive relationships</vt:lpstr>
      <vt:lpstr>How we promote positive relationships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Relationships</dc:title>
  <dc:creator>lynn dare</dc:creator>
  <cp:lastModifiedBy>lynn dare</cp:lastModifiedBy>
  <cp:revision>27</cp:revision>
  <dcterms:created xsi:type="dcterms:W3CDTF">2019-11-06T20:55:19Z</dcterms:created>
  <dcterms:modified xsi:type="dcterms:W3CDTF">2019-11-12T17:32:14Z</dcterms:modified>
</cp:coreProperties>
</file>