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99" r:id="rId3"/>
    <p:sldId id="311" r:id="rId4"/>
    <p:sldId id="312" r:id="rId5"/>
    <p:sldId id="354" r:id="rId6"/>
    <p:sldId id="355" r:id="rId7"/>
    <p:sldId id="361" r:id="rId8"/>
    <p:sldId id="373" r:id="rId9"/>
    <p:sldId id="374" r:id="rId10"/>
    <p:sldId id="342" r:id="rId11"/>
    <p:sldId id="338" r:id="rId12"/>
    <p:sldId id="385" r:id="rId13"/>
    <p:sldId id="328" r:id="rId14"/>
    <p:sldId id="365" r:id="rId15"/>
    <p:sldId id="329" r:id="rId16"/>
    <p:sldId id="330" r:id="rId17"/>
    <p:sldId id="372" r:id="rId18"/>
    <p:sldId id="336" r:id="rId19"/>
    <p:sldId id="335" r:id="rId20"/>
    <p:sldId id="333" r:id="rId21"/>
    <p:sldId id="339" r:id="rId22"/>
    <p:sldId id="340" r:id="rId23"/>
    <p:sldId id="341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63" r:id="rId34"/>
    <p:sldId id="384" r:id="rId35"/>
    <p:sldId id="343" r:id="rId36"/>
    <p:sldId id="344" r:id="rId3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9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School starting ages in OECD countries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4-5 years old</c:v>
                </c:pt>
                <c:pt idx="1">
                  <c:v>6 years old</c:v>
                </c:pt>
                <c:pt idx="2">
                  <c:v>7 years old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66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8/27/2019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8/27/2019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8/27/2019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8/27/2019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youtu.be/IMaxhELpG7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63902" y="1375629"/>
            <a:ext cx="8276291" cy="18844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Welcome to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 </a:t>
            </a:r>
          </a:p>
          <a:p>
            <a:pPr algn="ctr"/>
            <a:r>
              <a:rPr lang="en-GB" dirty="0" smtClean="0"/>
              <a:t>Williamston Primary School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78862" y="3919330"/>
            <a:ext cx="6858002" cy="914400"/>
          </a:xfrm>
        </p:spPr>
        <p:txBody>
          <a:bodyPr/>
          <a:lstStyle/>
          <a:p>
            <a:r>
              <a:rPr lang="en-GB" dirty="0" smtClean="0"/>
              <a:t>Mrs Fiona Hollands</a:t>
            </a:r>
          </a:p>
          <a:p>
            <a:r>
              <a:rPr lang="en-GB" dirty="0" smtClean="0"/>
              <a:t>Head Teacher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i="1" u="sng" dirty="0" err="1" smtClean="0"/>
              <a:t>iJournALs</a:t>
            </a:r>
            <a:endParaRPr lang="en-GB" altLang="en-US" b="1" i="1" u="sng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Tracks your child’s progress through Early Level experiences and outcomes and beyond.</a:t>
            </a:r>
          </a:p>
          <a:p>
            <a:pPr eaLnBrk="1" hangingPunct="1"/>
            <a:r>
              <a:rPr lang="en-GB" altLang="en-US" dirty="0" smtClean="0"/>
              <a:t>Evidenced by photographs, pieces of work, assessments and staff observations.</a:t>
            </a:r>
          </a:p>
          <a:p>
            <a:pPr eaLnBrk="1" hangingPunct="1"/>
            <a:r>
              <a:rPr lang="en-GB" altLang="en-US" dirty="0" smtClean="0"/>
              <a:t>Sharing with parents</a:t>
            </a:r>
          </a:p>
        </p:txBody>
      </p:sp>
      <p:pic>
        <p:nvPicPr>
          <p:cNvPr id="13316" name="Picture 4" descr="C:\Users\rachael.banks\AppData\Local\Microsoft\Windows\Temporary Internet Files\Content.IE5\3AXI9LVY\MP9004423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4197351"/>
            <a:ext cx="3359151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3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Repairing </a:t>
            </a:r>
            <a:r>
              <a:rPr lang="en-GB" altLang="en-US" dirty="0"/>
              <a:t>relationships through Restorative </a:t>
            </a:r>
            <a:r>
              <a:rPr lang="en-GB" altLang="en-US" dirty="0" smtClean="0"/>
              <a:t>Practice.</a:t>
            </a:r>
          </a:p>
          <a:p>
            <a:r>
              <a:rPr lang="en-GB" altLang="en-US" dirty="0" smtClean="0"/>
              <a:t>Stickers</a:t>
            </a:r>
            <a:r>
              <a:rPr lang="en-GB" altLang="en-US" dirty="0"/>
              <a:t>, awards, public praise and visit to HT, DHT or  </a:t>
            </a:r>
            <a:r>
              <a:rPr lang="en-GB" altLang="en-US" dirty="0" smtClean="0"/>
              <a:t>PT</a:t>
            </a:r>
          </a:p>
          <a:p>
            <a:r>
              <a:rPr lang="en-GB" altLang="en-US" dirty="0" smtClean="0"/>
              <a:t>Positive </a:t>
            </a:r>
            <a:r>
              <a:rPr lang="en-GB" altLang="en-US" dirty="0"/>
              <a:t>feedback to </a:t>
            </a:r>
            <a:r>
              <a:rPr lang="en-GB" altLang="en-US" dirty="0" smtClean="0"/>
              <a:t>parents/carers</a:t>
            </a:r>
          </a:p>
          <a:p>
            <a:r>
              <a:rPr lang="en-GB" altLang="en-US" dirty="0" smtClean="0"/>
              <a:t>House points</a:t>
            </a:r>
          </a:p>
          <a:p>
            <a:r>
              <a:rPr lang="en-GB" altLang="en-US" dirty="0" smtClean="0"/>
              <a:t>Growth </a:t>
            </a:r>
            <a:r>
              <a:rPr lang="en-GB" altLang="en-US" dirty="0" err="1"/>
              <a:t>Mindset</a:t>
            </a:r>
            <a:r>
              <a:rPr lang="en-GB" altLang="en-US" dirty="0"/>
              <a:t> – ‘I can’t do it, yet</a:t>
            </a:r>
            <a:r>
              <a:rPr lang="en-GB" altLang="en-US" dirty="0" smtClean="0"/>
              <a:t>!’</a:t>
            </a:r>
          </a:p>
          <a:p>
            <a:pPr>
              <a:buFont typeface="Arial" charset="0"/>
              <a:buChar char="•"/>
            </a:pPr>
            <a:endParaRPr lang="en-GB" altLang="en-US" dirty="0" smtClean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en-GB" altLang="en-US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Behaviour</a:t>
            </a:r>
            <a:endParaRPr lang="en-GB" dirty="0"/>
          </a:p>
        </p:txBody>
      </p:sp>
      <p:pic>
        <p:nvPicPr>
          <p:cNvPr id="7170" name="Picture 2" descr="C:\Users\sharon.wallace\AppData\Local\Microsoft\Windows\Temporary Internet Files\Content.IE5\7BUXBOS8\hot_pink_star_smiley_face_stickers-p217503809445138259z8n93_4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45" y="4150491"/>
            <a:ext cx="3116064" cy="23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Wednesday 21</a:t>
            </a:r>
            <a:r>
              <a:rPr lang="en-GB" baseline="30000" dirty="0" smtClean="0"/>
              <a:t>st</a:t>
            </a:r>
            <a:r>
              <a:rPr lang="en-GB" dirty="0" smtClean="0"/>
              <a:t> August 2019</a:t>
            </a:r>
          </a:p>
          <a:p>
            <a:pPr marL="0" indent="0" algn="ctr">
              <a:buNone/>
            </a:pPr>
            <a:r>
              <a:rPr lang="en-GB" dirty="0" smtClean="0"/>
              <a:t>P1A – 9:15am</a:t>
            </a:r>
          </a:p>
          <a:p>
            <a:pPr marL="0" indent="0" algn="ctr">
              <a:buNone/>
            </a:pPr>
            <a:r>
              <a:rPr lang="en-GB" dirty="0" smtClean="0"/>
              <a:t>P1/2 – 9:45am</a:t>
            </a:r>
          </a:p>
          <a:p>
            <a:r>
              <a:rPr lang="en-GB" dirty="0"/>
              <a:t>Entrance to Primary 1 from the main playground</a:t>
            </a:r>
          </a:p>
          <a:p>
            <a:r>
              <a:rPr lang="en-GB" dirty="0"/>
              <a:t>Parents are welcome to come in with their child and help them settle into the class.		                </a:t>
            </a:r>
          </a:p>
          <a:p>
            <a:r>
              <a:rPr lang="en-GB" i="1" dirty="0"/>
              <a:t>A plea – only photograph your own child and be wary of posting on social media.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94" y="985520"/>
            <a:ext cx="2699385" cy="23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b="1" dirty="0">
                <a:cs typeface="Arial" charset="0"/>
              </a:rPr>
              <a:t>B</a:t>
            </a:r>
            <a:r>
              <a:rPr lang="en-GB" b="1" dirty="0" smtClean="0">
                <a:cs typeface="Arial" charset="0"/>
              </a:rPr>
              <a:t>reakfast Club </a:t>
            </a:r>
          </a:p>
          <a:p>
            <a:pPr>
              <a:defRPr/>
            </a:pPr>
            <a:r>
              <a:rPr lang="en-GB" dirty="0">
                <a:cs typeface="Arial" charset="0"/>
              </a:rPr>
              <a:t>A</a:t>
            </a:r>
            <a:r>
              <a:rPr lang="en-GB" dirty="0" smtClean="0">
                <a:cs typeface="Arial" charset="0"/>
              </a:rPr>
              <a:t>vailable from 8am – from day two with no need to book.</a:t>
            </a:r>
          </a:p>
          <a:p>
            <a:pPr>
              <a:defRPr/>
            </a:pPr>
            <a:r>
              <a:rPr lang="en-GB" dirty="0" smtClean="0">
                <a:cs typeface="Arial" charset="0"/>
              </a:rPr>
              <a:t>If using the car park, parents should park in the drop off zone and escort their child to the breakfast club doors.</a:t>
            </a:r>
          </a:p>
          <a:p>
            <a:pPr>
              <a:defRPr/>
            </a:pPr>
            <a:r>
              <a:rPr lang="en-GB" dirty="0" smtClean="0">
                <a:cs typeface="Arial" charset="0"/>
              </a:rPr>
              <a:t>Children not attending breakfast club should be walked round from </a:t>
            </a:r>
            <a:r>
              <a:rPr lang="en-GB" dirty="0" err="1">
                <a:cs typeface="Arial" charset="0"/>
              </a:rPr>
              <a:t>B</a:t>
            </a:r>
            <a:r>
              <a:rPr lang="en-GB" dirty="0" err="1" smtClean="0">
                <a:cs typeface="Arial" charset="0"/>
              </a:rPr>
              <a:t>ankton</a:t>
            </a:r>
            <a:r>
              <a:rPr lang="en-GB" dirty="0" smtClean="0">
                <a:cs typeface="Arial" charset="0"/>
              </a:rPr>
              <a:t> Lane to the playground at the rear of the school – playground supervision is in place from 8.30am, please do not arrive early.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Morning Safety at School</a:t>
            </a:r>
            <a:endParaRPr lang="en-GB" dirty="0"/>
          </a:p>
        </p:txBody>
      </p:sp>
      <p:pic>
        <p:nvPicPr>
          <p:cNvPr id="4098" name="Picture 2" descr="C:\Users\sharon.wallace\AppData\Local\Microsoft\Windows\Temporary Internet Files\Content.IE5\7BUXBOS8\west_end_safet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73" y="616869"/>
            <a:ext cx="2032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b="1" dirty="0">
                <a:cs typeface="Arial" charset="0"/>
              </a:rPr>
              <a:t>Late Arrivals</a:t>
            </a:r>
          </a:p>
          <a:p>
            <a:pPr>
              <a:defRPr/>
            </a:pPr>
            <a:r>
              <a:rPr lang="en-GB" dirty="0">
                <a:cs typeface="Arial" charset="0"/>
              </a:rPr>
              <a:t>If your child is arrives after the bell, please take them to the office to collect a late slip.</a:t>
            </a:r>
          </a:p>
          <a:p>
            <a:pPr>
              <a:defRPr/>
            </a:pPr>
            <a:r>
              <a:rPr lang="en-GB" dirty="0">
                <a:cs typeface="Arial" charset="0"/>
              </a:rPr>
              <a:t>We follow a Safe Arrivals Procedure – if your child does not register for school by 9:30am and we have had no contact from a parent/carer we would notify the Safe Arrivals Team who may contact you, visit you and if they cannot contact you, the police will be notified.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Morning Safety at School</a:t>
            </a:r>
            <a:endParaRPr lang="en-GB" dirty="0"/>
          </a:p>
        </p:txBody>
      </p:sp>
      <p:pic>
        <p:nvPicPr>
          <p:cNvPr id="4098" name="Picture 2" descr="C:\Users\sharon.wallace\AppData\Local\Microsoft\Windows\Temporary Internet Files\Content.IE5\7BUXBOS8\west_end_safety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73" y="616869"/>
            <a:ext cx="2032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9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cs typeface="Arial" charset="0"/>
              </a:rPr>
              <a:t>Children will </a:t>
            </a:r>
            <a:r>
              <a:rPr lang="en-GB" altLang="en-US" dirty="0" smtClean="0">
                <a:cs typeface="Arial" charset="0"/>
              </a:rPr>
              <a:t>be </a:t>
            </a:r>
            <a:r>
              <a:rPr lang="en-GB" altLang="en-US" dirty="0">
                <a:cs typeface="Arial" charset="0"/>
              </a:rPr>
              <a:t>released </a:t>
            </a:r>
            <a:r>
              <a:rPr lang="en-GB" altLang="en-US" dirty="0" smtClean="0">
                <a:cs typeface="Arial" charset="0"/>
              </a:rPr>
              <a:t>one-by-one </a:t>
            </a:r>
            <a:r>
              <a:rPr lang="en-GB" altLang="en-US" dirty="0">
                <a:cs typeface="Arial" charset="0"/>
              </a:rPr>
              <a:t>from their class </a:t>
            </a:r>
            <a:r>
              <a:rPr lang="en-GB" altLang="en-US" dirty="0" smtClean="0">
                <a:cs typeface="Arial" charset="0"/>
              </a:rPr>
              <a:t>teacher to their known adult in the playground.</a:t>
            </a:r>
            <a:endParaRPr lang="en-GB" altLang="en-US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It </a:t>
            </a:r>
            <a:r>
              <a:rPr lang="en-US" altLang="en-US" dirty="0"/>
              <a:t>is important that your child stays with the teacher until “their grown up” collects </a:t>
            </a:r>
            <a:r>
              <a:rPr lang="en-US" altLang="en-US" dirty="0" smtClean="0"/>
              <a:t>them. 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If </a:t>
            </a:r>
            <a:r>
              <a:rPr lang="en-US" altLang="en-US" dirty="0"/>
              <a:t>whoever normally comes to collect your child at the end of the day is late, your child will be taken to the main </a:t>
            </a:r>
            <a:r>
              <a:rPr lang="en-US" altLang="en-US" dirty="0" smtClean="0"/>
              <a:t>office.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Please </a:t>
            </a:r>
            <a:r>
              <a:rPr lang="en-US" altLang="en-US" dirty="0"/>
              <a:t>notify the school of any changes to your child’s normal pattern of leaving </a:t>
            </a:r>
            <a:r>
              <a:rPr lang="en-US" altLang="en-US" dirty="0" smtClean="0"/>
              <a:t>school.</a:t>
            </a: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the day safety - Walking</a:t>
            </a:r>
            <a:endParaRPr lang="en-GB" dirty="0"/>
          </a:p>
        </p:txBody>
      </p:sp>
      <p:pic>
        <p:nvPicPr>
          <p:cNvPr id="11266" name="Picture 2" descr="C:\Users\sharon.wallace\AppData\Local\Microsoft\Windows\Temporary Internet Files\Content.IE5\7DMOEOHH\Screenshot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676" y="652476"/>
            <a:ext cx="1661091" cy="9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cs typeface="Arial" charset="0"/>
              </a:rPr>
              <a:t>Children are escorted to the car line area and supervised by a member of staff.</a:t>
            </a:r>
          </a:p>
          <a:p>
            <a:pPr>
              <a:spcBef>
                <a:spcPct val="50000"/>
              </a:spcBef>
            </a:pPr>
            <a:r>
              <a:rPr lang="en-GB" altLang="en-US" dirty="0" smtClean="0">
                <a:cs typeface="Arial" charset="0"/>
              </a:rPr>
              <a:t>Parents who wish to collect their child by car will need to park in the turning circle, get out of their car and collect their child from the gate.</a:t>
            </a:r>
            <a:endParaRPr lang="en-GB" altLang="en-US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Children will not be allowed to leave the playground until an adult comes to collect them.</a:t>
            </a:r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 smtClean="0"/>
              <a:t>Children who take the bus will be escorted from the school to the bus by a member of staff.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the day safety – Car or Bus</a:t>
            </a:r>
            <a:endParaRPr lang="en-GB" dirty="0"/>
          </a:p>
        </p:txBody>
      </p:sp>
      <p:pic>
        <p:nvPicPr>
          <p:cNvPr id="11266" name="Picture 2" descr="C:\Users\sharon.wallace\AppData\Local\Microsoft\Windows\Temporary Internet Files\Content.IE5\7DMOEOHH\Screenshot_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703" y="660280"/>
            <a:ext cx="1661091" cy="9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Preparing for School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77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8072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dirty="0"/>
              <a:t>School Uniform </a:t>
            </a:r>
            <a:r>
              <a:rPr lang="en-GB" altLang="en-US" dirty="0" smtClean="0"/>
              <a:t>– please take a look at the back of the hall</a:t>
            </a:r>
            <a:endParaRPr lang="en-GB" altLang="en-US" dirty="0"/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/>
              <a:t>Change of shoes for all weather break and lunch– named (to be kept in school)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/>
              <a:t>Indoor and Outdoor P.E</a:t>
            </a:r>
            <a:r>
              <a:rPr lang="en-GB" altLang="en-US" dirty="0"/>
              <a:t>. </a:t>
            </a:r>
            <a:r>
              <a:rPr lang="en-GB" altLang="en-US" dirty="0" smtClean="0"/>
              <a:t>Kits </a:t>
            </a:r>
            <a:r>
              <a:rPr lang="en-GB" altLang="en-US" dirty="0"/>
              <a:t>in </a:t>
            </a:r>
            <a:r>
              <a:rPr lang="en-GB" altLang="en-US" dirty="0" smtClean="0"/>
              <a:t>bags </a:t>
            </a:r>
            <a:r>
              <a:rPr lang="en-GB" altLang="en-US" dirty="0"/>
              <a:t>– named (to be kept in school</a:t>
            </a:r>
            <a:r>
              <a:rPr lang="en-GB" altLang="en-US" dirty="0" smtClean="0"/>
              <a:t>)</a:t>
            </a:r>
          </a:p>
          <a:p>
            <a:pPr>
              <a:lnSpc>
                <a:spcPct val="90000"/>
              </a:lnSpc>
              <a:defRPr/>
            </a:pPr>
            <a:endParaRPr lang="en-GB" altLang="en-US" dirty="0"/>
          </a:p>
          <a:p>
            <a:pPr>
              <a:lnSpc>
                <a:spcPct val="90000"/>
              </a:lnSpc>
              <a:defRPr/>
            </a:pPr>
            <a:endParaRPr lang="en-GB" altLang="en-US" dirty="0" smtClean="0"/>
          </a:p>
          <a:p>
            <a:pPr>
              <a:lnSpc>
                <a:spcPct val="90000"/>
              </a:lnSpc>
              <a:defRPr/>
            </a:pPr>
            <a:endParaRPr lang="en-GB" altLang="en-US" dirty="0"/>
          </a:p>
          <a:p>
            <a:pPr>
              <a:lnSpc>
                <a:spcPct val="90000"/>
              </a:lnSpc>
              <a:defRPr/>
            </a:pPr>
            <a:endParaRPr lang="en-GB" altLang="en-US" dirty="0" smtClean="0"/>
          </a:p>
          <a:p>
            <a:pPr>
              <a:lnSpc>
                <a:spcPct val="90000"/>
              </a:lnSpc>
              <a:defRPr/>
            </a:pPr>
            <a:endParaRPr lang="en-GB" altLang="en-US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/>
              <a:t>No football colours please.</a:t>
            </a:r>
            <a:endParaRPr lang="en-GB" altLang="en-US" dirty="0"/>
          </a:p>
          <a:p>
            <a:pPr>
              <a:lnSpc>
                <a:spcPct val="90000"/>
              </a:lnSpc>
              <a:defRPr/>
            </a:pPr>
            <a:endParaRPr lang="en-GB" altLang="en-US" dirty="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does my child need for starting school?</a:t>
            </a:r>
            <a:endParaRPr lang="en-GB" dirty="0"/>
          </a:p>
        </p:txBody>
      </p:sp>
      <p:pic>
        <p:nvPicPr>
          <p:cNvPr id="4" name="Picture 2" descr="C:\Users\sharon.wallace\AppData\Local\Microsoft\Windows\Temporary Internet Files\Content.IE5\TX5IE0M1\BacktoSchoo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02" y="4269627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43572"/>
              </p:ext>
            </p:extLst>
          </p:nvPr>
        </p:nvGraphicFramePr>
        <p:xfrm>
          <a:off x="2242592" y="3791271"/>
          <a:ext cx="8128000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19181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Indoor PE kit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Outdoor Learning/PE kit</a:t>
                      </a:r>
                      <a:endParaRPr lang="en-GB" b="1" dirty="0"/>
                    </a:p>
                  </a:txBody>
                  <a:tcPr marL="121920" marR="121920"/>
                </a:tc>
              </a:tr>
              <a:tr h="323615">
                <a:tc>
                  <a:txBody>
                    <a:bodyPr/>
                    <a:lstStyle/>
                    <a:p>
                      <a:r>
                        <a:rPr lang="en-GB" dirty="0" smtClean="0"/>
                        <a:t>White T-shirt</a:t>
                      </a:r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Jumper/Fleece</a:t>
                      </a:r>
                      <a:endParaRPr lang="en-GB" dirty="0"/>
                    </a:p>
                  </a:txBody>
                  <a:tcPr marL="121920" marR="121920"/>
                </a:tc>
              </a:tr>
              <a:tr h="323615">
                <a:tc>
                  <a:txBody>
                    <a:bodyPr/>
                    <a:lstStyle/>
                    <a:p>
                      <a:r>
                        <a:rPr lang="en-GB" dirty="0" smtClean="0"/>
                        <a:t>Black shorts</a:t>
                      </a:r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Joggers/Leggings</a:t>
                      </a:r>
                      <a:endParaRPr lang="en-GB" dirty="0"/>
                    </a:p>
                  </a:txBody>
                  <a:tcPr marL="121920" marR="121920"/>
                </a:tc>
              </a:tr>
              <a:tr h="323615">
                <a:tc>
                  <a:txBody>
                    <a:bodyPr/>
                    <a:lstStyle/>
                    <a:p>
                      <a:r>
                        <a:rPr lang="en-GB" dirty="0" smtClean="0"/>
                        <a:t>Trainers</a:t>
                      </a:r>
                      <a:r>
                        <a:rPr lang="en-GB" baseline="0" dirty="0" smtClean="0"/>
                        <a:t> or gym shoes</a:t>
                      </a:r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T-shirt</a:t>
                      </a:r>
                      <a:endParaRPr lang="en-GB" dirty="0"/>
                    </a:p>
                  </a:txBody>
                  <a:tcPr marL="121920" marR="121920"/>
                </a:tc>
              </a:tr>
              <a:tr h="5585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Outdoor</a:t>
                      </a:r>
                      <a:r>
                        <a:rPr lang="en-GB" baseline="0" dirty="0" smtClean="0"/>
                        <a:t> shoes</a:t>
                      </a:r>
                    </a:p>
                    <a:p>
                      <a:r>
                        <a:rPr lang="en-GB" baseline="0" dirty="0" smtClean="0"/>
                        <a:t>Water proofs</a:t>
                      </a:r>
                      <a:endParaRPr lang="en-GB" dirty="0"/>
                    </a:p>
                  </a:txBody>
                  <a:tcPr marL="121920" marR="121920"/>
                </a:tc>
              </a:tr>
              <a:tr h="323615"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0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White or maroon polo shirt</a:t>
            </a:r>
          </a:p>
          <a:p>
            <a:pPr>
              <a:defRPr/>
            </a:pPr>
            <a:r>
              <a:rPr lang="en-US" altLang="en-US" dirty="0"/>
              <a:t>W</a:t>
            </a:r>
            <a:r>
              <a:rPr lang="en-US" altLang="en-US" dirty="0" smtClean="0"/>
              <a:t>hite shirt or blouse with school tie</a:t>
            </a:r>
            <a:endParaRPr lang="en-GB" altLang="en-US" dirty="0"/>
          </a:p>
          <a:p>
            <a:pPr>
              <a:defRPr/>
            </a:pPr>
            <a:r>
              <a:rPr lang="en-US" altLang="en-US" dirty="0" smtClean="0"/>
              <a:t>Grey or </a:t>
            </a:r>
            <a:r>
              <a:rPr lang="en-US" altLang="en-US" dirty="0"/>
              <a:t>maroon sweatshirt/jumper/cardigan</a:t>
            </a:r>
            <a:endParaRPr lang="en-GB" altLang="en-US" dirty="0"/>
          </a:p>
          <a:p>
            <a:pPr>
              <a:defRPr/>
            </a:pPr>
            <a:r>
              <a:rPr lang="en-US" altLang="en-US" dirty="0" smtClean="0"/>
              <a:t>Grey </a:t>
            </a:r>
            <a:r>
              <a:rPr lang="en-US" altLang="en-US" dirty="0"/>
              <a:t>skirt/pinafore/trousers</a:t>
            </a:r>
            <a:endParaRPr lang="en-GB" altLang="en-US" dirty="0"/>
          </a:p>
          <a:p>
            <a:pPr>
              <a:defRPr/>
            </a:pPr>
            <a:r>
              <a:rPr lang="en-US" altLang="en-US" dirty="0"/>
              <a:t>Suitable outdoor shoes and indoor </a:t>
            </a:r>
            <a:r>
              <a:rPr lang="en-US" altLang="en-US" dirty="0" smtClean="0"/>
              <a:t>shoes</a:t>
            </a:r>
          </a:p>
          <a:p>
            <a:pPr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altLang="en-US" dirty="0">
                <a:latin typeface="Calibri" panose="020F0502020204030204" pitchFamily="34" charset="0"/>
              </a:rPr>
              <a:t>        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uniform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4797152"/>
            <a:ext cx="1482513" cy="125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border-embroideries.co.uk/images/shop/product/4465/1-large-style-1-wia-pol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4812764"/>
            <a:ext cx="1260957" cy="1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rder-embroideries.co.uk/images/shop/product/4464/1-medium-style-1-wia-swsu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373" y="4812764"/>
            <a:ext cx="1679211" cy="1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order-embroideries.co.uk/images/shop/product/85294/1-medium-style-wil-pinbm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4812764"/>
            <a:ext cx="1303268" cy="12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200" dirty="0" smtClean="0"/>
              <a:t>9.30–10am – Welcome and Meet your Teacher</a:t>
            </a:r>
          </a:p>
          <a:p>
            <a:r>
              <a:rPr lang="en-GB" sz="3200" dirty="0" smtClean="0"/>
              <a:t>10am-11:15am – Presentation and Q &amp;A session</a:t>
            </a:r>
          </a:p>
          <a:p>
            <a:r>
              <a:rPr lang="en-GB" sz="3200" dirty="0" smtClean="0"/>
              <a:t>11:15am-11:30am – Joining your children in their new classroom</a:t>
            </a:r>
          </a:p>
          <a:p>
            <a:r>
              <a:rPr lang="en-GB" sz="3200" dirty="0" smtClean="0"/>
              <a:t>11:30am – 12pm – Lunch with your child in the hall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the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cs typeface="Arial" charset="0"/>
              </a:rPr>
              <a:t>For morning break children will need:</a:t>
            </a:r>
          </a:p>
          <a:p>
            <a:pPr lvl="1"/>
            <a:r>
              <a:rPr lang="en-GB" dirty="0" smtClean="0">
                <a:cs typeface="Arial" charset="0"/>
              </a:rPr>
              <a:t>one small </a:t>
            </a:r>
            <a:r>
              <a:rPr lang="en-GB" dirty="0">
                <a:cs typeface="Arial" charset="0"/>
              </a:rPr>
              <a:t>healthy </a:t>
            </a:r>
            <a:r>
              <a:rPr lang="en-GB" dirty="0" smtClean="0">
                <a:cs typeface="Arial" charset="0"/>
              </a:rPr>
              <a:t>snack</a:t>
            </a:r>
          </a:p>
          <a:p>
            <a:r>
              <a:rPr lang="en-GB" dirty="0" smtClean="0">
                <a:cs typeface="Arial" charset="0"/>
              </a:rPr>
              <a:t>Typical lunch time for P1 is 12:30pm – 1:15pm however pupils will have an early lunch in term 1.</a:t>
            </a:r>
            <a:endParaRPr lang="en-GB" dirty="0">
              <a:cs typeface="Arial" charset="0"/>
            </a:endParaRPr>
          </a:p>
          <a:p>
            <a:r>
              <a:rPr lang="en-GB" dirty="0" smtClean="0">
                <a:cs typeface="Arial" charset="0"/>
              </a:rPr>
              <a:t>Children </a:t>
            </a:r>
            <a:r>
              <a:rPr lang="en-GB" dirty="0">
                <a:cs typeface="Arial" charset="0"/>
              </a:rPr>
              <a:t>can have a school lunch, packed lunch or a home </a:t>
            </a:r>
            <a:r>
              <a:rPr lang="en-GB" dirty="0" smtClean="0">
                <a:cs typeface="Arial" charset="0"/>
              </a:rPr>
              <a:t>lunch.</a:t>
            </a:r>
          </a:p>
          <a:p>
            <a:r>
              <a:rPr lang="en-GB" dirty="0" smtClean="0"/>
              <a:t>Lunches need to be ordered on a Monday using the </a:t>
            </a:r>
            <a:r>
              <a:rPr lang="en-GB" dirty="0" err="1" smtClean="0"/>
              <a:t>Ipay</a:t>
            </a:r>
            <a:r>
              <a:rPr lang="en-GB" dirty="0" smtClean="0"/>
              <a:t> system (log in details will be sent out in August).</a:t>
            </a:r>
          </a:p>
          <a:p>
            <a:r>
              <a:rPr lang="en-GB" dirty="0" smtClean="0"/>
              <a:t>Children are encouraged to bring a water bottle with them to school to help them stay hydrated. Water bottles should not contain flavoured water or juice.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Drinks, Snack and Lunch</a:t>
            </a:r>
            <a:endParaRPr lang="en-GB" dirty="0"/>
          </a:p>
        </p:txBody>
      </p:sp>
      <p:pic>
        <p:nvPicPr>
          <p:cNvPr id="5122" name="Picture 2" descr="C:\Users\sharon.wallace\AppData\Local\Microsoft\Windows\Temporary Internet Files\Content.IE5\7DMOEOHH\lunchba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25413"/>
            <a:ext cx="2054357" cy="15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If your child requires to take </a:t>
            </a:r>
            <a:r>
              <a:rPr lang="en-US" altLang="en-US" dirty="0"/>
              <a:t>medication </a:t>
            </a:r>
            <a:r>
              <a:rPr lang="en-US" altLang="en-US" dirty="0" smtClean="0"/>
              <a:t>during </a:t>
            </a:r>
            <a:r>
              <a:rPr lang="en-US" altLang="en-US" dirty="0"/>
              <a:t>school </a:t>
            </a:r>
            <a:r>
              <a:rPr lang="en-US" altLang="en-US" dirty="0" smtClean="0"/>
              <a:t>time, parent/</a:t>
            </a:r>
            <a:r>
              <a:rPr lang="en-US" altLang="en-US" dirty="0" err="1" smtClean="0"/>
              <a:t>carers</a:t>
            </a:r>
            <a:r>
              <a:rPr lang="en-US" altLang="en-US" dirty="0" smtClean="0"/>
              <a:t> must </a:t>
            </a:r>
            <a:r>
              <a:rPr lang="en-US" altLang="en-US" dirty="0"/>
              <a:t>c</a:t>
            </a:r>
            <a:r>
              <a:rPr lang="en-US" altLang="en-US" dirty="0" smtClean="0"/>
              <a:t>omplete </a:t>
            </a:r>
            <a:r>
              <a:rPr lang="en-US" altLang="en-US" dirty="0"/>
              <a:t>forms which are available from the school </a:t>
            </a:r>
            <a:r>
              <a:rPr lang="en-US" altLang="en-US" dirty="0" smtClean="0"/>
              <a:t>office</a:t>
            </a:r>
          </a:p>
          <a:p>
            <a:r>
              <a:rPr lang="en-US" altLang="en-US" dirty="0" smtClean="0"/>
              <a:t>It </a:t>
            </a:r>
            <a:r>
              <a:rPr lang="en-US" altLang="en-US" dirty="0"/>
              <a:t>is essential that you contact the school as soon as </a:t>
            </a:r>
            <a:r>
              <a:rPr lang="en-US" altLang="en-US" dirty="0" smtClean="0"/>
              <a:t>possible, if your child is too unwell to attend school</a:t>
            </a:r>
          </a:p>
          <a:p>
            <a:r>
              <a:rPr lang="en-GB" altLang="en-US" dirty="0" smtClean="0"/>
              <a:t>Please be aware that if your child has </a:t>
            </a:r>
            <a:r>
              <a:rPr lang="en-GB" altLang="en-US" b="1" dirty="0" smtClean="0"/>
              <a:t>sickness and/or </a:t>
            </a:r>
            <a:r>
              <a:rPr lang="en-GB" b="1" dirty="0"/>
              <a:t>diarrhoea</a:t>
            </a:r>
            <a:r>
              <a:rPr lang="en-GB" altLang="en-US" b="1" dirty="0" smtClean="0"/>
              <a:t> </a:t>
            </a:r>
            <a:r>
              <a:rPr lang="en-GB" altLang="en-US" dirty="0" smtClean="0"/>
              <a:t>they should not return to school until 48 hours after the last episode.</a:t>
            </a:r>
            <a:endParaRPr lang="en-GB" altLang="en-US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</a:t>
            </a:r>
            <a:r>
              <a:rPr lang="en-GB" dirty="0"/>
              <a:t> </a:t>
            </a:r>
            <a:r>
              <a:rPr lang="en-GB" dirty="0" smtClean="0"/>
              <a:t>and Absence</a:t>
            </a:r>
            <a:endParaRPr lang="en-GB" dirty="0"/>
          </a:p>
        </p:txBody>
      </p:sp>
      <p:pic>
        <p:nvPicPr>
          <p:cNvPr id="8194" name="Picture 2" descr="C:\Users\sharon.wallace\AppData\Local\Microsoft\Windows\Temporary Internet Files\Content.IE5\TX5IE0M1\medicine-bottle-12314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4797152"/>
            <a:ext cx="1248139" cy="13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EE2 Forms for Trips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7" y="2564904"/>
            <a:ext cx="948466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en-US" dirty="0"/>
              <a:t>All doors locked, entry </a:t>
            </a:r>
            <a:r>
              <a:rPr lang="en-GB" altLang="en-US" dirty="0" smtClean="0"/>
              <a:t>system in place</a:t>
            </a:r>
            <a:endParaRPr lang="en-GB" altLang="en-US" dirty="0"/>
          </a:p>
          <a:p>
            <a:pPr>
              <a:lnSpc>
                <a:spcPct val="90000"/>
              </a:lnSpc>
              <a:defRPr/>
            </a:pPr>
            <a:r>
              <a:rPr lang="en-GB" altLang="en-US" dirty="0"/>
              <a:t>Always report to the school </a:t>
            </a:r>
            <a:r>
              <a:rPr lang="en-GB" altLang="en-US" dirty="0" smtClean="0"/>
              <a:t>office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dirty="0" smtClean="0"/>
              <a:t>We love working with our parents – those who wish to help in class will need to be PVG checked</a:t>
            </a:r>
            <a:r>
              <a:rPr lang="en-GB" altLang="en-US" dirty="0" smtClean="0"/>
              <a:t>. Please </a:t>
            </a:r>
            <a:r>
              <a:rPr lang="en-GB" altLang="en-US" dirty="0" smtClean="0"/>
              <a:t>collect one as soon as possible so that you can start as soon as possible after the summer.</a:t>
            </a:r>
            <a:endParaRPr lang="en-GB" altLang="en-US" dirty="0"/>
          </a:p>
          <a:p>
            <a:pPr>
              <a:lnSpc>
                <a:spcPct val="90000"/>
              </a:lnSpc>
              <a:defRPr/>
            </a:pPr>
            <a:r>
              <a:rPr lang="en-GB" altLang="en-US" dirty="0"/>
              <a:t>Parents can speak to P1 teacher informally about concerns or small </a:t>
            </a:r>
            <a:r>
              <a:rPr lang="en-GB" altLang="en-US" dirty="0" smtClean="0"/>
              <a:t>issues at the end of the day – please wait until the teacher has dismissed the full class</a:t>
            </a:r>
            <a:endParaRPr lang="en-GB" altLang="en-US" dirty="0"/>
          </a:p>
          <a:p>
            <a:pPr>
              <a:lnSpc>
                <a:spcPct val="90000"/>
              </a:lnSpc>
              <a:defRPr/>
            </a:pPr>
            <a:r>
              <a:rPr lang="en-GB" altLang="en-US" dirty="0"/>
              <a:t>Appointments can also be </a:t>
            </a:r>
            <a:r>
              <a:rPr lang="en-GB" altLang="en-US" dirty="0" smtClean="0"/>
              <a:t>made to discuss larger concerns</a:t>
            </a:r>
          </a:p>
          <a:p>
            <a:pPr>
              <a:lnSpc>
                <a:spcPct val="90000"/>
              </a:lnSpc>
              <a:defRPr/>
            </a:pPr>
            <a:endParaRPr lang="en-GB" altLang="en-US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Parents/ Carers visiting school</a:t>
            </a:r>
            <a:endParaRPr lang="en-GB" dirty="0"/>
          </a:p>
        </p:txBody>
      </p:sp>
      <p:pic>
        <p:nvPicPr>
          <p:cNvPr id="9219" name="Picture 3" descr="C:\Users\sharon.wallace\AppData\Local\Microsoft\Windows\Temporary Internet Files\Content.IE5\TX5IE0M1\WELCOME 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849" y="926908"/>
            <a:ext cx="2868709" cy="15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Play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Mrs Roisin Thomson</a:t>
            </a:r>
          </a:p>
          <a:p>
            <a:r>
              <a:rPr lang="en-GB" dirty="0" smtClean="0"/>
              <a:t>Principal Teacher for the Early Years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1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play in the Early Years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UPSTART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02977564"/>
              </p:ext>
            </p:extLst>
          </p:nvPr>
        </p:nvGraphicFramePr>
        <p:xfrm>
          <a:off x="556590" y="2260969"/>
          <a:ext cx="6396383" cy="383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665" y="1624633"/>
            <a:ext cx="4825856" cy="24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does this mean for us a Williamston?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Our staff have already undergone professional development in </a:t>
            </a:r>
            <a:r>
              <a:rPr lang="en-GB" dirty="0" err="1" smtClean="0"/>
              <a:t>Froebelian</a:t>
            </a:r>
            <a:r>
              <a:rPr lang="en-GB" dirty="0" smtClean="0"/>
              <a:t> Practice with the university of Edinburgh and Play in P1 training from Lynda Keith.</a:t>
            </a:r>
          </a:p>
          <a:p>
            <a:r>
              <a:rPr lang="en-GB" dirty="0" smtClean="0"/>
              <a:t>We have also been on a best practice visit to South Morningside Primary and Infant School in Edinburgh where this approach has been in place for two years already.</a:t>
            </a:r>
          </a:p>
          <a:p>
            <a:r>
              <a:rPr lang="en-GB" dirty="0" smtClean="0"/>
              <a:t>Many schools in West Lothian are also following a similar model.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It is time for us to be brave and do what is best for our learners.</a:t>
            </a:r>
          </a:p>
          <a:p>
            <a:pPr marL="0" indent="0">
              <a:buNone/>
            </a:pPr>
            <a:r>
              <a:rPr lang="en-GB" dirty="0" smtClean="0"/>
              <a:t>We are proud to introduce…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1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</a:t>
            </a:r>
            <a:r>
              <a:rPr lang="en-GB" dirty="0" err="1" smtClean="0"/>
              <a:t>derland</a:t>
            </a:r>
            <a:r>
              <a:rPr lang="en-GB" dirty="0" smtClean="0"/>
              <a:t> at Williamston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4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will this look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Children will be immersed in play for the majority of the day.</a:t>
            </a:r>
          </a:p>
          <a:p>
            <a:pPr marL="0" indent="0">
              <a:buNone/>
            </a:pPr>
            <a:r>
              <a:rPr lang="en-GB" dirty="0"/>
              <a:t>4</a:t>
            </a:r>
            <a:r>
              <a:rPr lang="en-GB" dirty="0" smtClean="0"/>
              <a:t> learning zones will be set up across the 2 </a:t>
            </a:r>
            <a:r>
              <a:rPr lang="en-GB" dirty="0"/>
              <a:t>P</a:t>
            </a:r>
            <a:r>
              <a:rPr lang="en-GB" dirty="0" smtClean="0"/>
              <a:t>rimary 1 classrooms </a:t>
            </a:r>
            <a:r>
              <a:rPr lang="en-GB" dirty="0"/>
              <a:t>to create our </a:t>
            </a:r>
            <a:r>
              <a:rPr lang="en-GB" dirty="0" smtClean="0"/>
              <a:t>ONE-</a:t>
            </a:r>
            <a:r>
              <a:rPr lang="en-GB" dirty="0" err="1" smtClean="0"/>
              <a:t>derland</a:t>
            </a:r>
            <a:r>
              <a:rPr lang="en-GB" dirty="0" smtClean="0"/>
              <a:t> with children allowed to free flow between them.</a:t>
            </a:r>
          </a:p>
          <a:p>
            <a:pPr marL="0" indent="0">
              <a:buNone/>
            </a:pPr>
            <a:r>
              <a:rPr lang="en-GB" dirty="0" smtClean="0"/>
              <a:t>Carefully planned activities will be set up across these play zones to ensure children make very good progress towards the benchmarks for the end of </a:t>
            </a:r>
            <a:r>
              <a:rPr lang="en-GB" dirty="0"/>
              <a:t>E</a:t>
            </a:r>
            <a:r>
              <a:rPr lang="en-GB" dirty="0" smtClean="0"/>
              <a:t>arly </a:t>
            </a:r>
            <a:r>
              <a:rPr lang="en-GB" dirty="0"/>
              <a:t>L</a:t>
            </a:r>
            <a:r>
              <a:rPr lang="en-GB" dirty="0" smtClean="0"/>
              <a:t>evel.</a:t>
            </a:r>
          </a:p>
          <a:p>
            <a:pPr marL="0" indent="0">
              <a:buNone/>
            </a:pPr>
            <a:r>
              <a:rPr lang="en-GB" dirty="0" smtClean="0"/>
              <a:t>Children will also have planned small group time with the teacher </a:t>
            </a:r>
            <a:r>
              <a:rPr lang="en-GB" dirty="0"/>
              <a:t>for literacy and </a:t>
            </a:r>
            <a:r>
              <a:rPr lang="en-GB" dirty="0" smtClean="0"/>
              <a:t>numeracy – no more than 6 per group.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9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Typical </a:t>
            </a:r>
            <a:r>
              <a:rPr lang="en-GB" dirty="0"/>
              <a:t>D</a:t>
            </a:r>
            <a:r>
              <a:rPr lang="en-GB" dirty="0" smtClean="0"/>
              <a:t>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Short whole class mental maths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Numeracy teacher time (children continuously playing until they are called)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Break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Short circle time in own class to introduce sound and number of the day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/>
              <a:t>Literacy teacher time (children continuously playing until they are called)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Lunch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Short topic input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Children </a:t>
            </a:r>
            <a:r>
              <a:rPr lang="en-GB" sz="2000" dirty="0"/>
              <a:t>continuously playing </a:t>
            </a:r>
            <a:r>
              <a:rPr lang="en-GB" sz="2000" dirty="0" smtClean="0"/>
              <a:t>with afternoon outdoor learning time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000" dirty="0" smtClean="0"/>
              <a:t>Storytime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443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Senior Leadership Team</a:t>
            </a:r>
            <a:endParaRPr lang="en-GB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2" y="2007851"/>
            <a:ext cx="2423160" cy="3028950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967" y="2007851"/>
            <a:ext cx="2423160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793" y="5546064"/>
            <a:ext cx="448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Fiona Hollands – Head Teacher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9416" y="5546064"/>
            <a:ext cx="50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Lynn Dare – Depute Head Teacher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5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Learning Zones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 sz="3600" dirty="0" smtClean="0"/>
              <a:t>Imaginative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Sensory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Creative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STEAM – Science, Technology, Engineering, Art and Mathematics</a:t>
            </a:r>
          </a:p>
          <a:p>
            <a:pPr marL="0" indent="0" eaLnBrk="1" hangingPunct="1">
              <a:buNone/>
            </a:pPr>
            <a:r>
              <a:rPr lang="en-GB" altLang="en-US" sz="3600" dirty="0" smtClean="0"/>
              <a:t>Outdoor – we need your help</a:t>
            </a:r>
            <a:endParaRPr lang="en-GB" altLang="en-US" dirty="0"/>
          </a:p>
        </p:txBody>
      </p:sp>
      <p:sp>
        <p:nvSpPr>
          <p:cNvPr id="2" name="AutoShape 2" descr="Image result for mark making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9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Literacy – Phonics Bug and Bug Club reading scheme</a:t>
            </a:r>
            <a:endParaRPr lang="en-GB" dirty="0"/>
          </a:p>
        </p:txBody>
      </p:sp>
      <p:pic>
        <p:nvPicPr>
          <p:cNvPr id="1026" name="Picture 2" descr="Image result for bug club and phonics 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0" y="3364466"/>
            <a:ext cx="3292942" cy="28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ug club and phonics bu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7" y="4565924"/>
            <a:ext cx="3216826" cy="18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ug club and phonics 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801" y="1515303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7322" y="4691270"/>
            <a:ext cx="361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Reading online at home and completing game based assessments to promote enjoyment of reading.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4190" y="1610140"/>
            <a:ext cx="27398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/>
              <a:t>Reading using our books in class to support skills such as prediction and answering inferential questions.</a:t>
            </a:r>
            <a:endParaRPr lang="en-GB" dirty="0"/>
          </a:p>
        </p:txBody>
      </p:sp>
      <p:pic>
        <p:nvPicPr>
          <p:cNvPr id="1032" name="Picture 8" descr="Image result for bug club and phonics b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18" y="1537252"/>
            <a:ext cx="2372139" cy="237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39578" y="3919593"/>
            <a:ext cx="361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Wonderful interactive teaching tools and games.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5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2204" y="3432313"/>
            <a:ext cx="10058402" cy="1219200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Welcome to ONE-</a:t>
            </a:r>
            <a:r>
              <a:rPr lang="en-GB" sz="5400" dirty="0" err="1" smtClean="0"/>
              <a:t>derland</a:t>
            </a:r>
            <a:r>
              <a:rPr lang="en-GB" sz="5400" dirty="0" smtClean="0"/>
              <a:t>!</a:t>
            </a:r>
            <a:br>
              <a:rPr lang="en-GB" sz="5400" dirty="0" smtClean="0"/>
            </a:br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>Questions?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4679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Parent Council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56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Simply Play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Information packs at back of the hall – please return all documents before the end of term where possible.</a:t>
            </a:r>
          </a:p>
          <a:p>
            <a:r>
              <a:rPr lang="en-GB" dirty="0" smtClean="0"/>
              <a:t>School Uniforms are available at the back to get an idea of style and size</a:t>
            </a:r>
          </a:p>
          <a:p>
            <a:r>
              <a:rPr lang="en-GB" dirty="0" smtClean="0"/>
              <a:t>SLT will be on hand to answer any questions you may have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6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6" y="2597426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Thank You!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15852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Senior Leadership Team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99794" y="5546064"/>
            <a:ext cx="429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Roisin Thomson – Principal Teacher for the Early Years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59416" y="5546064"/>
            <a:ext cx="512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Mrs Karlie </a:t>
            </a:r>
            <a:r>
              <a:rPr lang="en-GB" dirty="0" err="1" smtClean="0"/>
              <a:t>Gray</a:t>
            </a:r>
            <a:r>
              <a:rPr lang="en-GB" dirty="0" smtClean="0"/>
              <a:t> – Principal Teacher for Support for Learning</a:t>
            </a:r>
            <a:endParaRPr lang="en-GB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611" y="1909632"/>
            <a:ext cx="2618573" cy="327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082" y="2012297"/>
            <a:ext cx="2454311" cy="30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Primary 1A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8" y="1880333"/>
            <a:ext cx="2675284" cy="33441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84347" y="5497203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Mrs Rachael Banks</a:t>
            </a:r>
          </a:p>
        </p:txBody>
      </p:sp>
    </p:spTree>
    <p:extLst>
      <p:ext uri="{BB962C8B-B14F-4D97-AF65-F5344CB8AC3E}">
        <p14:creationId xmlns:p14="http://schemas.microsoft.com/office/powerpoint/2010/main" val="58129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Primary </a:t>
            </a:r>
            <a:r>
              <a:rPr lang="en-GB" dirty="0" smtClean="0"/>
              <a:t>1</a:t>
            </a:r>
            <a:r>
              <a:rPr lang="en-GB" dirty="0" smtClean="0"/>
              <a:t>/2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8" y="1674924"/>
            <a:ext cx="2675284" cy="3344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8086" y="5409105"/>
            <a:ext cx="429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Mrs Noreen Lytle</a:t>
            </a:r>
          </a:p>
        </p:txBody>
      </p:sp>
    </p:spTree>
    <p:extLst>
      <p:ext uri="{BB962C8B-B14F-4D97-AF65-F5344CB8AC3E}">
        <p14:creationId xmlns:p14="http://schemas.microsoft.com/office/powerpoint/2010/main" val="188608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Starting School at Williamston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Williamston Primary School Values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3" y="1752600"/>
            <a:ext cx="5638800" cy="4229100"/>
          </a:xfrm>
        </p:spPr>
      </p:pic>
    </p:spTree>
    <p:extLst>
      <p:ext uri="{BB962C8B-B14F-4D97-AF65-F5344CB8AC3E}">
        <p14:creationId xmlns:p14="http://schemas.microsoft.com/office/powerpoint/2010/main" val="903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Curriculum for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for sustainability at the heart of what we do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8" y="2347778"/>
            <a:ext cx="69532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7037</TotalTime>
  <Words>1369</Words>
  <Application>Microsoft Office PowerPoint</Application>
  <PresentationFormat>Custom</PresentationFormat>
  <Paragraphs>156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tf03431377</vt:lpstr>
      <vt:lpstr>PowerPoint Presentation</vt:lpstr>
      <vt:lpstr>Structure of the morning</vt:lpstr>
      <vt:lpstr>Senior Leadership Team</vt:lpstr>
      <vt:lpstr>Senior Leadership Team</vt:lpstr>
      <vt:lpstr>Primary 1A</vt:lpstr>
      <vt:lpstr>Primary 1/2</vt:lpstr>
      <vt:lpstr>Starting School at Williamston</vt:lpstr>
      <vt:lpstr>Williamston Primary School Values</vt:lpstr>
      <vt:lpstr>Curriculum for Excellence</vt:lpstr>
      <vt:lpstr>iJournALs</vt:lpstr>
      <vt:lpstr>Positive Behaviour</vt:lpstr>
      <vt:lpstr>The First Day</vt:lpstr>
      <vt:lpstr>Morning Safety at School</vt:lpstr>
      <vt:lpstr>Morning Safety at School</vt:lpstr>
      <vt:lpstr>End of the day safety - Walking</vt:lpstr>
      <vt:lpstr>End of the day safety – Car or Bus</vt:lpstr>
      <vt:lpstr>Preparing for School</vt:lpstr>
      <vt:lpstr>What does my child need for starting school?</vt:lpstr>
      <vt:lpstr>School uniform</vt:lpstr>
      <vt:lpstr>Drinks, Snack and Lunch</vt:lpstr>
      <vt:lpstr>Medication and Absence</vt:lpstr>
      <vt:lpstr>EE2 Forms for Trips</vt:lpstr>
      <vt:lpstr>Parents/ Carers visiting school</vt:lpstr>
      <vt:lpstr>The Importance of Play</vt:lpstr>
      <vt:lpstr>The importance of play in the Early Years</vt:lpstr>
      <vt:lpstr>So what does this mean for us a Williamston?</vt:lpstr>
      <vt:lpstr>ONE-derland at Williamston</vt:lpstr>
      <vt:lpstr>How will this look different?</vt:lpstr>
      <vt:lpstr>A Typical Day</vt:lpstr>
      <vt:lpstr>Learning Zones</vt:lpstr>
      <vt:lpstr>Literacy – Phonics Bug and Bug Club reading scheme</vt:lpstr>
      <vt:lpstr>Welcome to ONE-derland!  Questions?</vt:lpstr>
      <vt:lpstr>Parent Council</vt:lpstr>
      <vt:lpstr>Simply Play</vt:lpstr>
      <vt:lpstr>Final Information</vt:lpstr>
      <vt:lpstr>Thank You!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Kirsteen Vince</dc:creator>
  <cp:lastModifiedBy>Roisin Thomson</cp:lastModifiedBy>
  <cp:revision>120</cp:revision>
  <cp:lastPrinted>2019-06-12T07:42:36Z</cp:lastPrinted>
  <dcterms:created xsi:type="dcterms:W3CDTF">2017-05-29T13:56:47Z</dcterms:created>
  <dcterms:modified xsi:type="dcterms:W3CDTF">2019-08-27T15:03:56Z</dcterms:modified>
</cp:coreProperties>
</file>