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7" r:id="rId2"/>
    <p:sldId id="299" r:id="rId3"/>
    <p:sldId id="311" r:id="rId4"/>
    <p:sldId id="312" r:id="rId5"/>
    <p:sldId id="354" r:id="rId6"/>
    <p:sldId id="355" r:id="rId7"/>
    <p:sldId id="356" r:id="rId8"/>
    <p:sldId id="345" r:id="rId9"/>
    <p:sldId id="322" r:id="rId10"/>
    <p:sldId id="324" r:id="rId11"/>
    <p:sldId id="323" r:id="rId12"/>
    <p:sldId id="351" r:id="rId13"/>
    <p:sldId id="353" r:id="rId14"/>
    <p:sldId id="352" r:id="rId15"/>
    <p:sldId id="285" r:id="rId16"/>
    <p:sldId id="350" r:id="rId17"/>
    <p:sldId id="346" r:id="rId18"/>
    <p:sldId id="347" r:id="rId19"/>
    <p:sldId id="348" r:id="rId20"/>
    <p:sldId id="349" r:id="rId21"/>
    <p:sldId id="364" r:id="rId22"/>
    <p:sldId id="361" r:id="rId23"/>
    <p:sldId id="326" r:id="rId24"/>
    <p:sldId id="327" r:id="rId25"/>
    <p:sldId id="328" r:id="rId26"/>
    <p:sldId id="365" r:id="rId27"/>
    <p:sldId id="329" r:id="rId28"/>
    <p:sldId id="330" r:id="rId29"/>
    <p:sldId id="331" r:id="rId30"/>
    <p:sldId id="332" r:id="rId31"/>
    <p:sldId id="366" r:id="rId32"/>
    <p:sldId id="367" r:id="rId33"/>
    <p:sldId id="368" r:id="rId34"/>
    <p:sldId id="369" r:id="rId35"/>
    <p:sldId id="370" r:id="rId36"/>
    <p:sldId id="371" r:id="rId37"/>
    <p:sldId id="372" r:id="rId38"/>
    <p:sldId id="333" r:id="rId39"/>
    <p:sldId id="334" r:id="rId40"/>
    <p:sldId id="335" r:id="rId41"/>
    <p:sldId id="336" r:id="rId42"/>
    <p:sldId id="338" r:id="rId43"/>
    <p:sldId id="339" r:id="rId44"/>
    <p:sldId id="340" r:id="rId45"/>
    <p:sldId id="341" r:id="rId46"/>
    <p:sldId id="342" r:id="rId47"/>
    <p:sldId id="343" r:id="rId48"/>
    <p:sldId id="363" r:id="rId49"/>
    <p:sldId id="344" r:id="rId5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autoAdjust="0"/>
  </p:normalViewPr>
  <p:slideViewPr>
    <p:cSldViewPr snapToGrid="0">
      <p:cViewPr>
        <p:scale>
          <a:sx n="72" d="100"/>
          <a:sy n="72" d="100"/>
        </p:scale>
        <p:origin x="-660" y="-132"/>
      </p:cViewPr>
      <p:guideLst>
        <p:guide orient="horz" pos="2160"/>
        <p:guide pos="3840"/>
      </p:guideLst>
    </p:cSldViewPr>
  </p:slideViewPr>
  <p:outlineViewPr>
    <p:cViewPr>
      <p:scale>
        <a:sx n="33" d="100"/>
        <a:sy n="33" d="100"/>
      </p:scale>
      <p:origin x="0" y="2094"/>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School starting ages in OECD countries</c:v>
                </c:pt>
              </c:strCache>
            </c:strRef>
          </c:tx>
          <c:cat>
            <c:strRef>
              <c:f>Sheet1!$A$2:$A$4</c:f>
              <c:strCache>
                <c:ptCount val="3"/>
                <c:pt idx="0">
                  <c:v>4-5 years old</c:v>
                </c:pt>
                <c:pt idx="1">
                  <c:v>6 years old</c:v>
                </c:pt>
                <c:pt idx="2">
                  <c:v>7 years old</c:v>
                </c:pt>
              </c:strCache>
            </c:strRef>
          </c:cat>
          <c:val>
            <c:numRef>
              <c:f>Sheet1!$B$2:$B$4</c:f>
              <c:numCache>
                <c:formatCode>General</c:formatCode>
                <c:ptCount val="3"/>
                <c:pt idx="0">
                  <c:v>12</c:v>
                </c:pt>
                <c:pt idx="1">
                  <c:v>66</c:v>
                </c:pt>
                <c:pt idx="2">
                  <c:v>22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A45BA1-980A-4507-BE5A-5C1E7C2FFD8F}" type="datetimeFigureOut">
              <a:rPr lang="en-US"/>
              <a:t>6/28/2018</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A3416D-7FED-43BC-AA7C-D92DBA01ED64}" type="datetimeFigureOut">
              <a:rPr lang="en-US"/>
              <a:t>6/28/2018</a:t>
            </a:fld>
            <a:endParaRP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6/28/2018</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6/28/2018</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6/28/2018</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6/28/2018</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6/28/2018</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6/28/2018</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6/28/2018</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6/28/2018</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6/28/2018</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6/28/2018</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6/28/2018</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6/28/2018</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6/28/2018</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youtu.be/IMaxhELpG7I"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63902" y="1375629"/>
            <a:ext cx="8276291" cy="188440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5400" kern="1200">
                <a:solidFill>
                  <a:schemeClr val="tx1">
                    <a:lumMod val="50000"/>
                  </a:schemeClr>
                </a:solidFill>
                <a:latin typeface="+mj-lt"/>
                <a:ea typeface="+mj-ea"/>
                <a:cs typeface="+mj-cs"/>
              </a:defRPr>
            </a:lvl1pPr>
          </a:lstStyle>
          <a:p>
            <a:pPr algn="ctr"/>
            <a:r>
              <a:rPr lang="en-GB" dirty="0" smtClean="0"/>
              <a:t>Welcome to</a:t>
            </a:r>
          </a:p>
          <a:p>
            <a:pPr algn="ctr"/>
            <a:endParaRPr lang="en-GB" dirty="0"/>
          </a:p>
          <a:p>
            <a:pPr algn="ctr"/>
            <a:r>
              <a:rPr lang="en-GB" dirty="0" smtClean="0"/>
              <a:t> </a:t>
            </a:r>
          </a:p>
          <a:p>
            <a:pPr algn="ctr"/>
            <a:r>
              <a:rPr lang="en-GB" dirty="0" smtClean="0"/>
              <a:t>Williamston Primary School</a:t>
            </a:r>
            <a:endParaRPr lang="en-GB" dirty="0"/>
          </a:p>
        </p:txBody>
      </p:sp>
      <p:sp>
        <p:nvSpPr>
          <p:cNvPr id="2" name="Subtitle 1"/>
          <p:cNvSpPr>
            <a:spLocks noGrp="1"/>
          </p:cNvSpPr>
          <p:nvPr>
            <p:ph type="subTitle" idx="1"/>
          </p:nvPr>
        </p:nvSpPr>
        <p:spPr>
          <a:xfrm>
            <a:off x="4278862" y="3919330"/>
            <a:ext cx="6858002" cy="914400"/>
          </a:xfrm>
        </p:spPr>
        <p:txBody>
          <a:bodyPr/>
          <a:lstStyle/>
          <a:p>
            <a:r>
              <a:rPr lang="en-GB" dirty="0" smtClean="0"/>
              <a:t>Mrs Fiona Hollands</a:t>
            </a:r>
          </a:p>
          <a:p>
            <a:r>
              <a:rPr lang="en-GB" dirty="0" smtClean="0"/>
              <a:t>Head Teacher</a:t>
            </a:r>
            <a:endParaRPr lang="en-GB"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does this mean for us a Williamston?</a:t>
            </a:r>
            <a:endParaRPr lang="en-GB" dirty="0"/>
          </a:p>
        </p:txBody>
      </p:sp>
      <p:sp>
        <p:nvSpPr>
          <p:cNvPr id="4" name="Content Placeholder 3"/>
          <p:cNvSpPr>
            <a:spLocks noGrp="1"/>
          </p:cNvSpPr>
          <p:nvPr>
            <p:ph idx="1"/>
          </p:nvPr>
        </p:nvSpPr>
        <p:spPr/>
        <p:txBody>
          <a:bodyPr>
            <a:normAutofit/>
          </a:bodyPr>
          <a:lstStyle/>
          <a:p>
            <a:r>
              <a:rPr lang="en-GB" dirty="0" smtClean="0"/>
              <a:t>Our staff have already undergone professional development in </a:t>
            </a:r>
            <a:r>
              <a:rPr lang="en-GB" dirty="0" err="1" smtClean="0"/>
              <a:t>Froebelian</a:t>
            </a:r>
            <a:r>
              <a:rPr lang="en-GB" dirty="0" smtClean="0"/>
              <a:t> Practice with the university of Edinburgh and Play in P1 training from Lynda Keith.</a:t>
            </a:r>
          </a:p>
          <a:p>
            <a:r>
              <a:rPr lang="en-GB" dirty="0" smtClean="0"/>
              <a:t>We have also been to visit South Morningside Primary and Infant School where this approach has been in place for a year already.</a:t>
            </a:r>
            <a:endParaRPr lang="en-GB" dirty="0"/>
          </a:p>
          <a:p>
            <a:pPr marL="0" indent="0">
              <a:buNone/>
            </a:pPr>
            <a:r>
              <a:rPr lang="en-GB" dirty="0" smtClean="0"/>
              <a:t>It is time for us to be brave and do what is best for our learners.</a:t>
            </a:r>
          </a:p>
          <a:p>
            <a:pPr marL="0" indent="0">
              <a:buNone/>
            </a:pPr>
            <a:r>
              <a:rPr lang="en-GB" dirty="0" smtClean="0"/>
              <a:t>We are proud to introduce…</a:t>
            </a:r>
            <a:endParaRPr lang="en-GB" dirty="0"/>
          </a:p>
        </p:txBody>
      </p:sp>
    </p:spTree>
    <p:extLst>
      <p:ext uri="{BB962C8B-B14F-4D97-AF65-F5344CB8AC3E}">
        <p14:creationId xmlns:p14="http://schemas.microsoft.com/office/powerpoint/2010/main" val="34909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a:t>
            </a:r>
            <a:r>
              <a:rPr lang="en-GB" dirty="0" err="1" smtClean="0"/>
              <a:t>derland</a:t>
            </a:r>
            <a:r>
              <a:rPr lang="en-GB" dirty="0" smtClean="0"/>
              <a:t> at Williamston</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8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this look different?</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Children will be immersed in play for the majority of the day.</a:t>
            </a:r>
          </a:p>
          <a:p>
            <a:pPr marL="0" indent="0">
              <a:buNone/>
            </a:pPr>
            <a:r>
              <a:rPr lang="en-GB" dirty="0"/>
              <a:t>5</a:t>
            </a:r>
            <a:r>
              <a:rPr lang="en-GB" dirty="0" smtClean="0"/>
              <a:t> learning zones will be set up across the 3 primary 1 classrooms </a:t>
            </a:r>
            <a:r>
              <a:rPr lang="en-GB" dirty="0"/>
              <a:t>to create our </a:t>
            </a:r>
            <a:r>
              <a:rPr lang="en-GB" dirty="0" smtClean="0"/>
              <a:t>ONE-</a:t>
            </a:r>
            <a:r>
              <a:rPr lang="en-GB" dirty="0" err="1" smtClean="0"/>
              <a:t>derland</a:t>
            </a:r>
            <a:r>
              <a:rPr lang="en-GB" dirty="0" smtClean="0"/>
              <a:t> with children allowed to free flow between them.</a:t>
            </a:r>
          </a:p>
          <a:p>
            <a:pPr marL="0" indent="0">
              <a:buNone/>
            </a:pPr>
            <a:r>
              <a:rPr lang="en-GB" dirty="0" smtClean="0"/>
              <a:t>Carefully planned activities will be set up across these play zones to ensure children make very good progress towards the benchmarks for the end of </a:t>
            </a:r>
            <a:r>
              <a:rPr lang="en-GB" dirty="0"/>
              <a:t>E</a:t>
            </a:r>
            <a:r>
              <a:rPr lang="en-GB" dirty="0" smtClean="0"/>
              <a:t>arly </a:t>
            </a:r>
            <a:r>
              <a:rPr lang="en-GB" dirty="0"/>
              <a:t>L</a:t>
            </a:r>
            <a:r>
              <a:rPr lang="en-GB" dirty="0" smtClean="0"/>
              <a:t>evel.</a:t>
            </a:r>
          </a:p>
          <a:p>
            <a:pPr marL="0" indent="0">
              <a:buNone/>
            </a:pPr>
            <a:r>
              <a:rPr lang="en-GB" dirty="0" smtClean="0"/>
              <a:t>Children will also have planned small group time with the teacher </a:t>
            </a:r>
            <a:r>
              <a:rPr lang="en-GB" dirty="0"/>
              <a:t>for literacy and </a:t>
            </a:r>
            <a:r>
              <a:rPr lang="en-GB" dirty="0" smtClean="0"/>
              <a:t>numeracy – no more than 6 per group.</a:t>
            </a:r>
          </a:p>
          <a:p>
            <a:pPr marL="0" indent="0">
              <a:buNone/>
            </a:pPr>
            <a:endParaRPr lang="en-GB" dirty="0"/>
          </a:p>
        </p:txBody>
      </p:sp>
    </p:spTree>
    <p:extLst>
      <p:ext uri="{BB962C8B-B14F-4D97-AF65-F5344CB8AC3E}">
        <p14:creationId xmlns:p14="http://schemas.microsoft.com/office/powerpoint/2010/main" val="79482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Typical </a:t>
            </a:r>
            <a:r>
              <a:rPr lang="en-GB" dirty="0"/>
              <a:t>D</a:t>
            </a:r>
            <a:r>
              <a:rPr lang="en-GB" dirty="0" smtClean="0"/>
              <a:t>ay</a:t>
            </a:r>
            <a:endParaRPr lang="en-GB" dirty="0"/>
          </a:p>
        </p:txBody>
      </p:sp>
      <p:sp>
        <p:nvSpPr>
          <p:cNvPr id="3" name="Content Placeholder 2"/>
          <p:cNvSpPr>
            <a:spLocks noGrp="1"/>
          </p:cNvSpPr>
          <p:nvPr>
            <p:ph idx="1"/>
          </p:nvPr>
        </p:nvSpPr>
        <p:spPr/>
        <p:txBody>
          <a:bodyPr>
            <a:noAutofit/>
          </a:bodyPr>
          <a:lstStyle/>
          <a:p>
            <a:pPr>
              <a:lnSpc>
                <a:spcPct val="120000"/>
              </a:lnSpc>
              <a:spcBef>
                <a:spcPts val="0"/>
              </a:spcBef>
            </a:pPr>
            <a:r>
              <a:rPr lang="en-GB" sz="2000" dirty="0" smtClean="0"/>
              <a:t>Short circle time in own class to introduce sound and number of the day</a:t>
            </a:r>
          </a:p>
          <a:p>
            <a:pPr>
              <a:lnSpc>
                <a:spcPct val="120000"/>
              </a:lnSpc>
              <a:spcBef>
                <a:spcPts val="0"/>
              </a:spcBef>
            </a:pPr>
            <a:r>
              <a:rPr lang="en-GB" sz="2000" dirty="0" smtClean="0"/>
              <a:t>Literacy teacher time (children continuously playing until they are called)</a:t>
            </a:r>
          </a:p>
          <a:p>
            <a:pPr>
              <a:lnSpc>
                <a:spcPct val="120000"/>
              </a:lnSpc>
              <a:spcBef>
                <a:spcPts val="0"/>
              </a:spcBef>
            </a:pPr>
            <a:r>
              <a:rPr lang="en-GB" sz="2000" dirty="0" smtClean="0"/>
              <a:t>Break</a:t>
            </a:r>
          </a:p>
          <a:p>
            <a:pPr>
              <a:lnSpc>
                <a:spcPct val="120000"/>
              </a:lnSpc>
              <a:spcBef>
                <a:spcPts val="0"/>
              </a:spcBef>
            </a:pPr>
            <a:r>
              <a:rPr lang="en-GB" sz="2000" dirty="0" smtClean="0"/>
              <a:t>Short whole class mental maths</a:t>
            </a:r>
          </a:p>
          <a:p>
            <a:pPr>
              <a:lnSpc>
                <a:spcPct val="120000"/>
              </a:lnSpc>
              <a:spcBef>
                <a:spcPts val="0"/>
              </a:spcBef>
            </a:pPr>
            <a:r>
              <a:rPr lang="en-GB" sz="2000" dirty="0" smtClean="0"/>
              <a:t>Numeracy teacher </a:t>
            </a:r>
            <a:r>
              <a:rPr lang="en-GB" sz="2000" dirty="0"/>
              <a:t>time (children continuously playing </a:t>
            </a:r>
            <a:r>
              <a:rPr lang="en-GB" sz="2000" dirty="0" smtClean="0"/>
              <a:t>until </a:t>
            </a:r>
            <a:r>
              <a:rPr lang="en-GB" sz="2000" dirty="0"/>
              <a:t>they are called</a:t>
            </a:r>
            <a:r>
              <a:rPr lang="en-GB" sz="2000" dirty="0" smtClean="0"/>
              <a:t>)</a:t>
            </a:r>
          </a:p>
          <a:p>
            <a:pPr>
              <a:lnSpc>
                <a:spcPct val="120000"/>
              </a:lnSpc>
              <a:spcBef>
                <a:spcPts val="0"/>
              </a:spcBef>
            </a:pPr>
            <a:r>
              <a:rPr lang="en-GB" sz="2000" dirty="0" smtClean="0"/>
              <a:t>Lunch</a:t>
            </a:r>
          </a:p>
          <a:p>
            <a:pPr>
              <a:lnSpc>
                <a:spcPct val="120000"/>
              </a:lnSpc>
              <a:spcBef>
                <a:spcPts val="0"/>
              </a:spcBef>
            </a:pPr>
            <a:r>
              <a:rPr lang="en-GB" sz="2000" dirty="0" smtClean="0"/>
              <a:t>Short topic input </a:t>
            </a:r>
          </a:p>
          <a:p>
            <a:pPr>
              <a:lnSpc>
                <a:spcPct val="120000"/>
              </a:lnSpc>
              <a:spcBef>
                <a:spcPts val="0"/>
              </a:spcBef>
            </a:pPr>
            <a:r>
              <a:rPr lang="en-GB" sz="2000" dirty="0" smtClean="0"/>
              <a:t>Afternoon outdoor learning time</a:t>
            </a:r>
          </a:p>
          <a:p>
            <a:pPr>
              <a:lnSpc>
                <a:spcPct val="120000"/>
              </a:lnSpc>
              <a:spcBef>
                <a:spcPts val="0"/>
              </a:spcBef>
            </a:pPr>
            <a:r>
              <a:rPr lang="en-GB" sz="2000" dirty="0" smtClean="0"/>
              <a:t>Fine motor skills teacher time (children </a:t>
            </a:r>
            <a:r>
              <a:rPr lang="en-GB" sz="2000" dirty="0"/>
              <a:t>continuously playing </a:t>
            </a:r>
            <a:r>
              <a:rPr lang="en-GB" sz="2000" dirty="0" smtClean="0"/>
              <a:t>until </a:t>
            </a:r>
            <a:r>
              <a:rPr lang="en-GB" sz="2000" dirty="0"/>
              <a:t>they are called</a:t>
            </a:r>
            <a:r>
              <a:rPr lang="en-GB" sz="2000" dirty="0" smtClean="0"/>
              <a:t>)</a:t>
            </a:r>
            <a:endParaRPr lang="en-GB" sz="2000" dirty="0"/>
          </a:p>
        </p:txBody>
      </p:sp>
    </p:spTree>
    <p:extLst>
      <p:ext uri="{BB962C8B-B14F-4D97-AF65-F5344CB8AC3E}">
        <p14:creationId xmlns:p14="http://schemas.microsoft.com/office/powerpoint/2010/main" val="254002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Zones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331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dirty="0" smtClean="0"/>
              <a:t>Learning Zones</a:t>
            </a:r>
          </a:p>
        </p:txBody>
      </p:sp>
      <p:sp>
        <p:nvSpPr>
          <p:cNvPr id="9219" name="Content Placeholder 2"/>
          <p:cNvSpPr>
            <a:spLocks noGrp="1"/>
          </p:cNvSpPr>
          <p:nvPr>
            <p:ph idx="1"/>
          </p:nvPr>
        </p:nvSpPr>
        <p:spPr/>
        <p:txBody>
          <a:bodyPr>
            <a:normAutofit lnSpcReduction="10000"/>
          </a:bodyPr>
          <a:lstStyle/>
          <a:p>
            <a:pPr marL="0" indent="0" eaLnBrk="1" hangingPunct="1">
              <a:buNone/>
            </a:pPr>
            <a:r>
              <a:rPr lang="en-GB" altLang="en-US" sz="3600" dirty="0" smtClean="0"/>
              <a:t>Communication</a:t>
            </a:r>
          </a:p>
          <a:p>
            <a:pPr marL="0" indent="0" eaLnBrk="1" hangingPunct="1">
              <a:buNone/>
            </a:pPr>
            <a:r>
              <a:rPr lang="en-GB" altLang="en-US" sz="3600" dirty="0" smtClean="0"/>
              <a:t>Imaginative</a:t>
            </a:r>
          </a:p>
          <a:p>
            <a:pPr marL="0" indent="0" eaLnBrk="1" hangingPunct="1">
              <a:buNone/>
            </a:pPr>
            <a:r>
              <a:rPr lang="en-GB" altLang="en-US" sz="3600" dirty="0" smtClean="0"/>
              <a:t>Sensory</a:t>
            </a:r>
          </a:p>
          <a:p>
            <a:pPr marL="0" indent="0" eaLnBrk="1" hangingPunct="1">
              <a:buNone/>
            </a:pPr>
            <a:r>
              <a:rPr lang="en-GB" altLang="en-US" sz="3600" dirty="0" smtClean="0"/>
              <a:t>Creative</a:t>
            </a:r>
          </a:p>
          <a:p>
            <a:pPr marL="0" indent="0" eaLnBrk="1" hangingPunct="1">
              <a:buNone/>
            </a:pPr>
            <a:r>
              <a:rPr lang="en-GB" altLang="en-US" sz="3600" dirty="0" smtClean="0"/>
              <a:t>STEAM</a:t>
            </a:r>
          </a:p>
          <a:p>
            <a:pPr marL="0" indent="0" eaLnBrk="1" hangingPunct="1">
              <a:buNone/>
            </a:pPr>
            <a:r>
              <a:rPr lang="en-GB" altLang="en-US" sz="3600" dirty="0" smtClean="0"/>
              <a:t>Outdoor!</a:t>
            </a:r>
          </a:p>
          <a:p>
            <a:pPr marL="0" indent="0" eaLnBrk="1" hangingPunct="1">
              <a:buNone/>
            </a:pPr>
            <a:endParaRPr lang="en-GB" altLang="en-US" dirty="0"/>
          </a:p>
        </p:txBody>
      </p:sp>
      <p:sp>
        <p:nvSpPr>
          <p:cNvPr id="2" name="AutoShape 2" descr="Image result for mark making childr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478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 Time</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82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Literacy - Writing</a:t>
            </a:r>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00639">
            <a:off x="962423" y="2427720"/>
            <a:ext cx="3576087" cy="201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3403">
            <a:off x="7478311" y="2300367"/>
            <a:ext cx="3500087" cy="196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7808" y="4293096"/>
            <a:ext cx="3904957" cy="219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88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Literacy – The Big Bedtime Read</a:t>
            </a:r>
            <a:endParaRPr lang="en-GB" dirty="0"/>
          </a:p>
        </p:txBody>
      </p:sp>
      <p:sp>
        <p:nvSpPr>
          <p:cNvPr id="6" name="Content Placeholder 5"/>
          <p:cNvSpPr>
            <a:spLocks noGrp="1"/>
          </p:cNvSpPr>
          <p:nvPr>
            <p:ph idx="1"/>
          </p:nvPr>
        </p:nvSpPr>
        <p:spPr>
          <a:xfrm>
            <a:off x="800170" y="1514061"/>
            <a:ext cx="10058400" cy="4229100"/>
          </a:xfrm>
        </p:spPr>
        <p:txBody>
          <a:bodyPr>
            <a:noAutofit/>
          </a:bodyPr>
          <a:lstStyle/>
          <a:p>
            <a:pPr marL="0" indent="0">
              <a:buNone/>
            </a:pPr>
            <a:r>
              <a:rPr lang="en-GB" sz="1600" dirty="0" smtClean="0"/>
              <a:t>At </a:t>
            </a:r>
            <a:r>
              <a:rPr lang="en-GB" sz="1600" dirty="0"/>
              <a:t>Williamston Primary School and Nursery Class we are passionate about giving your children the best start in life and helping them to ‘be the best they can be’ but this begins with you at home. </a:t>
            </a:r>
          </a:p>
          <a:p>
            <a:pPr marL="0" indent="0">
              <a:buNone/>
            </a:pPr>
            <a:r>
              <a:rPr lang="en-GB" sz="1600" dirty="0"/>
              <a:t>B</a:t>
            </a:r>
            <a:r>
              <a:rPr lang="en-GB" sz="1600" dirty="0" smtClean="0"/>
              <a:t>uilding </a:t>
            </a:r>
            <a:r>
              <a:rPr lang="en-GB" sz="1600" dirty="0"/>
              <a:t>bedtime stories into your routine at home can:</a:t>
            </a:r>
          </a:p>
          <a:p>
            <a:pPr marL="0" indent="0">
              <a:lnSpc>
                <a:spcPct val="120000"/>
              </a:lnSpc>
              <a:spcBef>
                <a:spcPts val="0"/>
              </a:spcBef>
              <a:buNone/>
            </a:pPr>
            <a:r>
              <a:rPr lang="en-GB" sz="1600" dirty="0" smtClean="0"/>
              <a:t>	* </a:t>
            </a:r>
            <a:r>
              <a:rPr lang="en-GB" sz="1600" dirty="0"/>
              <a:t>help your child become a confident learner</a:t>
            </a:r>
          </a:p>
          <a:p>
            <a:pPr marL="0" indent="0">
              <a:lnSpc>
                <a:spcPct val="120000"/>
              </a:lnSpc>
              <a:spcBef>
                <a:spcPts val="0"/>
              </a:spcBef>
              <a:buNone/>
            </a:pPr>
            <a:r>
              <a:rPr lang="en-GB" sz="1600" dirty="0" smtClean="0"/>
              <a:t>	* </a:t>
            </a:r>
            <a:r>
              <a:rPr lang="en-GB" sz="1600" dirty="0"/>
              <a:t>establish a good bedtime routine</a:t>
            </a:r>
          </a:p>
          <a:p>
            <a:pPr marL="0" indent="0">
              <a:lnSpc>
                <a:spcPct val="120000"/>
              </a:lnSpc>
              <a:spcBef>
                <a:spcPts val="0"/>
              </a:spcBef>
              <a:buNone/>
            </a:pPr>
            <a:r>
              <a:rPr lang="en-GB" sz="1600" dirty="0" smtClean="0"/>
              <a:t>	* </a:t>
            </a:r>
            <a:r>
              <a:rPr lang="en-GB" sz="1600" dirty="0"/>
              <a:t>improve concentration and behaviour</a:t>
            </a:r>
          </a:p>
          <a:p>
            <a:pPr marL="0" indent="0">
              <a:lnSpc>
                <a:spcPct val="120000"/>
              </a:lnSpc>
              <a:spcBef>
                <a:spcPts val="0"/>
              </a:spcBef>
              <a:buNone/>
            </a:pPr>
            <a:r>
              <a:rPr lang="en-GB" sz="1600" dirty="0" smtClean="0"/>
              <a:t>	* </a:t>
            </a:r>
            <a:r>
              <a:rPr lang="en-GB" sz="1600" dirty="0"/>
              <a:t>help your child develop decision making skills</a:t>
            </a:r>
          </a:p>
          <a:p>
            <a:pPr marL="0" indent="0">
              <a:lnSpc>
                <a:spcPct val="120000"/>
              </a:lnSpc>
              <a:spcBef>
                <a:spcPts val="0"/>
              </a:spcBef>
              <a:buNone/>
            </a:pPr>
            <a:r>
              <a:rPr lang="en-GB" sz="1600" dirty="0" smtClean="0"/>
              <a:t>	* </a:t>
            </a:r>
            <a:r>
              <a:rPr lang="en-GB" sz="1600" dirty="0"/>
              <a:t>improve attachment and bonding between parents and children</a:t>
            </a:r>
          </a:p>
          <a:p>
            <a:pPr marL="0" indent="0">
              <a:lnSpc>
                <a:spcPct val="120000"/>
              </a:lnSpc>
              <a:spcBef>
                <a:spcPts val="0"/>
              </a:spcBef>
              <a:buNone/>
            </a:pPr>
            <a:r>
              <a:rPr lang="en-GB" sz="1600" dirty="0" smtClean="0"/>
              <a:t>	* </a:t>
            </a:r>
            <a:r>
              <a:rPr lang="en-GB" sz="1600" dirty="0"/>
              <a:t>be great fun for all the family!</a:t>
            </a:r>
          </a:p>
          <a:p>
            <a:pPr marL="0" indent="0">
              <a:lnSpc>
                <a:spcPct val="120000"/>
              </a:lnSpc>
              <a:spcBef>
                <a:spcPts val="0"/>
              </a:spcBef>
              <a:buNone/>
            </a:pPr>
            <a:r>
              <a:rPr lang="en-GB" sz="1600" dirty="0"/>
              <a:t> </a:t>
            </a:r>
            <a:endParaRPr lang="en-GB" sz="1600" dirty="0" smtClean="0"/>
          </a:p>
          <a:p>
            <a:pPr marL="0" indent="0">
              <a:lnSpc>
                <a:spcPct val="120000"/>
              </a:lnSpc>
              <a:spcBef>
                <a:spcPts val="0"/>
              </a:spcBef>
              <a:buNone/>
            </a:pPr>
            <a:r>
              <a:rPr lang="en-GB" sz="1600" dirty="0" smtClean="0"/>
              <a:t>So </a:t>
            </a:r>
            <a:r>
              <a:rPr lang="en-GB" sz="1600" dirty="0"/>
              <a:t>how will it </a:t>
            </a:r>
            <a:r>
              <a:rPr lang="en-GB" sz="1600" dirty="0" smtClean="0"/>
              <a:t>work?</a:t>
            </a:r>
          </a:p>
          <a:p>
            <a:pPr marL="0" indent="0">
              <a:lnSpc>
                <a:spcPct val="120000"/>
              </a:lnSpc>
              <a:spcBef>
                <a:spcPts val="0"/>
              </a:spcBef>
              <a:buNone/>
            </a:pPr>
            <a:r>
              <a:rPr lang="en-GB" sz="1600" dirty="0" smtClean="0"/>
              <a:t>The </a:t>
            </a:r>
            <a:r>
              <a:rPr lang="en-GB" sz="1600" dirty="0"/>
              <a:t>Big Bedtime Read’s aim is to ensure that children are read a bedtime story on 4 or more nights a week. </a:t>
            </a:r>
            <a:r>
              <a:rPr lang="en-GB" sz="1600" dirty="0" smtClean="0"/>
              <a:t>Children will </a:t>
            </a:r>
            <a:r>
              <a:rPr lang="en-GB" sz="1600" dirty="0"/>
              <a:t>receive a pack with 5 books to take home each </a:t>
            </a:r>
            <a:r>
              <a:rPr lang="en-GB" sz="1600" dirty="0" smtClean="0"/>
              <a:t>week. </a:t>
            </a:r>
            <a:endParaRPr lang="en-GB"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4558" y="2120348"/>
            <a:ext cx="3322155" cy="2677657"/>
          </a:xfrm>
          <a:prstGeom prst="rect">
            <a:avLst/>
          </a:prstGeom>
        </p:spPr>
      </p:pic>
    </p:spTree>
    <p:extLst>
      <p:ext uri="{BB962C8B-B14F-4D97-AF65-F5344CB8AC3E}">
        <p14:creationId xmlns:p14="http://schemas.microsoft.com/office/powerpoint/2010/main" val="307752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Literacy – Phonics Bug and Bug Club reading scheme</a:t>
            </a:r>
            <a:endParaRPr lang="en-GB" dirty="0"/>
          </a:p>
        </p:txBody>
      </p:sp>
      <p:pic>
        <p:nvPicPr>
          <p:cNvPr id="1026" name="Picture 2" descr="Image result for bug club and phonics b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20" y="3364466"/>
            <a:ext cx="3292942" cy="28154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ug club and phonics bu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087" y="4565924"/>
            <a:ext cx="3216826" cy="18094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ug club and phonics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801" y="1515303"/>
            <a:ext cx="4286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57322" y="4691270"/>
            <a:ext cx="3617843" cy="1200329"/>
          </a:xfrm>
          <a:prstGeom prst="rect">
            <a:avLst/>
          </a:prstGeom>
          <a:noFill/>
        </p:spPr>
        <p:txBody>
          <a:bodyPr wrap="square" rtlCol="0">
            <a:spAutoFit/>
          </a:bodyPr>
          <a:lstStyle/>
          <a:p>
            <a:r>
              <a:rPr lang="en-GB" dirty="0" smtClean="0"/>
              <a:t>Reading online at home and completing game based assessments to promote enjoyment of reading.</a:t>
            </a:r>
            <a:endParaRPr lang="en-GB" dirty="0"/>
          </a:p>
        </p:txBody>
      </p:sp>
      <p:sp>
        <p:nvSpPr>
          <p:cNvPr id="9" name="TextBox 8"/>
          <p:cNvSpPr txBox="1"/>
          <p:nvPr/>
        </p:nvSpPr>
        <p:spPr>
          <a:xfrm>
            <a:off x="414190" y="1610140"/>
            <a:ext cx="2739828" cy="1754326"/>
          </a:xfrm>
          <a:prstGeom prst="rect">
            <a:avLst/>
          </a:prstGeom>
          <a:noFill/>
        </p:spPr>
        <p:txBody>
          <a:bodyPr wrap="square" rtlCol="0">
            <a:spAutoFit/>
          </a:bodyPr>
          <a:lstStyle/>
          <a:p>
            <a:pPr algn="just"/>
            <a:r>
              <a:rPr lang="en-GB" dirty="0" smtClean="0"/>
              <a:t>Reading using our books in class to support skills such as prediction and answering inferential questions.</a:t>
            </a:r>
            <a:endParaRPr lang="en-GB" dirty="0"/>
          </a:p>
        </p:txBody>
      </p:sp>
      <p:pic>
        <p:nvPicPr>
          <p:cNvPr id="1032" name="Picture 8" descr="Image result for bug club and phonics bu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4018" y="1537252"/>
            <a:ext cx="2372139" cy="23721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9578" y="3919593"/>
            <a:ext cx="3617843" cy="646331"/>
          </a:xfrm>
          <a:prstGeom prst="rect">
            <a:avLst/>
          </a:prstGeom>
          <a:noFill/>
        </p:spPr>
        <p:txBody>
          <a:bodyPr wrap="square" rtlCol="0">
            <a:spAutoFit/>
          </a:bodyPr>
          <a:lstStyle/>
          <a:p>
            <a:pPr algn="ctr"/>
            <a:r>
              <a:rPr lang="en-GB" dirty="0" smtClean="0"/>
              <a:t>Wonderful interactive teaching tools and games.</a:t>
            </a:r>
            <a:endParaRPr lang="en-GB" dirty="0"/>
          </a:p>
        </p:txBody>
      </p:sp>
    </p:spTree>
    <p:extLst>
      <p:ext uri="{BB962C8B-B14F-4D97-AF65-F5344CB8AC3E}">
        <p14:creationId xmlns:p14="http://schemas.microsoft.com/office/powerpoint/2010/main" val="313584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sz="3200" dirty="0" smtClean="0"/>
              <a:t>9.30–10am – Welcome and Meet your Teacher</a:t>
            </a:r>
          </a:p>
          <a:p>
            <a:r>
              <a:rPr lang="en-GB" sz="3200" dirty="0" smtClean="0"/>
              <a:t>10am-11:15am – Presentation and Q &amp;A session</a:t>
            </a:r>
          </a:p>
          <a:p>
            <a:r>
              <a:rPr lang="en-GB" sz="3200" dirty="0" smtClean="0"/>
              <a:t>11:15am-11:30am – Joining your children in their new classroom</a:t>
            </a:r>
          </a:p>
          <a:p>
            <a:r>
              <a:rPr lang="en-GB" sz="3200" dirty="0" smtClean="0"/>
              <a:t>11:30am – 12pm – Lunch with your child in the hall</a:t>
            </a:r>
          </a:p>
          <a:p>
            <a:pPr marL="0" indent="0">
              <a:buNone/>
            </a:pPr>
            <a:endParaRPr lang="en-GB" dirty="0"/>
          </a:p>
        </p:txBody>
      </p:sp>
      <p:sp>
        <p:nvSpPr>
          <p:cNvPr id="3" name="Title 2"/>
          <p:cNvSpPr>
            <a:spLocks noGrp="1"/>
          </p:cNvSpPr>
          <p:nvPr>
            <p:ph type="title"/>
          </p:nvPr>
        </p:nvSpPr>
        <p:spPr/>
        <p:txBody>
          <a:bodyPr/>
          <a:lstStyle/>
          <a:p>
            <a:r>
              <a:rPr lang="en-GB" dirty="0" smtClean="0"/>
              <a:t>Structure of the morning</a:t>
            </a:r>
            <a:endParaRPr lang="en-GB" dirty="0"/>
          </a:p>
        </p:txBody>
      </p:sp>
    </p:spTree>
    <p:extLst>
      <p:ext uri="{BB962C8B-B14F-4D97-AF65-F5344CB8AC3E}">
        <p14:creationId xmlns:p14="http://schemas.microsoft.com/office/powerpoint/2010/main" val="18478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Maths</a:t>
            </a:r>
            <a:endParaRPr lang="en-GB" dirty="0"/>
          </a:p>
        </p:txBody>
      </p:sp>
      <p:pic>
        <p:nvPicPr>
          <p:cNvPr id="9218" name="Picture 2" descr="http://ecx.images-amazon.com/images/I/81-Qs41orXL._SL15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7861" y="2708920"/>
            <a:ext cx="288032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i.ytimg.com/vi/qs4sDgfGidQ/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833" y="2158777"/>
            <a:ext cx="3652120" cy="154073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upload.wikimedia.org/wikipedia/commons/thumb/b/b2/Green_square.svg/1000px-Green_squar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6676" y="3322262"/>
            <a:ext cx="1610883" cy="120816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upload.wikimedia.org/wikipedia/commons/thumb/1/13/Disc_Plain_red.svg/2000px-Disc_Plain_red.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7522" y="2060849"/>
            <a:ext cx="2123305" cy="159247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http://science-all.com/images/triangle/triangle-08.svg"/>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3" descr="http://science-all.com/images/triangle/triangle-08.svg"/>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31" name="Picture 15" descr="http://www.stickylife.com/images/u/da696325e3834644853840e2e88f9579-8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1098" y="1932622"/>
            <a:ext cx="2176689" cy="142437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7" descr="data:image/png;base64,iVBORw0KGgoAAAANSUhEUgAAAT8AAACeCAMAAABzT/1mAAACnVBMVEX////VICfMIScrkUXy4gjQICfs2hUAAADGISfKISfRICfv3RDx4Au6ICXUISfBICbaHyYRTJDq1hgfPngdQ4Lo0hsXSYvq1AAAVqL5+vwAU5zkzR/09vngyCLexiQskUIAVJrpxwDq7fTH1ugAU5/g6PIAV538+OjHJiIAT5EAYqwATqHLKh8ATJjYMSft4r304y/x4Ir03Nr8+vSxHyUAkJoALYX48M0AnKH69uHavyX26ufKAACrIxobaq+7UkrOPCzdi4Xm0onYp6TCZmfjvbq3IxesKiA1HgluksAANocAOZbkwBwxBBKKpsyxudH05lkAMneIjJzrYVG8FgBEbKjkSDafu9lRiMGZaWfSLxXblJPXuXHDSDfe1dm50eYcWpPHcGPBn52DoMknYpgaLGMAAFUySXnWsS1+fYZKJSzHg4dmhaoAHndec6S6QUCWAAMZJjbjhnVml83ew07266zPw33Sv7+wsrMlIykAImmiqL3vxbkudbYAH1B6CSSbLjCFX2PW0L5fOz3ucWWXJ055ckhldJqjpak5AACMv7/K4eCPmBJXqp1htrw4d1/nzJSYrZVTaF7ldmvOnyRhMB25w8C/hFB6t7wAjojN4tdwjkzy4GjgyUMAOi4ARiQAamR2kY+OiTcAcnMhAACeUE366YBfRxWKvrQvRELIqH21fwtFpbEhcEDnUFCznjlZx8lSoXyuyZSysnVEG1pUMWNqU3uVe6UhADixo7YZMFUgNhxyfGpNkldxl2R/qH8jACyqjExYXXFWQ1o6HDVSjDa7yq9LI2V6Z4ozAFVoUId0hpwKACxMYnseAEe1bIElezWdmoE3IDptXwU8NTVuAAAALQBvql+Uuno4QFlWGTFUYmq6sEcOCSCMfzmOgMUcAAAV0UlEQVR4nO2dj19a97nHjyQQ4CACEfAA/ggICAISqPEHjvgj2mE60FiVaVUSbGs2kzRRlyyWNk2zpZPWZbXLtRazdNlN193W7vYmacxdkt27LTHrbtZuuzf3x9q/5T7P94ASf2usYnPefTXq4Xg4fHye7/N8v3yfB4ri4ODg4ODg4ODg4ODgeLzxbPQNbG5cFSOujb6HzcwZmYxTcPW8WJEmTQMFOS9eHROyNEC8lgq63Wt1pdSD0XdOTk5OIQc/2Tepr61A+dL4aWCDVY+m4JiZ/erOzX1w++M7Y187FT3HJ6f+eO/e/Xv3/3gNuArfXhGC9wJSKXqxbdXDoHvs9oPcB+z3Y7lxHjy4fefrICLTeXxy39TVK3fv3b07Fejs1Cce0Hf+WUbkS0MVpeKCI8wqLu8e+/gBKxgr1se5W7Zsgf/JoTtJJxr8vnDXap5hw2DA5A7+7k/3r1y9NjUZ6DTqZp9QmZYEPz29lvzWSp7iDqsdkYuIxdxC/Vhyc8coxmgw4hUZn8Zut+cH43+9MkHDgPmRX+BXi27qT/dBuE79HN3ivFiRJJ80I53YnydjYvfInqr29ppa15IjIjjrFlYv+HqLPOnN3OkDubnmE/9h0ZiCXRTly5fL5RqNPUj+PO5xmlarY6ktIdNpXNyW2OAbh/fECzV40FXBF0ulMkgLKypGZs7VBcI+v3H2FcYezFjbli06fWfnic9yt2xJHMz9zdEbKrncbho05GsIWSb/iU4PdU4tAEDCkjV+zeuJpyJJP2n6qVPkaG0FLwF/YjqiGJrR/Uz+WZcwJ+uX+1/bgA+3JDnwtqPbUTW76n8y8yJWTX4kqFHBOb/4q4CgUJet4+tdc2onZNMK8p78/SvH8WAN0U9EBKysiZ+pb87X5OXJ5XmtoFmy0/13sn63O/X61z5LtshtR0NZmqxIRP7FdlPQq9FE+kyq8ycO/uUjWqBQKgQC5fq/6LXEtZ9VUJbGz3j5W9u2vdr5sH4FCf3C+VlZ6H0ar56K0fFxyzzQ//mtZP1uwsHXPouHXzzy2bajQas9q69Pc+NZuUkjl5u88hCMxgeyFQq0P/XOjXvta0Pt/koY6iB4PPGfJ/QHv9j2u0+q0kA9EdGPH9eP0TfaI8F8TVbQKw9QWoGEVo+XDcS0Wu1f/5ab5K5bIIN59zMSONgMBvRr1sg1YH83bqgQuUreC9f7N0U2GKBCQb83ucGv/9GprZqQSXkZ6T/FH45P/eUUH9QTCon91R2A3PHg1eu/fdYe7MuXZ/U1h258nq2gaYG6XK3Mzsn+aNvNZAMco6jfTAdf+PdDGP8g7Obl2Qf/Xa7KBFQmiEGet55S4uin0L5y/Vrn3FtidMhmSRWZ2qoj6ekvHGd/0u2RovsKwQBF/Cd+u+33v9t3olPXaLdaQQevxfLpl6gfnTNA9Cv/5ofJ+n0M+n3Gps5b4vrdyFSpUDV9CAVUhQzwHO5n3urp6dEq1ZepyavXr01OZ/Q4vdz3CUyNrly5fvfq1NS+yZlsP4UBBdNPJX7Yk8bni3nowCJe+oG4FZy1y1WsA57o0QpoWvLR3wRKbU6O9r1/zY3neyjYbdDvFnDz5k0i4p33j97YDlYnh7Cj93eHDg/G5XCXVPf39JRD9NXvu3r9Ck6LwNCn/nL3/r2rU59MEqau3b17794VzGA7F8pgUwWmZjpTGUH9+GiDIl7BgfhBo12O3pdp6T3do6QlEsmvJscVyuzs7L9u+wM709hy8+atW+C/d9555x1Q8DZw65Zb9+nz28HoAvM9Z9m5+Ow4AJPL+/fvX79ybTIwa47EBD6Z+uPdK9fv3b86BX6wGVx6RMYXi6V8YoEFtYmjhm4U0HLY6D79TLmSVnoocOCcno9+dfoPce1u3b7DTlfcY6fv/AT1uw1yUsbAoGHplw2Jd+c8A2HiUWNnYN/UtavXr1+dei3VRRypICmNVApWOKMfpQ/09vYGiHW4i6qfYaiy8f5zp+Gnd4itzVmvYtzusTW+Mxwdp67NF3BSCc939yC7d+8+cuRI7WJnsordWee1vhQ3PxCwtrampqYdqeLeGFk9jMfDvSvCwcHBwcHBwcHBwcHBwcHBwcHBwcHBwcHx9cQYCPt6w4E520c5loMx3Gw15eWZQs3+zbAbJ9UwBK0aDdn+YzEFDRt9N5sOY8SUJ5eDfrgPyhvkfHhlMD6rhtUPBczzBr+K/Q/uspKyr0Op0TwYIvkaFFBFBJR7vV1r/hTmneNarTYnVvR1lDBs1VgjVg1YoNyUp7J4I761foYSrUKhJIxv5mqO+dEFs7KC4QgW/5iCQYvc2x1a42cYUCgUAoVAABoqFANrfPH1hWGMRkPAaNAlNnEyRn8ky9rXGswCA7T6fBZ56IvMVoO+y98a9ht0id9a9hO4SwYGBkqIm+qNbC5UAsoJaAQ3hAs2rYA6Y6vf69271164qzDfFPa3+sO+oCni82ZZwf40GmJ/8swbX7xUf6jwUP2u+l275D4DZWz19fb6WpcVld0D48RNs3ea/c2Fu+zNzb0BY4NEIMANvRJaAgrSDSld0bYADKigsR+yh8NdXYxRbzD4/b7gYZ+/S0/pIlarN2LF8CH3mjIznz/6rN5o1Bt1Bv1g88lGn9eUZ7HkQWa9tBGWxdQKFrX2y8FBQyAwGPB96ZTQ9FYEJRTQzhUbYG37/v37q15c1Qt/VHSMwdDaZ8ratbexOTB/sWCfNctq0pDgSwowQpaZx0IaE5tYqyyh3qW2uJudaF9xN6UThUPOrWh8W+PAw5dX9gpqOmyEto51UpDR6fVGg6GrtdUfbC6sr6/fVWi3hg0LvvpWL2QvJPfL3L59O4gYnn7IZ8/Ls6jIgzA1CS90BRZ3AxiahEDDiBcvnCzBn2MNrHrOBjijYSVJDFNlsxVgqROfb2urWsEvrgoDSBbxZuXv3VsIPukLWr1eX9jnb12wvhfRB6150/Jtz1Q1Tg91rXa5BdMaklpDZjNvkcE0AzC+xQ2NDHQK9ijI57wcY/VraHCuUL9jbTYinlgqlTraamY/vMapfjgSDLcGDEbdCiImRQW8Jnlcve2ZFvunieM6O9YzY2BhC2OskVl/Bv35E4PTSzbuWJKbgoI0TQa6ajzasFr7q21z8FE8toDW0ZS829pVs393x+5ji25gXx9am02qhHxYvZc4bJfnQ2TJIpk1BBhT5CED1PubQ0D34QD5Y5U4QSinMy4UBA1JDA+jVdJbJRg8JMQw6YYV3FmTwyEG9WQEh9Qx48GeqsoCxGar3JjIkkzX4ZAFPVgVCiWF2aBdYw32RVC/rEifFxw4mPQ7xiBZdbBYTN29mOgNgGk544bmjDWAXFo8rUwNAYVkfygkRJbkilR3SVFRySL5jKvNwULka3E4mti7YyhXh61AKBRiCY/N9pWPi0uiD/R2gymdHUxO82Be7O0LE/2s8FWlysubedAYwWpddtGr+2wnOKoaRr8k/WiJkjhqAxuP2WpymIHMFJSXxbIxWcy5XPTQvSRt6q9B/VpaiH6OFjDGNpfR6Pf55Gf/l5UPRkY+vyAFBITRTj87ygQhsenri6BMeUGfF4Nw/BGjL9jNzpiJgpbu/3NTRUoBvdUpSfgvndCvRC0gs18yA9YqlX9PLDDuVJMJHVikMjZtg7X7O5B4Wcmf28BnW5paiH5NZ1qksqsnD9WffPbGSy/z4vJJxWK+IwVceB78MDOJQGYNEslNJMR0k+N6X32jHOTDcn2ioCX0/GuUWQtJHw5xZKijFRAo2MtcBp20hOzsbKX64ElD4rCCtUtQMJs1StcZSPRwTAOfBE8N/EAGUbelJe6+TaDfvkGDQU8d+FGGEAuQQT6IKg6xoykV61C6IlZTIn3G+JLZOIiHDZZ6/1l5niYLC/YhQJtMllDofYrqV2LJMzvRRWXoxERjXA3K5RCytQPUp4fCYOgD6plpMSSL42irL1ZirgceibnKGYp5/mUxfA8ujA0EcPzjVxC7ZE6lx30XYgsZH1tS0QD1ZFWLXRZE+TIbMU7on1MZqcN2uQlCM7YcARMFAV/yUGXZWvRHYlA4zqkTeYq7eoc2uxx5KhuHuoCqcZ+OWB6bb+OMRT1AokUB2JSUtDoSy/boXnqlgE+SPwDyPymPV0HszPNChlBUUFnpwLyG+LcjFUbAObRCYjgzMbEQ8xuszwT/q5drYGj0ggFmeYNBr8Xy7HmIIOCi7DIffKNQJ81zzdX9PeU9PT3VcUn9md8nljc9qxOocyiq0oHJHslWQEF+Rc3Rgy8IRRhkRagiXyTkHSG/fvxpOGirBH+Gk0G/CYfj2PqrszS6oDdPlcisLZmYWA+ePARJoK4eMsOH9NsO+lH9OMJlo6+CKc5qnGEuK0tKVJjv4VxvJtsWKHaYjz/tkGKmjIMd/CNNO/L9E9+uE2ZkpGfgaCcUZggr2AnI8TrQ1NbUVAnny1j7S0n9MMezsOptt1hUg0bD2UONmCDqClE34t4amCOaLJZMrLnV/7A8O4c4arZ2ib4jmB9K4sk2RmvljpJXCmSJVI/kelLpj17zPJkB+qWDgkhBB5v+HX8aTBL8lwyAEF9a+LbZ+ulSo55fD2khChjqHvy0/rmT9ScPs8HTa83KsrIZjCbPBEl0Jhw0NtpP9xP5yvuXWqd3YpRucCbpV/QqT+aYDrZNTTC4vfwa1VknTE9QVxefvnnqRCR9IX4tdjh4oqSZsaE1EvGarPVea3iRRZN1w+DvPXu2F/Nqgz9wOJFeh9F14+kzLi1YelE+fPPdXAQsvUTagDPk6WyRFih3nP4OX5bI9WQtZ844pLIfYCeTI3Xp6U8A36jbPZ2k7LHxhGiQJAfkiYQFlexDOkM4f2+9tTkY8Bt8Pqumfq/Xt/jiyToAifWc1QiD15SXSGwyMy0huUG/r9G3gkUL1E8yDUxMnvrmt1C/uP21gP2JZWxQrdn9DeDJ/UkLBS6YfcTdWohC2r6roxh9l69+V6G/a2YKxRj9vXsP7ZX3hQ0GKrU2VvisbLcbjC6Zlu7tzz73/Io2LuzEJa74vBjzHW3Pwe+Ik8Y/GADFbe3suYyndnajvHYbGRbjFBypb/TK63cd9hnmqKQ3+Jv37iosbLYeDoZbDUZ9anTd0QdNrH6Y2IT8BuMKt32USNgkW0GyRa12xzPUt0mOh9lfGkw7xDx+2yJJcXtBBvFqpK6j09Aa6NItaGGGrmBzYX5h4a69hVmFgNUa9OE631y/Wj+MvSELmxeGumf3rFsOMRjz4mDWs8NMHYDJLumphcColoi281O7u+4bT7Dj4v7lTN4YhjJgo0tcmg+0+n3BZpjdW1dx42uFLnA4RNb/ele148isVKBwJGPMyd5RDZHiaYdDJGTjKnzNsLUvegFPzZ4nYVw8UrXaBVSQcmO3+ugMgcHBBd6UWpoSrRInxZjt5OzoxyPtbQ5RxjQFHUuuU3tcLk9KjGYbgvlyPNkuLz/HHqmy2aajQl1HKi6ppBYl1f3AM+emDa2mEpI9jAt1yxvUONwP93L3tHc8iexPgXeFNieMq9bl+jpuc+Pg4ODg4ODg4ODg4ODg4ODg4ODg4ODg4NikDD2+b0ivBbrS4tTa6LXZAAGjG30Pm5vR4tGNvoXNTbT4g2VteXXVVFW113L7LOYQXY4Pe45V2rCAdGLxbWaPJ8PFQ0uc4Wpy8MluvYKCkUTIHohlj+9Mkc/r3eBBfKh4eNFExjPiILtEhRkZokp2n7e5QU1qLFOiwcvoRkdB8OHFBsH2FtyqLObj54g6HFiXER2n2R5Dgo3v0aT7YKPloyhmuHjh7a2eM1hilZYmBhsU8Rx7wGA/JNWUWCq9wgYla0+0uHTD5aPQBBe4CyZa2yJzNDlkaVKpo1IkEp1izl94R41ND2inQrCSBgfLoqxksSL/OQxdWnzsWTei80aR6Ghp6YEW2cRIiyxNnDZxRiQSvvzuxUsfqRsatkokDWuuX1lMrVZrdy5XQWbp2LduREtLZw+CMC4ORakaB+jnkIn54okJiMLvX7gYrVYLsGmJQkv/y5reg9lJkyL/ZfbN0pWmhO/GYYaT74bRjcbv7sW2NEeLTIrVzVig++3oeeqcWsGWwmRfevQXYB6IjWNbCSYajWH7MaxRX9awGi0e3viawWSipcNRMprooqOXiofj0nhaHOwnAGN5rtCG1Y9mrJ7WanO037s0x2hXyoBCDRanjo2VXvxxOfZto2mJwLkMAxxNHd9NwAyVln4wPFxafOmD8zO6HHPwMHsmVWjCSiJw0Q5SzdFPvfH2rx/tKUtotrGE5MOLP7tQLnFiM5QGwTLyouGNT1vmQxcdGoo+fGeuSlsGW9qcnmGLb5Yv6y8v76mmqLG3Sx/NCmJ0vLPE62+c/1xJs/op6I+XMGtmOMV8dzFcHQUZpFQjvXKmdjlejBBdlQFii17yDUQMp5OWSJy0+idUmZqtMRQo1f9cOjy0iEDzZwspi+tYZV0d1uXO/QRlpvTtZfpRUq+hgQZMU3DyZ5bQDcTknHSMorQK0pVCq42BHwyXlg4tcOnRRzT69cdTW1NTO+/nT//y7SFsWwIxdLExy9M+0tHRMcJ6/wBNOjxhd6wxBc02NxEIQL8ipZZtHUPChy5aegkiWnSOHQ6nUtryqDBvXIyalWo1xtAFa2FqKm02SCBtthGwwTJFvHUl/c7PLrwuII2dlFo1jKZUyTjpqDATfaMQ0TAVmBFRN1SaIlOONeLXF3+sBS1g4FqwXV17C67g8EU8HnZfOqcUsJ0r6fJtb/6EVLbi/6z4ZUVFs1fFotGh4uLiD4ZG4b+h4dSY764h0Tdex95CpEZ//vUsF5GPXX9oO0b9w1NqnP05nQLFeaxtxUwoJ2fxtUQdiDg6Ojo8OtebNz1uJ+klRjsF2EbMvHN8PFb9UP470iLlS6VSPi6B8SpcP31LiS1hnA0CNT5atrO8fHzgMS6DM0skMezxctkpUVADajVpU5fU5w8mMFIHLuCkpTn4vLRXL7z3lDreS2LjbjqFKNsqceJoBvZXbVaTlVVQcMYCXW1SR9MZXEJ0nKnkSf/x3V+8pcWYoVVu+OphSuB20vGGk+o3d0rizSenW3cyuuPT+rWMTIj4R6gD/1TOhowUef9ko9mpZhuxKf/+fo6E7fOiVPYzY8wvhy8NX7p0Ucp3tLTIsP/cBE8oHqGoX/VgyCjf+MX/1MAdU7KN2MyUANui4nRC/fMLFy6+fQl4+10b6bUmFZO+dGQBp+zcM9VFS1738WEA895+cEenhF3ZVyp//u6bP744OoSZ74iDh+2/eDxRRobQNu8s5rHHzH5kT4OEHf602FIx0dnb1SaKd69KT0+J/rmpywCtZJvlKJNjQ3u8V8kT6QW7uT0gixJjO+XM6qnYXllH1r/qOPmWwL2TtI+tnnXYVYXNSvbXPMbTjOViXqCposfDicfBwcHBwcHBwcHBwcGxIv4fuiTn7Kp5AvkAAAAASUVORK5CYII="/>
          <p:cNvSpPr>
            <a:spLocks noChangeAspect="1" noChangeArrowheads="1"/>
          </p:cNvSpPr>
          <p:nvPr/>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9" descr="data:image/png;base64,iVBORw0KGgoAAAANSUhEUgAAAT8AAACeCAMAAABzT/1mAAACnVBMVEX////VICfMIScrkUXy4gjQICfs2hUAAADGISfKISfRICfv3RDx4Au6ICXUISfBICbaHyYRTJDq1hgfPngdQ4Lo0hsXSYvq1AAAVqL5+vwAU5zkzR/09vngyCLexiQskUIAVJrpxwDq7fTH1ugAU5/g6PIAV538+OjHJiIAT5EAYqwATqHLKh8ATJjYMSft4r304y/x4Ir03Nr8+vSxHyUAkJoALYX48M0AnKH69uHavyX26ufKAACrIxobaq+7UkrOPCzdi4Xm0onYp6TCZmfjvbq3IxesKiA1HgluksAANocAOZbkwBwxBBKKpsyxudH05lkAMneIjJzrYVG8FgBEbKjkSDafu9lRiMGZaWfSLxXblJPXuXHDSDfe1dm50eYcWpPHcGPBn52DoMknYpgaLGMAAFUySXnWsS1+fYZKJSzHg4dmhaoAHndec6S6QUCWAAMZJjbjhnVml83ew07266zPw33Sv7+wsrMlIykAImmiqL3vxbkudbYAH1B6CSSbLjCFX2PW0L5fOz3ucWWXJ055ckhldJqjpak5AACMv7/K4eCPmBJXqp1htrw4d1/nzJSYrZVTaF7ldmvOnyRhMB25w8C/hFB6t7wAjojN4tdwjkzy4GjgyUMAOi4ARiQAamR2kY+OiTcAcnMhAACeUE366YBfRxWKvrQvRELIqH21fwtFpbEhcEDnUFCznjlZx8lSoXyuyZSysnVEG1pUMWNqU3uVe6UhADixo7YZMFUgNhxyfGpNkldxl2R/qH8jACyqjExYXXFWQ1o6HDVSjDa7yq9LI2V6Z4ozAFVoUId0hpwKACxMYnseAEe1bIElezWdmoE3IDptXwU8NTVuAAAALQBvql+Uuno4QFlWGTFUYmq6sEcOCSCMfzmOgMUcAAAV0UlEQVR4nO2dj19a97nHjyQQ4CACEfAA/ggICAISqPEHjvgj2mE60FiVaVUSbGs2kzRRlyyWNk2zpZPWZbXLtRazdNlN193W7vYmacxdkt27LTHrbtZuuzf3x9q/5T7P94ASf2usYnPefTXq4Xg4fHye7/N8v3yfB4ri4ODg4ODg4ODg4ODgeLzxbPQNbG5cFSOujb6HzcwZmYxTcPW8WJEmTQMFOS9eHROyNEC8lgq63Wt1pdSD0XdOTk5OIQc/2Tepr61A+dL4aWCDVY+m4JiZ/erOzX1w++M7Y187FT3HJ6f+eO/e/Xv3/3gNuArfXhGC9wJSKXqxbdXDoHvs9oPcB+z3Y7lxHjy4fefrICLTeXxy39TVK3fv3b07Fejs1Cce0Hf+WUbkS0MVpeKCI8wqLu8e+/gBKxgr1se5W7Zsgf/JoTtJJxr8vnDXap5hw2DA5A7+7k/3r1y9NjUZ6DTqZp9QmZYEPz29lvzWSp7iDqsdkYuIxdxC/Vhyc8coxmgw4hUZn8Zut+cH43+9MkHDgPmRX+BXi27qT/dBuE79HN3ivFiRJJ80I53YnydjYvfInqr29ppa15IjIjjrFlYv+HqLPOnN3OkDubnmE/9h0ZiCXRTly5fL5RqNPUj+PO5xmlarY6ktIdNpXNyW2OAbh/fECzV40FXBF0ulMkgLKypGZs7VBcI+v3H2FcYezFjbli06fWfnic9yt2xJHMz9zdEbKrncbho05GsIWSb/iU4PdU4tAEDCkjV+zeuJpyJJP2n6qVPkaG0FLwF/YjqiGJrR/Uz+WZcwJ+uX+1/bgA+3JDnwtqPbUTW76n8y8yJWTX4kqFHBOb/4q4CgUJet4+tdc2onZNMK8p78/SvH8WAN0U9EBKysiZ+pb87X5OXJ5XmtoFmy0/13sn63O/X61z5LtshtR0NZmqxIRP7FdlPQq9FE+kyq8ycO/uUjWqBQKgQC5fq/6LXEtZ9VUJbGz3j5W9u2vdr5sH4FCf3C+VlZ6H0ar56K0fFxyzzQ//mtZP1uwsHXPouHXzzy2bajQas9q69Pc+NZuUkjl5u88hCMxgeyFQq0P/XOjXvta0Pt/koY6iB4PPGfJ/QHv9j2u0+q0kA9EdGPH9eP0TfaI8F8TVbQKw9QWoGEVo+XDcS0Wu1f/5ab5K5bIIN59zMSONgMBvRr1sg1YH83bqgQuUreC9f7N0U2GKBCQb83ucGv/9GprZqQSXkZ6T/FH45P/eUUH9QTCon91R2A3PHg1eu/fdYe7MuXZ/U1h258nq2gaYG6XK3Mzsn+aNvNZAMco6jfTAdf+PdDGP8g7Obl2Qf/Xa7KBFQmiEGet55S4uin0L5y/Vrn3FtidMhmSRWZ2qoj6ekvHGd/0u2RovsKwQBF/Cd+u+33v9t3olPXaLdaQQevxfLpl6gfnTNA9Cv/5ofJ+n0M+n3Gps5b4vrdyFSpUDV9CAVUhQzwHO5n3urp6dEq1ZepyavXr01OZ/Q4vdz3CUyNrly5fvfq1NS+yZlsP4UBBdNPJX7Yk8bni3nowCJe+oG4FZy1y1WsA57o0QpoWvLR3wRKbU6O9r1/zY3neyjYbdDvFnDz5k0i4p33j97YDlYnh7Cj93eHDg/G5XCXVPf39JRD9NXvu3r9Ck6LwNCn/nL3/r2rU59MEqau3b17794VzGA7F8pgUwWmZjpTGUH9+GiDIl7BgfhBo12O3pdp6T3do6QlEsmvJscVyuzs7L9u+wM709hy8+atW+C/d9555x1Q8DZw65Zb9+nz28HoAvM9Z9m5+Ow4AJPL+/fvX79ybTIwa47EBD6Z+uPdK9fv3b86BX6wGVx6RMYXi6V8YoEFtYmjhm4U0HLY6D79TLmSVnoocOCcno9+dfoPce1u3b7DTlfcY6fv/AT1uw1yUsbAoGHplw2Jd+c8A2HiUWNnYN/UtavXr1+dei3VRRypICmNVApWOKMfpQ/09vYGiHW4i6qfYaiy8f5zp+Gnd4itzVmvYtzusTW+Mxwdp67NF3BSCc939yC7d+8+cuRI7WJnsordWee1vhQ3PxCwtrampqYdqeLeGFk9jMfDvSvCwcHBwcHBwcHBwcHBwcHBwcHBwcHBwcHx9cQYCPt6w4E520c5loMx3Gw15eWZQs3+zbAbJ9UwBK0aDdn+YzEFDRt9N5sOY8SUJ5eDfrgPyhvkfHhlMD6rhtUPBczzBr+K/Q/uspKyr0Op0TwYIvkaFFBFBJR7vV1r/hTmneNarTYnVvR1lDBs1VgjVg1YoNyUp7J4I761foYSrUKhJIxv5mqO+dEFs7KC4QgW/5iCQYvc2x1a42cYUCgUAoVAABoqFANrfPH1hWGMRkPAaNAlNnEyRn8ky9rXGswCA7T6fBZ56IvMVoO+y98a9ht0id9a9hO4SwYGBkqIm+qNbC5UAsoJaAQ3hAs2rYA6Y6vf69271164qzDfFPa3+sO+oCni82ZZwf40GmJ/8swbX7xUf6jwUP2u+l275D4DZWz19fb6WpcVld0D48RNs3ea/c2Fu+zNzb0BY4NEIMANvRJaAgrSDSld0bYADKigsR+yh8NdXYxRbzD4/b7gYZ+/S0/pIlarN2LF8CH3mjIznz/6rN5o1Bt1Bv1g88lGn9eUZ7HkQWa9tBGWxdQKFrX2y8FBQyAwGPB96ZTQ9FYEJRTQzhUbYG37/v37q15c1Qt/VHSMwdDaZ8ratbexOTB/sWCfNctq0pDgSwowQpaZx0IaE5tYqyyh3qW2uJudaF9xN6UThUPOrWh8W+PAw5dX9gpqOmyEto51UpDR6fVGg6GrtdUfbC6sr6/fVWi3hg0LvvpWL2QvJPfL3L59O4gYnn7IZ8/Ls6jIgzA1CS90BRZ3AxiahEDDiBcvnCzBn2MNrHrOBjijYSVJDFNlsxVgqROfb2urWsEvrgoDSBbxZuXv3VsIPukLWr1eX9jnb12wvhfRB6150/Jtz1Q1Tg91rXa5BdMaklpDZjNvkcE0AzC+xQ2NDHQK9ijI57wcY/VraHCuUL9jbTYinlgqlTraamY/vMapfjgSDLcGDEbdCiImRQW8Jnlcve2ZFvunieM6O9YzY2BhC2OskVl/Bv35E4PTSzbuWJKbgoI0TQa6ajzasFr7q21z8FE8toDW0ZS829pVs393x+5ji25gXx9am02qhHxYvZc4bJfnQ2TJIpk1BBhT5CED1PubQ0D34QD5Y5U4QSinMy4UBA1JDA+jVdJbJRg8JMQw6YYV3FmTwyEG9WQEh9Qx48GeqsoCxGar3JjIkkzX4ZAFPVgVCiWF2aBdYw32RVC/rEifFxw4mPQ7xiBZdbBYTN29mOgNgGk544bmjDWAXFo8rUwNAYVkfygkRJbkilR3SVFRySL5jKvNwULka3E4mti7YyhXh61AKBRiCY/N9pWPi0uiD/R2gymdHUxO82Be7O0LE/2s8FWlysubedAYwWpddtGr+2wnOKoaRr8k/WiJkjhqAxuP2WpymIHMFJSXxbIxWcy5XPTQvSRt6q9B/VpaiH6OFjDGNpfR6Pf55Gf/l5UPRkY+vyAFBITRTj87ygQhsenri6BMeUGfF4Nw/BGjL9jNzpiJgpbu/3NTRUoBvdUpSfgvndCvRC0gs18yA9YqlX9PLDDuVJMJHVikMjZtg7X7O5B4Wcmf28BnW5paiH5NZ1qksqsnD9WffPbGSy/z4vJJxWK+IwVceB78MDOJQGYNEslNJMR0k+N6X32jHOTDcn2ioCX0/GuUWQtJHw5xZKijFRAo2MtcBp20hOzsbKX64ElD4rCCtUtQMJs1StcZSPRwTAOfBE8N/EAGUbelJe6+TaDfvkGDQU8d+FGGEAuQQT6IKg6xoykV61C6IlZTIn3G+JLZOIiHDZZ6/1l5niYLC/YhQJtMllDofYrqV2LJMzvRRWXoxERjXA3K5RCytQPUp4fCYOgD6plpMSSL42irL1ZirgceibnKGYp5/mUxfA8ujA0EcPzjVxC7ZE6lx30XYgsZH1tS0QD1ZFWLXRZE+TIbMU7on1MZqcN2uQlCM7YcARMFAV/yUGXZWvRHYlA4zqkTeYq7eoc2uxx5KhuHuoCqcZ+OWB6bb+OMRT1AokUB2JSUtDoSy/boXnqlgE+SPwDyPymPV0HszPNChlBUUFnpwLyG+LcjFUbAObRCYjgzMbEQ8xuszwT/q5drYGj0ggFmeYNBr8Xy7HmIIOCi7DIffKNQJ81zzdX9PeU9PT3VcUn9md8nljc9qxOocyiq0oHJHslWQEF+Rc3Rgy8IRRhkRagiXyTkHSG/fvxpOGirBH+Gk0G/CYfj2PqrszS6oDdPlcisLZmYWA+ePARJoK4eMsOH9NsO+lH9OMJlo6+CKc5qnGEuK0tKVJjv4VxvJtsWKHaYjz/tkGKmjIMd/CNNO/L9E9+uE2ZkpGfgaCcUZggr2AnI8TrQ1NbUVAnny1j7S0n9MMezsOptt1hUg0bD2UONmCDqClE34t4amCOaLJZMrLnV/7A8O4c4arZ2ib4jmB9K4sk2RmvljpJXCmSJVI/kelLpj17zPJkB+qWDgkhBB5v+HX8aTBL8lwyAEF9a+LbZ+ulSo55fD2khChjqHvy0/rmT9ScPs8HTa83KsrIZjCbPBEl0Jhw0NtpP9xP5yvuXWqd3YpRucCbpV/QqT+aYDrZNTTC4vfwa1VknTE9QVxefvnnqRCR9IX4tdjh4oqSZsaE1EvGarPVea3iRRZN1w+DvPXu2F/Nqgz9wOJFeh9F14+kzLi1YelE+fPPdXAQsvUTagDPk6WyRFih3nP4OX5bI9WQtZ844pLIfYCeTI3Xp6U8A36jbPZ2k7LHxhGiQJAfkiYQFlexDOkM4f2+9tTkY8Bt8Pqumfq/Xt/jiyToAifWc1QiD15SXSGwyMy0huUG/r9G3gkUL1E8yDUxMnvrmt1C/uP21gP2JZWxQrdn9DeDJ/UkLBS6YfcTdWohC2r6roxh9l69+V6G/a2YKxRj9vXsP7ZX3hQ0GKrU2VvisbLcbjC6Zlu7tzz73/Io2LuzEJa74vBjzHW3Pwe+Ik8Y/GADFbe3suYyndnajvHYbGRbjFBypb/TK63cd9hnmqKQ3+Jv37iosbLYeDoZbDUZ9anTd0QdNrH6Y2IT8BuMKt32USNgkW0GyRa12xzPUt0mOh9lfGkw7xDx+2yJJcXtBBvFqpK6j09Aa6NItaGGGrmBzYX5h4a69hVmFgNUa9OE631y/Wj+MvSELmxeGumf3rFsOMRjz4mDWs8NMHYDJLumphcColoi281O7u+4bT7Dj4v7lTN4YhjJgo0tcmg+0+n3BZpjdW1dx42uFLnA4RNb/ele148isVKBwJGPMyd5RDZHiaYdDJGTjKnzNsLUvegFPzZ4nYVw8UrXaBVSQcmO3+ugMgcHBBd6UWpoSrRInxZjt5OzoxyPtbQ5RxjQFHUuuU3tcLk9KjGYbgvlyPNkuLz/HHqmy2aajQl1HKi6ppBYl1f3AM+emDa2mEpI9jAt1yxvUONwP93L3tHc8iexPgXeFNieMq9bl+jpuc+Pg4ODg4ODg4ODg4ODg4ODg4ODg4ODg4NikDD2+b0ivBbrS4tTa6LXZAAGjG30Pm5vR4tGNvoXNTbT4g2VteXXVVFW113L7LOYQXY4Pe45V2rCAdGLxbWaPJ8PFQ0uc4Wpy8MluvYKCkUTIHohlj+9Mkc/r3eBBfKh4eNFExjPiILtEhRkZokp2n7e5QU1qLFOiwcvoRkdB8OHFBsH2FtyqLObj54g6HFiXER2n2R5Dgo3v0aT7YKPloyhmuHjh7a2eM1hilZYmBhsU8Rx7wGA/JNWUWCq9wgYla0+0uHTD5aPQBBe4CyZa2yJzNDlkaVKpo1IkEp1izl94R41ND2inQrCSBgfLoqxksSL/OQxdWnzsWTei80aR6Ghp6YEW2cRIiyxNnDZxRiQSvvzuxUsfqRsatkokDWuuX1lMrVZrdy5XQWbp2LduREtLZw+CMC4ORakaB+jnkIn54okJiMLvX7gYrVYLsGmJQkv/y5reg9lJkyL/ZfbN0pWmhO/GYYaT74bRjcbv7sW2NEeLTIrVzVig++3oeeqcWsGWwmRfevQXYB6IjWNbCSYajWH7MaxRX9awGi0e3viawWSipcNRMprooqOXiofj0nhaHOwnAGN5rtCG1Y9mrJ7WanO037s0x2hXyoBCDRanjo2VXvxxOfZto2mJwLkMAxxNHd9NwAyVln4wPFxafOmD8zO6HHPwMHsmVWjCSiJw0Q5SzdFPvfH2rx/tKUtotrGE5MOLP7tQLnFiM5QGwTLyouGNT1vmQxcdGoo+fGeuSlsGW9qcnmGLb5Yv6y8v76mmqLG3Sx/NCmJ0vLPE62+c/1xJs/op6I+XMGtmOMV8dzFcHQUZpFQjvXKmdjlejBBdlQFii17yDUQMp5OWSJy0+idUmZqtMRQo1f9cOjy0iEDzZwspi+tYZV0d1uXO/QRlpvTtZfpRUq+hgQZMU3DyZ5bQDcTknHSMorQK0pVCq42BHwyXlg4tcOnRRzT69cdTW1NTO+/nT//y7SFsWwIxdLExy9M+0tHRMcJ6/wBNOjxhd6wxBc02NxEIQL8ipZZtHUPChy5aegkiWnSOHQ6nUtryqDBvXIyalWo1xtAFa2FqKm02SCBtthGwwTJFvHUl/c7PLrwuII2dlFo1jKZUyTjpqDATfaMQ0TAVmBFRN1SaIlOONeLXF3+sBS1g4FqwXV17C67g8EU8HnZfOqcUsJ0r6fJtb/6EVLbi/6z4ZUVFs1fFotGh4uLiD4ZG4b+h4dSY764h0Tdex95CpEZ//vUsF5GPXX9oO0b9w1NqnP05nQLFeaxtxUwoJ2fxtUQdiDg6Ojo8OtebNz1uJ+klRjsF2EbMvHN8PFb9UP470iLlS6VSPi6B8SpcP31LiS1hnA0CNT5atrO8fHzgMS6DM0skMezxctkpUVADajVpU5fU5w8mMFIHLuCkpTn4vLRXL7z3lDreS2LjbjqFKNsqceJoBvZXbVaTlVVQcMYCXW1SR9MZXEJ0nKnkSf/x3V+8pcWYoVVu+OphSuB20vGGk+o3d0rizSenW3cyuuPT+rWMTIj4R6gD/1TOhowUef9ko9mpZhuxKf/+fo6E7fOiVPYzY8wvhy8NX7p0Ucp3tLTIsP/cBE8oHqGoX/VgyCjf+MX/1MAdU7KN2MyUANui4nRC/fMLFy6+fQl4+10b6bUmFZO+dGQBp+zcM9VFS1738WEA895+cEenhF3ZVyp//u6bP744OoSZ74iDh+2/eDxRRobQNu8s5rHHzH5kT4OEHf602FIx0dnb1SaKd69KT0+J/rmpywCtZJvlKJNjQ3u8V8kT6QW7uT0gixJjO+XM6qnYXllH1r/qOPmWwL2TtI+tnnXYVYXNSvbXPMbTjOViXqCposfDicfBwcHBwcHBwcHBwcGxIv4fuiTn7Kp5AvkAAAAASUVORK5CYII="/>
          <p:cNvSpPr>
            <a:spLocks noChangeAspect="1" noChangeArrowheads="1"/>
          </p:cNvSpPr>
          <p:nvPr/>
        </p:nvSpPr>
        <p:spPr bwMode="auto">
          <a:xfrm>
            <a:off x="817033"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37" name="Picture 21" descr="http://learnheaps.com.au/wp-content/uploads/2012/11/Threading-Bead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503" y="4580313"/>
            <a:ext cx="4660983" cy="1734881"/>
          </a:xfrm>
          <a:prstGeom prst="rect">
            <a:avLst/>
          </a:prstGeom>
          <a:noFill/>
          <a:extLst>
            <a:ext uri="{909E8E84-426E-40DD-AFC4-6F175D3DCCD1}">
              <a14:hiddenFill xmlns:a14="http://schemas.microsoft.com/office/drawing/2010/main">
                <a:solidFill>
                  <a:srgbClr val="FFFFFF"/>
                </a:solidFill>
              </a14:hiddenFill>
            </a:ext>
          </a:extLst>
        </p:spPr>
      </p:pic>
      <p:pic>
        <p:nvPicPr>
          <p:cNvPr id="9243" name="Picture 27" descr="http://www.dsez.co.uk/Coins_tit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06991" y="4580312"/>
            <a:ext cx="2644901" cy="173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48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2204" y="3432313"/>
            <a:ext cx="10058402" cy="1219200"/>
          </a:xfrm>
        </p:spPr>
        <p:txBody>
          <a:bodyPr>
            <a:noAutofit/>
          </a:bodyPr>
          <a:lstStyle/>
          <a:p>
            <a:pPr algn="ctr"/>
            <a:r>
              <a:rPr lang="en-GB" sz="5400" dirty="0" smtClean="0"/>
              <a:t>Welcome to ONE-</a:t>
            </a:r>
            <a:r>
              <a:rPr lang="en-GB" sz="5400" dirty="0" err="1" smtClean="0"/>
              <a:t>derland</a:t>
            </a:r>
            <a:r>
              <a:rPr lang="en-GB" sz="5400" dirty="0" smtClean="0"/>
              <a:t>!</a:t>
            </a:r>
            <a:br>
              <a:rPr lang="en-GB" sz="5400" dirty="0" smtClean="0"/>
            </a:br>
            <a:r>
              <a:rPr lang="en-GB" sz="5400" dirty="0"/>
              <a:t/>
            </a:r>
            <a:br>
              <a:rPr lang="en-GB" sz="5400" dirty="0"/>
            </a:br>
            <a:r>
              <a:rPr lang="en-GB" sz="5400" dirty="0" smtClean="0"/>
              <a:t>Questions?</a:t>
            </a:r>
            <a:endParaRPr lang="en-GB" sz="5400" dirty="0"/>
          </a:p>
        </p:txBody>
      </p:sp>
    </p:spTree>
    <p:extLst>
      <p:ext uri="{BB962C8B-B14F-4D97-AF65-F5344CB8AC3E}">
        <p14:creationId xmlns:p14="http://schemas.microsoft.com/office/powerpoint/2010/main" val="21254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Starting School</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483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43" y="1752599"/>
            <a:ext cx="11065565" cy="4595191"/>
          </a:xfrm>
        </p:spPr>
        <p:txBody>
          <a:bodyPr>
            <a:normAutofit fontScale="62500" lnSpcReduction="20000"/>
          </a:bodyPr>
          <a:lstStyle/>
          <a:p>
            <a:pPr marL="0" indent="0">
              <a:lnSpc>
                <a:spcPct val="80000"/>
              </a:lnSpc>
              <a:buNone/>
              <a:defRPr/>
            </a:pPr>
            <a:endParaRPr lang="en-GB" altLang="en-US" dirty="0">
              <a:latin typeface="Calibri" panose="020F0502020204030204" pitchFamily="34" charset="0"/>
            </a:endParaRPr>
          </a:p>
          <a:p>
            <a:pPr marL="0" indent="0">
              <a:lnSpc>
                <a:spcPct val="80000"/>
              </a:lnSpc>
              <a:buNone/>
              <a:defRPr/>
            </a:pPr>
            <a:r>
              <a:rPr lang="en-GB" altLang="en-US" sz="3200" dirty="0" smtClean="0"/>
              <a:t>All children will start on the first day and will be given a staggered start time.</a:t>
            </a:r>
          </a:p>
          <a:p>
            <a:pPr marL="0" indent="0">
              <a:lnSpc>
                <a:spcPct val="80000"/>
              </a:lnSpc>
              <a:buNone/>
              <a:defRPr/>
            </a:pPr>
            <a:r>
              <a:rPr lang="en-GB" altLang="en-US" sz="3200" b="1" u="sng" dirty="0" smtClean="0"/>
              <a:t>Please arrive as close to the time given as possible</a:t>
            </a:r>
          </a:p>
          <a:p>
            <a:pPr>
              <a:lnSpc>
                <a:spcPct val="80000"/>
              </a:lnSpc>
              <a:defRPr/>
            </a:pPr>
            <a:r>
              <a:rPr lang="en-GB" altLang="en-US" sz="3200" dirty="0" smtClean="0"/>
              <a:t>P1A – 9:10</a:t>
            </a:r>
          </a:p>
          <a:p>
            <a:pPr>
              <a:lnSpc>
                <a:spcPct val="80000"/>
              </a:lnSpc>
              <a:defRPr/>
            </a:pPr>
            <a:r>
              <a:rPr lang="en-GB" altLang="en-US" sz="3200" dirty="0" smtClean="0"/>
              <a:t>P1B – 9:20</a:t>
            </a:r>
          </a:p>
          <a:p>
            <a:pPr>
              <a:lnSpc>
                <a:spcPct val="80000"/>
              </a:lnSpc>
              <a:defRPr/>
            </a:pPr>
            <a:r>
              <a:rPr lang="en-GB" altLang="en-US" sz="3200" dirty="0" smtClean="0"/>
              <a:t>P1C – 9:30</a:t>
            </a:r>
          </a:p>
          <a:p>
            <a:pPr>
              <a:lnSpc>
                <a:spcPct val="80000"/>
              </a:lnSpc>
              <a:defRPr/>
            </a:pPr>
            <a:endParaRPr lang="en-GB" altLang="en-US" sz="3200" dirty="0"/>
          </a:p>
          <a:p>
            <a:pPr marL="0" indent="0">
              <a:lnSpc>
                <a:spcPct val="80000"/>
              </a:lnSpc>
              <a:buNone/>
              <a:defRPr/>
            </a:pPr>
            <a:r>
              <a:rPr lang="en-GB" altLang="en-US" sz="3200" dirty="0"/>
              <a:t>Entrance to Primary 1 from the main </a:t>
            </a:r>
            <a:r>
              <a:rPr lang="en-GB" altLang="en-US" sz="3200" dirty="0" smtClean="0"/>
              <a:t>playground</a:t>
            </a:r>
            <a:endParaRPr lang="en-GB" altLang="en-US" sz="3200" dirty="0"/>
          </a:p>
          <a:p>
            <a:pPr marL="0" indent="0">
              <a:lnSpc>
                <a:spcPct val="80000"/>
              </a:lnSpc>
              <a:buNone/>
              <a:defRPr/>
            </a:pPr>
            <a:r>
              <a:rPr lang="en-GB" altLang="en-US" sz="3200" dirty="0" smtClean="0"/>
              <a:t>Parents are welcome to come in with their child and help them settle into the class.</a:t>
            </a:r>
            <a:r>
              <a:rPr lang="en-GB" altLang="en-US" sz="3200" dirty="0"/>
              <a:t>		                </a:t>
            </a:r>
          </a:p>
          <a:p>
            <a:pPr algn="ctr">
              <a:lnSpc>
                <a:spcPct val="80000"/>
              </a:lnSpc>
              <a:buNone/>
              <a:defRPr/>
            </a:pPr>
            <a:r>
              <a:rPr lang="en-GB" altLang="en-US" sz="3200" i="1" dirty="0"/>
              <a:t>A plea – only photograph your own </a:t>
            </a:r>
            <a:r>
              <a:rPr lang="en-GB" altLang="en-US" sz="3200" i="1" dirty="0" smtClean="0"/>
              <a:t>child and be wary of posting on social media.</a:t>
            </a:r>
            <a:endParaRPr lang="en-GB" sz="3200" dirty="0"/>
          </a:p>
        </p:txBody>
      </p:sp>
      <p:sp>
        <p:nvSpPr>
          <p:cNvPr id="2" name="Title 1"/>
          <p:cNvSpPr>
            <a:spLocks noGrp="1"/>
          </p:cNvSpPr>
          <p:nvPr>
            <p:ph type="title"/>
          </p:nvPr>
        </p:nvSpPr>
        <p:spPr>
          <a:xfrm>
            <a:off x="444623" y="656603"/>
            <a:ext cx="11521280" cy="1143000"/>
          </a:xfrm>
        </p:spPr>
        <p:txBody>
          <a:bodyPr>
            <a:noAutofit/>
          </a:bodyPr>
          <a:lstStyle/>
          <a:p>
            <a:r>
              <a:rPr lang="en-GB" sz="3600" dirty="0" smtClean="0"/>
              <a:t>First Day – Where Memories are Made</a:t>
            </a:r>
            <a:endParaRPr lang="en-GB"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1061" y="2630556"/>
            <a:ext cx="2818296" cy="2113722"/>
          </a:xfrm>
          <a:prstGeom prst="rect">
            <a:avLst/>
          </a:prstGeom>
        </p:spPr>
      </p:pic>
    </p:spTree>
    <p:extLst>
      <p:ext uri="{BB962C8B-B14F-4D97-AF65-F5344CB8AC3E}">
        <p14:creationId xmlns:p14="http://schemas.microsoft.com/office/powerpoint/2010/main" val="411898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ct val="50000"/>
              </a:spcBef>
              <a:buNone/>
            </a:pPr>
            <a:r>
              <a:rPr lang="en-GB" altLang="en-US" dirty="0">
                <a:cs typeface="Arial" charset="0"/>
              </a:rPr>
              <a:t>Monday to </a:t>
            </a:r>
            <a:r>
              <a:rPr lang="en-GB" altLang="en-US" dirty="0" smtClean="0">
                <a:cs typeface="Arial" charset="0"/>
              </a:rPr>
              <a:t>Thursday:	  	8.50am </a:t>
            </a:r>
            <a:r>
              <a:rPr lang="en-GB" altLang="en-US" dirty="0">
                <a:cs typeface="Arial" charset="0"/>
              </a:rPr>
              <a:t>– 3.15pm</a:t>
            </a:r>
          </a:p>
          <a:p>
            <a:pPr marL="0" indent="0">
              <a:spcBef>
                <a:spcPct val="50000"/>
              </a:spcBef>
              <a:buNone/>
            </a:pPr>
            <a:r>
              <a:rPr lang="en-GB" altLang="en-US" dirty="0" smtClean="0">
                <a:cs typeface="Arial" charset="0"/>
              </a:rPr>
              <a:t>Friday:				8.50am </a:t>
            </a:r>
            <a:r>
              <a:rPr lang="en-GB" altLang="en-US" dirty="0">
                <a:cs typeface="Arial" charset="0"/>
              </a:rPr>
              <a:t>– </a:t>
            </a:r>
            <a:r>
              <a:rPr lang="en-GB" altLang="en-US" dirty="0" smtClean="0">
                <a:cs typeface="Arial" charset="0"/>
              </a:rPr>
              <a:t>12.25pm</a:t>
            </a:r>
          </a:p>
          <a:p>
            <a:pPr marL="0" indent="0">
              <a:spcBef>
                <a:spcPct val="50000"/>
              </a:spcBef>
              <a:buNone/>
            </a:pPr>
            <a:endParaRPr lang="en-GB" dirty="0"/>
          </a:p>
          <a:p>
            <a:pPr marL="0" indent="0">
              <a:buNone/>
            </a:pPr>
            <a:r>
              <a:rPr lang="en-GB" dirty="0" smtClean="0"/>
              <a:t>On the first day, please can all children be collected from the playground at 3pm unless attending wraparound.</a:t>
            </a:r>
          </a:p>
          <a:p>
            <a:pPr marL="0" indent="0">
              <a:buNone/>
            </a:pPr>
            <a:r>
              <a:rPr lang="en-GB" dirty="0" smtClean="0"/>
              <a:t>Please make arrangements to walk as there is limited parking around the school.</a:t>
            </a:r>
          </a:p>
          <a:p>
            <a:pPr marL="0" indent="0">
              <a:buNone/>
            </a:pPr>
            <a:endParaRPr lang="en-GB" dirty="0"/>
          </a:p>
        </p:txBody>
      </p:sp>
      <p:sp>
        <p:nvSpPr>
          <p:cNvPr id="2" name="Title 1"/>
          <p:cNvSpPr>
            <a:spLocks noGrp="1"/>
          </p:cNvSpPr>
          <p:nvPr>
            <p:ph type="title"/>
          </p:nvPr>
        </p:nvSpPr>
        <p:spPr/>
        <p:txBody>
          <a:bodyPr/>
          <a:lstStyle/>
          <a:p>
            <a:r>
              <a:rPr lang="en-GB" dirty="0" smtClean="0"/>
              <a:t>School Hours</a:t>
            </a:r>
            <a:endParaRPr lang="en-GB" dirty="0"/>
          </a:p>
        </p:txBody>
      </p:sp>
      <p:pic>
        <p:nvPicPr>
          <p:cNvPr id="1026" name="Picture 2" descr="C:\Users\sharon.wallace\AppData\Local\Microsoft\Windows\Temporary Internet Files\Content.IE5\TX5IE0M1\uh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650" y="3424238"/>
            <a:ext cx="127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aron.wallace\AppData\Local\Microsoft\Windows\Temporary Internet Files\Content.IE5\AZD07Q1Z\clipart01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6609" y="291614"/>
            <a:ext cx="1743992" cy="139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6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defRPr/>
            </a:pPr>
            <a:r>
              <a:rPr lang="en-GB" b="1" dirty="0">
                <a:cs typeface="Arial" charset="0"/>
              </a:rPr>
              <a:t>B</a:t>
            </a:r>
            <a:r>
              <a:rPr lang="en-GB" b="1" dirty="0" smtClean="0">
                <a:cs typeface="Arial" charset="0"/>
              </a:rPr>
              <a:t>reakfast Club </a:t>
            </a:r>
          </a:p>
          <a:p>
            <a:pPr>
              <a:defRPr/>
            </a:pPr>
            <a:r>
              <a:rPr lang="en-GB" dirty="0">
                <a:cs typeface="Arial" charset="0"/>
              </a:rPr>
              <a:t>A</a:t>
            </a:r>
            <a:r>
              <a:rPr lang="en-GB" dirty="0" smtClean="0">
                <a:cs typeface="Arial" charset="0"/>
              </a:rPr>
              <a:t>vailable from 8am – from day two with no need to book.</a:t>
            </a:r>
          </a:p>
          <a:p>
            <a:pPr>
              <a:defRPr/>
            </a:pPr>
            <a:r>
              <a:rPr lang="en-GB" dirty="0" smtClean="0">
                <a:cs typeface="Arial" charset="0"/>
              </a:rPr>
              <a:t>If using the car park, parents should park in the drop off zone and escort their child to the breakfast club doors.</a:t>
            </a:r>
          </a:p>
          <a:p>
            <a:pPr>
              <a:defRPr/>
            </a:pPr>
            <a:r>
              <a:rPr lang="en-GB" dirty="0" smtClean="0">
                <a:cs typeface="Arial" charset="0"/>
              </a:rPr>
              <a:t>Children not attending breakfast club should be walked round from </a:t>
            </a:r>
            <a:r>
              <a:rPr lang="en-GB" dirty="0" err="1">
                <a:cs typeface="Arial" charset="0"/>
              </a:rPr>
              <a:t>B</a:t>
            </a:r>
            <a:r>
              <a:rPr lang="en-GB" dirty="0" err="1" smtClean="0">
                <a:cs typeface="Arial" charset="0"/>
              </a:rPr>
              <a:t>ankton</a:t>
            </a:r>
            <a:r>
              <a:rPr lang="en-GB" dirty="0" smtClean="0">
                <a:cs typeface="Arial" charset="0"/>
              </a:rPr>
              <a:t> Lane to the playground at the rear of the school – playground supervision is in place from 8.30am, please do not arrive early.</a:t>
            </a:r>
          </a:p>
        </p:txBody>
      </p:sp>
      <p:sp>
        <p:nvSpPr>
          <p:cNvPr id="2" name="Title 1"/>
          <p:cNvSpPr>
            <a:spLocks noGrp="1"/>
          </p:cNvSpPr>
          <p:nvPr>
            <p:ph type="title"/>
          </p:nvPr>
        </p:nvSpPr>
        <p:spPr/>
        <p:txBody>
          <a:bodyPr/>
          <a:lstStyle/>
          <a:p>
            <a:r>
              <a:rPr lang="en-GB" dirty="0" smtClean="0"/>
              <a:t>Morning Safety at School</a:t>
            </a:r>
            <a:endParaRPr lang="en-GB" dirty="0"/>
          </a:p>
        </p:txBody>
      </p:sp>
      <p:pic>
        <p:nvPicPr>
          <p:cNvPr id="4098" name="Picture 2" descr="C:\Users\sharon.wallace\AppData\Local\Microsoft\Windows\Temporary Internet Files\Content.IE5\7BUXBOS8\west_end_safety[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5473" y="616869"/>
            <a:ext cx="203200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2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defRPr/>
            </a:pPr>
            <a:r>
              <a:rPr lang="en-GB" b="1" dirty="0">
                <a:cs typeface="Arial" charset="0"/>
              </a:rPr>
              <a:t>Late Arrivals</a:t>
            </a:r>
          </a:p>
          <a:p>
            <a:pPr>
              <a:defRPr/>
            </a:pPr>
            <a:r>
              <a:rPr lang="en-GB" dirty="0">
                <a:cs typeface="Arial" charset="0"/>
              </a:rPr>
              <a:t>If your child is arrives after the bell, please take them to the office to collect a late slip.</a:t>
            </a:r>
          </a:p>
          <a:p>
            <a:pPr>
              <a:defRPr/>
            </a:pPr>
            <a:r>
              <a:rPr lang="en-GB" dirty="0">
                <a:cs typeface="Arial" charset="0"/>
              </a:rPr>
              <a:t>We follow a Safe Arrivals Procedure – if your child does not register for school by 9:30am and we have had no contact from a parent/carer we would notify the Safe Arrivals Team who may contact you, visit you and if they cannot contact you, the police will be notified.</a:t>
            </a:r>
          </a:p>
        </p:txBody>
      </p:sp>
      <p:sp>
        <p:nvSpPr>
          <p:cNvPr id="2" name="Title 1"/>
          <p:cNvSpPr>
            <a:spLocks noGrp="1"/>
          </p:cNvSpPr>
          <p:nvPr>
            <p:ph type="title"/>
          </p:nvPr>
        </p:nvSpPr>
        <p:spPr/>
        <p:txBody>
          <a:bodyPr/>
          <a:lstStyle/>
          <a:p>
            <a:r>
              <a:rPr lang="en-GB" dirty="0" smtClean="0"/>
              <a:t>Morning Safety at School</a:t>
            </a:r>
            <a:endParaRPr lang="en-GB" dirty="0"/>
          </a:p>
        </p:txBody>
      </p:sp>
      <p:pic>
        <p:nvPicPr>
          <p:cNvPr id="4098" name="Picture 2" descr="C:\Users\sharon.wallace\AppData\Local\Microsoft\Windows\Temporary Internet Files\Content.IE5\7BUXBOS8\west_end_safety[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5473" y="616869"/>
            <a:ext cx="203200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99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ct val="50000"/>
              </a:spcBef>
            </a:pPr>
            <a:r>
              <a:rPr lang="en-GB" altLang="en-US" dirty="0">
                <a:cs typeface="Arial" charset="0"/>
              </a:rPr>
              <a:t>Children will </a:t>
            </a:r>
            <a:r>
              <a:rPr lang="en-GB" altLang="en-US" dirty="0" smtClean="0">
                <a:cs typeface="Arial" charset="0"/>
              </a:rPr>
              <a:t>be </a:t>
            </a:r>
            <a:r>
              <a:rPr lang="en-GB" altLang="en-US" dirty="0">
                <a:cs typeface="Arial" charset="0"/>
              </a:rPr>
              <a:t>released </a:t>
            </a:r>
            <a:r>
              <a:rPr lang="en-GB" altLang="en-US" dirty="0" smtClean="0">
                <a:cs typeface="Arial" charset="0"/>
              </a:rPr>
              <a:t>one-by-one </a:t>
            </a:r>
            <a:r>
              <a:rPr lang="en-GB" altLang="en-US" dirty="0">
                <a:cs typeface="Arial" charset="0"/>
              </a:rPr>
              <a:t>from their class </a:t>
            </a:r>
            <a:r>
              <a:rPr lang="en-GB" altLang="en-US" dirty="0" smtClean="0">
                <a:cs typeface="Arial" charset="0"/>
              </a:rPr>
              <a:t>teacher to their known adult in the playground.</a:t>
            </a:r>
            <a:endParaRPr lang="en-GB" altLang="en-US" dirty="0">
              <a:cs typeface="Arial" charset="0"/>
            </a:endParaRPr>
          </a:p>
          <a:p>
            <a:pPr>
              <a:spcBef>
                <a:spcPct val="50000"/>
              </a:spcBef>
            </a:pPr>
            <a:r>
              <a:rPr lang="en-US" altLang="en-US" dirty="0" smtClean="0"/>
              <a:t>It </a:t>
            </a:r>
            <a:r>
              <a:rPr lang="en-US" altLang="en-US" dirty="0"/>
              <a:t>is important that your child stays with the teacher until “their grown up” collects </a:t>
            </a:r>
            <a:r>
              <a:rPr lang="en-US" altLang="en-US" dirty="0" smtClean="0"/>
              <a:t>them. </a:t>
            </a:r>
          </a:p>
          <a:p>
            <a:pPr>
              <a:spcBef>
                <a:spcPct val="50000"/>
              </a:spcBef>
            </a:pPr>
            <a:r>
              <a:rPr lang="en-US" altLang="en-US" dirty="0" smtClean="0"/>
              <a:t>If </a:t>
            </a:r>
            <a:r>
              <a:rPr lang="en-US" altLang="en-US" dirty="0"/>
              <a:t>whoever normally comes to collect your child at the end of the day is late, your child will be taken to the main </a:t>
            </a:r>
            <a:r>
              <a:rPr lang="en-US" altLang="en-US" dirty="0" smtClean="0"/>
              <a:t>office.</a:t>
            </a:r>
          </a:p>
          <a:p>
            <a:pPr>
              <a:spcBef>
                <a:spcPct val="50000"/>
              </a:spcBef>
            </a:pPr>
            <a:r>
              <a:rPr lang="en-US" altLang="en-US" dirty="0" smtClean="0"/>
              <a:t>Please </a:t>
            </a:r>
            <a:r>
              <a:rPr lang="en-US" altLang="en-US" dirty="0"/>
              <a:t>notify the school of any changes to your child’s normal pattern of leaving </a:t>
            </a:r>
            <a:r>
              <a:rPr lang="en-US" altLang="en-US" dirty="0" smtClean="0"/>
              <a:t>school.</a:t>
            </a:r>
            <a:endParaRPr lang="en-GB" altLang="en-US" dirty="0"/>
          </a:p>
        </p:txBody>
      </p:sp>
      <p:sp>
        <p:nvSpPr>
          <p:cNvPr id="2" name="Title 1"/>
          <p:cNvSpPr>
            <a:spLocks noGrp="1"/>
          </p:cNvSpPr>
          <p:nvPr>
            <p:ph type="title"/>
          </p:nvPr>
        </p:nvSpPr>
        <p:spPr/>
        <p:txBody>
          <a:bodyPr/>
          <a:lstStyle/>
          <a:p>
            <a:r>
              <a:rPr lang="en-GB" dirty="0" smtClean="0"/>
              <a:t>End of the day safety - Walking</a:t>
            </a:r>
            <a:endParaRPr lang="en-GB" dirty="0"/>
          </a:p>
        </p:txBody>
      </p:sp>
      <p:pic>
        <p:nvPicPr>
          <p:cNvPr id="11266" name="Picture 2" descr="C:\Users\sharon.wallace\AppData\Local\Microsoft\Windows\Temporary Internet Files\Content.IE5\7DMOEOHH\Screenshot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5676" y="652476"/>
            <a:ext cx="1661091" cy="97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0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ct val="50000"/>
              </a:spcBef>
            </a:pPr>
            <a:r>
              <a:rPr lang="en-GB" altLang="en-US" dirty="0" smtClean="0">
                <a:cs typeface="Arial" charset="0"/>
              </a:rPr>
              <a:t>Children are escorted to the car line area and supervised by a member of staff.</a:t>
            </a:r>
          </a:p>
          <a:p>
            <a:pPr>
              <a:spcBef>
                <a:spcPct val="50000"/>
              </a:spcBef>
            </a:pPr>
            <a:r>
              <a:rPr lang="en-GB" altLang="en-US" dirty="0" smtClean="0">
                <a:cs typeface="Arial" charset="0"/>
              </a:rPr>
              <a:t>Parents who wish to collect their child by car will need to park in the turning circle, get out of their car and collect their child from the gate.</a:t>
            </a:r>
            <a:endParaRPr lang="en-GB" altLang="en-US" dirty="0">
              <a:cs typeface="Arial" charset="0"/>
            </a:endParaRPr>
          </a:p>
          <a:p>
            <a:pPr>
              <a:spcBef>
                <a:spcPct val="50000"/>
              </a:spcBef>
            </a:pPr>
            <a:r>
              <a:rPr lang="en-US" altLang="en-US" dirty="0" smtClean="0"/>
              <a:t>Children will not be allowed to leave the playground until an adult comes to collect them.</a:t>
            </a:r>
            <a:endParaRPr lang="en-US" altLang="en-US" dirty="0"/>
          </a:p>
          <a:p>
            <a:pPr>
              <a:spcBef>
                <a:spcPct val="50000"/>
              </a:spcBef>
            </a:pPr>
            <a:r>
              <a:rPr lang="en-US" altLang="en-US" dirty="0" smtClean="0"/>
              <a:t>Children who take the bus will be escorted from the school to the bus by a member of staff.</a:t>
            </a:r>
          </a:p>
        </p:txBody>
      </p:sp>
      <p:sp>
        <p:nvSpPr>
          <p:cNvPr id="2" name="Title 1"/>
          <p:cNvSpPr>
            <a:spLocks noGrp="1"/>
          </p:cNvSpPr>
          <p:nvPr>
            <p:ph type="title"/>
          </p:nvPr>
        </p:nvSpPr>
        <p:spPr/>
        <p:txBody>
          <a:bodyPr/>
          <a:lstStyle/>
          <a:p>
            <a:r>
              <a:rPr lang="en-GB" dirty="0" smtClean="0"/>
              <a:t>End of the day safety – Car or Bus</a:t>
            </a:r>
            <a:endParaRPr lang="en-GB" dirty="0"/>
          </a:p>
        </p:txBody>
      </p:sp>
      <p:pic>
        <p:nvPicPr>
          <p:cNvPr id="11266" name="Picture 2" descr="C:\Users\sharon.wallace\AppData\Local\Microsoft\Windows\Temporary Internet Files\Content.IE5\7DMOEOHH\Screenshot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5703" y="660280"/>
            <a:ext cx="1661091" cy="97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6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Children who attend Simply Play will be collected at the school and escorted to their relevant locations.</a:t>
            </a:r>
          </a:p>
          <a:p>
            <a:pPr marL="0" indent="0">
              <a:buNone/>
            </a:pPr>
            <a:endParaRPr lang="en-GB" dirty="0" smtClean="0"/>
          </a:p>
          <a:p>
            <a:r>
              <a:rPr lang="en-GB" dirty="0" smtClean="0"/>
              <a:t>Wraparound Care is provided within the school Nursery playroom and children who use this service make their way to the Nursery at the end of the day. </a:t>
            </a:r>
            <a:endParaRPr lang="en-GB" dirty="0"/>
          </a:p>
        </p:txBody>
      </p:sp>
      <p:sp>
        <p:nvSpPr>
          <p:cNvPr id="3" name="Title 2"/>
          <p:cNvSpPr>
            <a:spLocks noGrp="1"/>
          </p:cNvSpPr>
          <p:nvPr>
            <p:ph type="title"/>
          </p:nvPr>
        </p:nvSpPr>
        <p:spPr/>
        <p:txBody>
          <a:bodyPr/>
          <a:lstStyle/>
          <a:p>
            <a:r>
              <a:rPr lang="en-GB" dirty="0" smtClean="0"/>
              <a:t>After School Care</a:t>
            </a:r>
            <a:endParaRPr lang="en-GB" dirty="0"/>
          </a:p>
        </p:txBody>
      </p:sp>
    </p:spTree>
    <p:extLst>
      <p:ext uri="{BB962C8B-B14F-4D97-AF65-F5344CB8AC3E}">
        <p14:creationId xmlns:p14="http://schemas.microsoft.com/office/powerpoint/2010/main" val="401114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Senior Leadership Team</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043" y="386300"/>
            <a:ext cx="1584204" cy="1418583"/>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422" y="2007851"/>
            <a:ext cx="2423160" cy="3028950"/>
          </a:xfrm>
          <a:prstGeom prst="rect">
            <a:avLst/>
          </a:prstGeom>
        </p:spPr>
      </p:pic>
      <p:pic>
        <p:nvPicPr>
          <p:cNvPr id="7"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967" y="2007851"/>
            <a:ext cx="2423160" cy="3028950"/>
          </a:xfrm>
          <a:prstGeom prst="rect">
            <a:avLst/>
          </a:prstGeom>
        </p:spPr>
      </p:pic>
      <p:sp>
        <p:nvSpPr>
          <p:cNvPr id="8" name="TextBox 7"/>
          <p:cNvSpPr txBox="1"/>
          <p:nvPr/>
        </p:nvSpPr>
        <p:spPr>
          <a:xfrm>
            <a:off x="799793" y="5546064"/>
            <a:ext cx="4487823" cy="369332"/>
          </a:xfrm>
          <a:prstGeom prst="rect">
            <a:avLst/>
          </a:prstGeom>
          <a:noFill/>
        </p:spPr>
        <p:txBody>
          <a:bodyPr wrap="square" rtlCol="0">
            <a:spAutoFit/>
          </a:bodyPr>
          <a:lstStyle/>
          <a:p>
            <a:r>
              <a:rPr lang="en-GB" dirty="0" smtClean="0"/>
              <a:t>Mrs Fiona Hollands – Head Teacher</a:t>
            </a:r>
            <a:endParaRPr lang="en-GB" dirty="0"/>
          </a:p>
        </p:txBody>
      </p:sp>
      <p:sp>
        <p:nvSpPr>
          <p:cNvPr id="9" name="TextBox 8"/>
          <p:cNvSpPr txBox="1"/>
          <p:nvPr/>
        </p:nvSpPr>
        <p:spPr>
          <a:xfrm>
            <a:off x="6459416" y="5546064"/>
            <a:ext cx="5003714" cy="369332"/>
          </a:xfrm>
          <a:prstGeom prst="rect">
            <a:avLst/>
          </a:prstGeom>
          <a:noFill/>
        </p:spPr>
        <p:txBody>
          <a:bodyPr wrap="square" rtlCol="0">
            <a:spAutoFit/>
          </a:bodyPr>
          <a:lstStyle/>
          <a:p>
            <a:r>
              <a:rPr lang="en-GB" dirty="0" smtClean="0"/>
              <a:t>Mrs Lynn Dare – Depute Head Teacher</a:t>
            </a:r>
            <a:endParaRPr lang="en-GB" dirty="0"/>
          </a:p>
        </p:txBody>
      </p:sp>
    </p:spTree>
    <p:extLst>
      <p:ext uri="{BB962C8B-B14F-4D97-AF65-F5344CB8AC3E}">
        <p14:creationId xmlns:p14="http://schemas.microsoft.com/office/powerpoint/2010/main" val="194025341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Wraparound</a:t>
            </a:r>
            <a:endParaRPr lang="en-GB" dirty="0"/>
          </a:p>
        </p:txBody>
      </p:sp>
      <p:sp>
        <p:nvSpPr>
          <p:cNvPr id="3" name="Text Placeholder 2"/>
          <p:cNvSpPr>
            <a:spLocks noGrp="1"/>
          </p:cNvSpPr>
          <p:nvPr>
            <p:ph type="body" idx="1"/>
          </p:nvPr>
        </p:nvSpPr>
        <p:spPr/>
        <p:txBody>
          <a:bodyPr/>
          <a:lstStyle/>
          <a:p>
            <a:r>
              <a:rPr lang="en-GB" dirty="0" smtClean="0"/>
              <a:t>Miss Emily Peat – Wraparound Team Leader</a:t>
            </a:r>
            <a:endParaRPr lang="en-GB" dirty="0"/>
          </a:p>
        </p:txBody>
      </p:sp>
    </p:spTree>
    <p:extLst>
      <p:ext uri="{BB962C8B-B14F-4D97-AF65-F5344CB8AC3E}">
        <p14:creationId xmlns:p14="http://schemas.microsoft.com/office/powerpoint/2010/main" val="258035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u="sng" dirty="0" smtClean="0">
                <a:solidFill>
                  <a:schemeClr val="tx2"/>
                </a:solidFill>
              </a:rPr>
              <a:t>When you receive your contract what  do you do?</a:t>
            </a:r>
            <a:endParaRPr lang="en-GB" sz="2800" u="sng" dirty="0">
              <a:solidFill>
                <a:schemeClr val="tx2"/>
              </a:solidFill>
            </a:endParaRPr>
          </a:p>
        </p:txBody>
      </p:sp>
      <p:sp>
        <p:nvSpPr>
          <p:cNvPr id="3" name="Content Placeholder 2"/>
          <p:cNvSpPr>
            <a:spLocks noGrp="1"/>
          </p:cNvSpPr>
          <p:nvPr>
            <p:ph idx="1"/>
          </p:nvPr>
        </p:nvSpPr>
        <p:spPr/>
        <p:txBody>
          <a:bodyPr>
            <a:noAutofit/>
          </a:bodyPr>
          <a:lstStyle/>
          <a:p>
            <a:r>
              <a:rPr lang="en-GB" dirty="0" smtClean="0"/>
              <a:t>Contact wraparound on 01506 416 093.</a:t>
            </a:r>
          </a:p>
          <a:p>
            <a:r>
              <a:rPr lang="en-GB" dirty="0" smtClean="0"/>
              <a:t>Fill in a registration pack filled with emergency contacts, EE2 forms and medical information.</a:t>
            </a:r>
            <a:endParaRPr lang="en-GB" dirty="0"/>
          </a:p>
          <a:p>
            <a:r>
              <a:rPr lang="en-GB" dirty="0" smtClean="0"/>
              <a:t>Medication must be brought in a container and paperwork must be filled in. School and wraparound need their own</a:t>
            </a:r>
            <a:r>
              <a:rPr lang="en-GB" dirty="0"/>
              <a:t>.</a:t>
            </a:r>
            <a:endParaRPr lang="en-GB" dirty="0" smtClean="0"/>
          </a:p>
          <a:p>
            <a:r>
              <a:rPr lang="en-GB" dirty="0" smtClean="0"/>
              <a:t>A contract must be signed by you to pupil placement before your child can attend wraparound.</a:t>
            </a:r>
            <a:endParaRPr lang="en-GB" dirty="0"/>
          </a:p>
          <a:p>
            <a:r>
              <a:rPr lang="en-GB" dirty="0" smtClean="0"/>
              <a:t>We will not know who we are getting until you do!</a:t>
            </a:r>
            <a:endParaRPr lang="en-GB" dirty="0"/>
          </a:p>
        </p:txBody>
      </p:sp>
    </p:spTree>
    <p:extLst>
      <p:ext uri="{BB962C8B-B14F-4D97-AF65-F5344CB8AC3E}">
        <p14:creationId xmlns:p14="http://schemas.microsoft.com/office/powerpoint/2010/main" val="322112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solidFill>
                  <a:schemeClr val="tx2"/>
                </a:solidFill>
              </a:rPr>
              <a:t>Transition from class to wraparound</a:t>
            </a:r>
            <a:endParaRPr lang="en-GB" u="sng" dirty="0">
              <a:solidFill>
                <a:schemeClr val="tx2"/>
              </a:solidFill>
            </a:endParaRPr>
          </a:p>
        </p:txBody>
      </p:sp>
      <p:sp>
        <p:nvSpPr>
          <p:cNvPr id="3" name="Content Placeholder 2"/>
          <p:cNvSpPr>
            <a:spLocks noGrp="1"/>
          </p:cNvSpPr>
          <p:nvPr>
            <p:ph idx="1"/>
          </p:nvPr>
        </p:nvSpPr>
        <p:spPr/>
        <p:txBody>
          <a:bodyPr>
            <a:noAutofit/>
          </a:bodyPr>
          <a:lstStyle/>
          <a:p>
            <a:r>
              <a:rPr lang="en-GB" sz="2800" dirty="0" smtClean="0"/>
              <a:t>Children are collected from their classrooms.</a:t>
            </a:r>
          </a:p>
          <a:p>
            <a:r>
              <a:rPr lang="en-GB" sz="2800" dirty="0" smtClean="0"/>
              <a:t>Register the child with a member of staff.</a:t>
            </a:r>
          </a:p>
          <a:p>
            <a:r>
              <a:rPr lang="en-GB" sz="2800" dirty="0" smtClean="0"/>
              <a:t>Children choose what they would like to do inside the playroom.</a:t>
            </a:r>
          </a:p>
          <a:p>
            <a:r>
              <a:rPr lang="en-GB" sz="2800" dirty="0" smtClean="0"/>
              <a:t>Have an afternoon snack</a:t>
            </a:r>
          </a:p>
          <a:p>
            <a:r>
              <a:rPr lang="en-GB" sz="2800" dirty="0" smtClean="0"/>
              <a:t>A choice of play before a quiet story to end the day.</a:t>
            </a:r>
          </a:p>
        </p:txBody>
      </p:sp>
    </p:spTree>
    <p:extLst>
      <p:ext uri="{BB962C8B-B14F-4D97-AF65-F5344CB8AC3E}">
        <p14:creationId xmlns:p14="http://schemas.microsoft.com/office/powerpoint/2010/main" val="159659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chemeClr val="tx2"/>
                </a:solidFill>
              </a:rPr>
              <a:t>Your child will need know</a:t>
            </a:r>
            <a:endParaRPr lang="en-GB" u="sng" dirty="0">
              <a:solidFill>
                <a:schemeClr val="tx2"/>
              </a:solidFill>
            </a:endParaRPr>
          </a:p>
        </p:txBody>
      </p:sp>
      <p:sp>
        <p:nvSpPr>
          <p:cNvPr id="3" name="Content Placeholder 2"/>
          <p:cNvSpPr>
            <a:spLocks noGrp="1"/>
          </p:cNvSpPr>
          <p:nvPr>
            <p:ph idx="1"/>
          </p:nvPr>
        </p:nvSpPr>
        <p:spPr/>
        <p:txBody>
          <a:bodyPr>
            <a:noAutofit/>
          </a:bodyPr>
          <a:lstStyle/>
          <a:p>
            <a:r>
              <a:rPr lang="en-GB" sz="2800" dirty="0" smtClean="0"/>
              <a:t>They need to know the days they attend wraparound.</a:t>
            </a:r>
          </a:p>
          <a:p>
            <a:r>
              <a:rPr lang="en-GB" sz="2800" dirty="0" smtClean="0"/>
              <a:t>To remember all their belongings in their classroom when being collected from staff.</a:t>
            </a:r>
          </a:p>
          <a:p>
            <a:r>
              <a:rPr lang="en-GB" sz="2800" dirty="0" smtClean="0"/>
              <a:t>To know which after school clubs</a:t>
            </a:r>
            <a:r>
              <a:rPr lang="en-GB" sz="2800" dirty="0"/>
              <a:t> </a:t>
            </a:r>
            <a:r>
              <a:rPr lang="en-GB" sz="2800" dirty="0" smtClean="0"/>
              <a:t>they attend.</a:t>
            </a:r>
            <a:endParaRPr lang="en-GB" sz="2800" dirty="0"/>
          </a:p>
          <a:p>
            <a:r>
              <a:rPr lang="en-GB" sz="2800" dirty="0" smtClean="0"/>
              <a:t>To respect and follow all rules of the </a:t>
            </a:r>
            <a:r>
              <a:rPr lang="en-GB" sz="2800" dirty="0" smtClean="0"/>
              <a:t>playroom and </a:t>
            </a:r>
            <a:r>
              <a:rPr lang="en-GB" sz="2800" dirty="0" smtClean="0"/>
              <a:t>school.</a:t>
            </a:r>
            <a:endParaRPr lang="en-GB" sz="2800" dirty="0"/>
          </a:p>
          <a:p>
            <a:r>
              <a:rPr lang="en-GB" sz="2800" dirty="0" smtClean="0"/>
              <a:t>To have fun!</a:t>
            </a:r>
            <a:endParaRPr lang="en-GB" sz="2800" dirty="0"/>
          </a:p>
        </p:txBody>
      </p:sp>
    </p:spTree>
    <p:extLst>
      <p:ext uri="{BB962C8B-B14F-4D97-AF65-F5344CB8AC3E}">
        <p14:creationId xmlns:p14="http://schemas.microsoft.com/office/powerpoint/2010/main" val="87753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chemeClr val="tx2"/>
                </a:solidFill>
              </a:rPr>
              <a:t>What you need to bring</a:t>
            </a:r>
            <a:endParaRPr lang="en-GB" u="sng" dirty="0">
              <a:solidFill>
                <a:schemeClr val="tx2"/>
              </a:solidFill>
            </a:endParaRPr>
          </a:p>
        </p:txBody>
      </p:sp>
      <p:sp>
        <p:nvSpPr>
          <p:cNvPr id="3" name="Content Placeholder 2"/>
          <p:cNvSpPr>
            <a:spLocks noGrp="1"/>
          </p:cNvSpPr>
          <p:nvPr>
            <p:ph idx="1"/>
          </p:nvPr>
        </p:nvSpPr>
        <p:spPr/>
        <p:txBody>
          <a:bodyPr/>
          <a:lstStyle/>
          <a:p>
            <a:r>
              <a:rPr lang="en-GB" dirty="0" smtClean="0"/>
              <a:t>To bring indoor shoes for inside the nursery.</a:t>
            </a:r>
          </a:p>
          <a:p>
            <a:endParaRPr lang="en-GB" dirty="0"/>
          </a:p>
          <a:p>
            <a:r>
              <a:rPr lang="en-GB" dirty="0" smtClean="0"/>
              <a:t>To wear suitable clothing for each day.</a:t>
            </a:r>
          </a:p>
          <a:p>
            <a:endParaRPr lang="en-GB" dirty="0"/>
          </a:p>
          <a:p>
            <a:r>
              <a:rPr lang="en-GB" dirty="0" smtClean="0"/>
              <a:t>Sun cream when the weather gets better.</a:t>
            </a:r>
          </a:p>
          <a:p>
            <a:endParaRPr lang="en-GB" dirty="0"/>
          </a:p>
          <a:p>
            <a:r>
              <a:rPr lang="en-GB" dirty="0" smtClean="0"/>
              <a:t>Medication</a:t>
            </a:r>
            <a:endParaRPr lang="en-GB" dirty="0"/>
          </a:p>
        </p:txBody>
      </p:sp>
    </p:spTree>
    <p:extLst>
      <p:ext uri="{BB962C8B-B14F-4D97-AF65-F5344CB8AC3E}">
        <p14:creationId xmlns:p14="http://schemas.microsoft.com/office/powerpoint/2010/main" val="127377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chemeClr val="tx2"/>
                </a:solidFill>
              </a:rPr>
              <a:t>School Holidays</a:t>
            </a:r>
            <a:endParaRPr lang="en-GB" u="sng"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a:lnSpc>
                <a:spcPct val="120000"/>
              </a:lnSpc>
              <a:spcBef>
                <a:spcPts val="0"/>
              </a:spcBef>
            </a:pPr>
            <a:r>
              <a:rPr lang="en-GB" dirty="0" smtClean="0"/>
              <a:t>Paperwork will be given to fill in a month before each holiday this will allow your child to attend. </a:t>
            </a:r>
            <a:endParaRPr lang="en-GB" dirty="0"/>
          </a:p>
          <a:p>
            <a:pPr>
              <a:lnSpc>
                <a:spcPct val="120000"/>
              </a:lnSpc>
              <a:spcBef>
                <a:spcPts val="0"/>
              </a:spcBef>
            </a:pPr>
            <a:r>
              <a:rPr lang="en-GB" dirty="0" smtClean="0"/>
              <a:t>No charge when not using the holidays.</a:t>
            </a:r>
          </a:p>
          <a:p>
            <a:pPr>
              <a:lnSpc>
                <a:spcPct val="120000"/>
              </a:lnSpc>
              <a:spcBef>
                <a:spcPts val="0"/>
              </a:spcBef>
            </a:pPr>
            <a:r>
              <a:rPr lang="en-GB" dirty="0" smtClean="0"/>
              <a:t>Opening hours 8am – 5:30pm</a:t>
            </a:r>
          </a:p>
          <a:p>
            <a:pPr lvl="1">
              <a:lnSpc>
                <a:spcPct val="120000"/>
              </a:lnSpc>
              <a:spcBef>
                <a:spcPts val="0"/>
              </a:spcBef>
            </a:pPr>
            <a:r>
              <a:rPr lang="en-GB" dirty="0" smtClean="0"/>
              <a:t>Session choices:</a:t>
            </a:r>
          </a:p>
          <a:p>
            <a:pPr lvl="2">
              <a:lnSpc>
                <a:spcPct val="120000"/>
              </a:lnSpc>
              <a:spcBef>
                <a:spcPts val="0"/>
              </a:spcBef>
            </a:pPr>
            <a:r>
              <a:rPr lang="en-GB" dirty="0" smtClean="0"/>
              <a:t>Full day - 8am-5:30pm</a:t>
            </a:r>
          </a:p>
          <a:p>
            <a:pPr lvl="2">
              <a:lnSpc>
                <a:spcPct val="120000"/>
              </a:lnSpc>
              <a:spcBef>
                <a:spcPts val="0"/>
              </a:spcBef>
            </a:pPr>
            <a:r>
              <a:rPr lang="en-GB" dirty="0" smtClean="0"/>
              <a:t>Half day - 8am-1pm or 12:30pm-5:30pm.</a:t>
            </a:r>
          </a:p>
          <a:p>
            <a:pPr lvl="2">
              <a:lnSpc>
                <a:spcPct val="120000"/>
              </a:lnSpc>
              <a:spcBef>
                <a:spcPts val="0"/>
              </a:spcBef>
            </a:pPr>
            <a:endParaRPr lang="en-GB" dirty="0" smtClean="0"/>
          </a:p>
          <a:p>
            <a:pPr>
              <a:lnSpc>
                <a:spcPct val="120000"/>
              </a:lnSpc>
              <a:spcBef>
                <a:spcPts val="0"/>
              </a:spcBef>
            </a:pPr>
            <a:r>
              <a:rPr lang="en-GB" dirty="0" smtClean="0"/>
              <a:t>Packed lunch must be brought.</a:t>
            </a:r>
          </a:p>
          <a:p>
            <a:pPr>
              <a:lnSpc>
                <a:spcPct val="120000"/>
              </a:lnSpc>
              <a:spcBef>
                <a:spcPts val="0"/>
              </a:spcBef>
            </a:pPr>
            <a:r>
              <a:rPr lang="en-GB" dirty="0" smtClean="0"/>
              <a:t>Breakfast offered from 8am-9am, AM and PM snack will be provided both for a small fee (to be confirmed) </a:t>
            </a:r>
          </a:p>
          <a:p>
            <a:pPr>
              <a:lnSpc>
                <a:spcPct val="120000"/>
              </a:lnSpc>
              <a:spcBef>
                <a:spcPts val="0"/>
              </a:spcBef>
            </a:pPr>
            <a:r>
              <a:rPr lang="en-GB" dirty="0" smtClean="0"/>
              <a:t>A fun range of activities and games will be provided and the children choose their own day.</a:t>
            </a:r>
          </a:p>
          <a:p>
            <a:endParaRPr lang="en-GB" dirty="0" smtClean="0"/>
          </a:p>
          <a:p>
            <a:pPr marL="3200400" lvl="7" indent="0">
              <a:buNone/>
            </a:pPr>
            <a:endParaRPr lang="en-GB" dirty="0"/>
          </a:p>
        </p:txBody>
      </p:sp>
    </p:spTree>
    <p:extLst>
      <p:ext uri="{BB962C8B-B14F-4D97-AF65-F5344CB8AC3E}">
        <p14:creationId xmlns:p14="http://schemas.microsoft.com/office/powerpoint/2010/main" val="352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chemeClr val="tx2"/>
                </a:solidFill>
              </a:rPr>
              <a:t>Conclusion</a:t>
            </a:r>
            <a:endParaRPr lang="en-GB" u="sng" dirty="0">
              <a:solidFill>
                <a:schemeClr val="tx2"/>
              </a:solidFill>
            </a:endParaRPr>
          </a:p>
        </p:txBody>
      </p:sp>
      <p:sp>
        <p:nvSpPr>
          <p:cNvPr id="3" name="Content Placeholder 2"/>
          <p:cNvSpPr>
            <a:spLocks noGrp="1"/>
          </p:cNvSpPr>
          <p:nvPr>
            <p:ph idx="1"/>
          </p:nvPr>
        </p:nvSpPr>
        <p:spPr/>
        <p:txBody>
          <a:bodyPr>
            <a:normAutofit/>
          </a:bodyPr>
          <a:lstStyle/>
          <a:p>
            <a:r>
              <a:rPr lang="en-GB" sz="3200" dirty="0" smtClean="0">
                <a:solidFill>
                  <a:schemeClr val="accent4"/>
                </a:solidFill>
              </a:rPr>
              <a:t>We aim to create a fun and stimulating environment for every child. </a:t>
            </a:r>
          </a:p>
          <a:p>
            <a:r>
              <a:rPr lang="en-GB" sz="3200" dirty="0" smtClean="0">
                <a:solidFill>
                  <a:schemeClr val="accent4"/>
                </a:solidFill>
              </a:rPr>
              <a:t>Each child has a choice to voice their own opinions of what they would like to do.</a:t>
            </a:r>
          </a:p>
          <a:p>
            <a:r>
              <a:rPr lang="en-GB" sz="3200" dirty="0" smtClean="0">
                <a:solidFill>
                  <a:schemeClr val="accent4"/>
                </a:solidFill>
              </a:rPr>
              <a:t>Any questions come and ask at the end of the induction.</a:t>
            </a:r>
          </a:p>
        </p:txBody>
      </p:sp>
    </p:spTree>
    <p:extLst>
      <p:ext uri="{BB962C8B-B14F-4D97-AF65-F5344CB8AC3E}">
        <p14:creationId xmlns:p14="http://schemas.microsoft.com/office/powerpoint/2010/main" val="95629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Preparing for School</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7877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dirty="0" smtClean="0">
                <a:cs typeface="Arial" charset="0"/>
              </a:rPr>
              <a:t>Morning break 10.30-10.45am</a:t>
            </a:r>
          </a:p>
          <a:p>
            <a:pPr marL="0" indent="0">
              <a:buNone/>
            </a:pPr>
            <a:r>
              <a:rPr lang="en-GB" dirty="0" smtClean="0">
                <a:cs typeface="Arial" charset="0"/>
              </a:rPr>
              <a:t>Children will need:</a:t>
            </a:r>
          </a:p>
          <a:p>
            <a:pPr lvl="1"/>
            <a:r>
              <a:rPr lang="en-GB" dirty="0" smtClean="0">
                <a:cs typeface="Arial" charset="0"/>
              </a:rPr>
              <a:t>one small </a:t>
            </a:r>
            <a:r>
              <a:rPr lang="en-GB" dirty="0">
                <a:cs typeface="Arial" charset="0"/>
              </a:rPr>
              <a:t>healthy </a:t>
            </a:r>
            <a:r>
              <a:rPr lang="en-GB" dirty="0" smtClean="0">
                <a:cs typeface="Arial" charset="0"/>
              </a:rPr>
              <a:t>snack</a:t>
            </a:r>
          </a:p>
          <a:p>
            <a:pPr lvl="1"/>
            <a:r>
              <a:rPr lang="en-GB" dirty="0" smtClean="0">
                <a:cs typeface="Arial" charset="0"/>
              </a:rPr>
              <a:t>suitable </a:t>
            </a:r>
            <a:r>
              <a:rPr lang="en-GB" dirty="0">
                <a:cs typeface="Arial" charset="0"/>
              </a:rPr>
              <a:t>shoes and outdoor </a:t>
            </a:r>
            <a:r>
              <a:rPr lang="en-GB" dirty="0" smtClean="0">
                <a:cs typeface="Arial" charset="0"/>
              </a:rPr>
              <a:t>clothes.</a:t>
            </a:r>
          </a:p>
          <a:p>
            <a:r>
              <a:rPr lang="en-GB" dirty="0" smtClean="0">
                <a:cs typeface="Arial" charset="0"/>
              </a:rPr>
              <a:t>Typical lunch time for P1 is 12:15pm - 1pm however pupils will have an early lunch in term 1.</a:t>
            </a:r>
            <a:endParaRPr lang="en-GB" dirty="0">
              <a:cs typeface="Arial" charset="0"/>
            </a:endParaRPr>
          </a:p>
          <a:p>
            <a:r>
              <a:rPr lang="en-GB" dirty="0" smtClean="0">
                <a:cs typeface="Arial" charset="0"/>
              </a:rPr>
              <a:t>Children </a:t>
            </a:r>
            <a:r>
              <a:rPr lang="en-GB" dirty="0">
                <a:cs typeface="Arial" charset="0"/>
              </a:rPr>
              <a:t>can have a school lunch, packed lunch or a home </a:t>
            </a:r>
            <a:r>
              <a:rPr lang="en-GB" dirty="0" smtClean="0">
                <a:cs typeface="Arial" charset="0"/>
              </a:rPr>
              <a:t>lunch.</a:t>
            </a:r>
          </a:p>
          <a:p>
            <a:r>
              <a:rPr lang="en-GB" dirty="0" smtClean="0"/>
              <a:t>Lunches need to be ordered on a Monday using the </a:t>
            </a:r>
            <a:r>
              <a:rPr lang="en-GB" dirty="0" err="1" smtClean="0"/>
              <a:t>Ipay</a:t>
            </a:r>
            <a:r>
              <a:rPr lang="en-GB" dirty="0" smtClean="0"/>
              <a:t> system (log in details will be sent out in August).</a:t>
            </a:r>
          </a:p>
          <a:p>
            <a:endParaRPr lang="en-GB" dirty="0">
              <a:latin typeface="Calibri" panose="020F0502020204030204" pitchFamily="34" charset="0"/>
            </a:endParaRPr>
          </a:p>
          <a:p>
            <a:endParaRPr lang="en-GB" dirty="0"/>
          </a:p>
        </p:txBody>
      </p:sp>
      <p:sp>
        <p:nvSpPr>
          <p:cNvPr id="2" name="Title 1"/>
          <p:cNvSpPr>
            <a:spLocks noGrp="1"/>
          </p:cNvSpPr>
          <p:nvPr>
            <p:ph type="title"/>
          </p:nvPr>
        </p:nvSpPr>
        <p:spPr/>
        <p:txBody>
          <a:bodyPr/>
          <a:lstStyle/>
          <a:p>
            <a:r>
              <a:rPr lang="en-GB" dirty="0" smtClean="0"/>
              <a:t>Snack and Lunch</a:t>
            </a:r>
            <a:endParaRPr lang="en-GB" dirty="0"/>
          </a:p>
        </p:txBody>
      </p:sp>
      <p:pic>
        <p:nvPicPr>
          <p:cNvPr id="5122" name="Picture 2" descr="C:\Users\sharon.wallace\AppData\Local\Microsoft\Windows\Temporary Internet Files\Content.IE5\7DMOEOHH\lunchba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2384" y="725413"/>
            <a:ext cx="2054357" cy="15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4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altLang="en-US" sz="2800" dirty="0">
                <a:cs typeface="Arial" charset="0"/>
              </a:rPr>
              <a:t>Practise dressing skills… </a:t>
            </a:r>
            <a:r>
              <a:rPr lang="en-GB" altLang="en-US" sz="2800" dirty="0" smtClean="0">
                <a:cs typeface="Arial" charset="0"/>
              </a:rPr>
              <a:t>buttons</a:t>
            </a:r>
            <a:r>
              <a:rPr lang="en-GB" altLang="en-US" sz="2800" dirty="0">
                <a:cs typeface="Arial" charset="0"/>
              </a:rPr>
              <a:t>, shoes, jumpers, </a:t>
            </a:r>
            <a:r>
              <a:rPr lang="en-GB" altLang="en-US" sz="2800" dirty="0" smtClean="0">
                <a:cs typeface="Arial" charset="0"/>
              </a:rPr>
              <a:t>buckles – please avoid shoes with laces unless your child can confidently tie their laces.</a:t>
            </a:r>
            <a:endParaRPr lang="en-GB" altLang="en-US" sz="2800" dirty="0">
              <a:cs typeface="Arial" charset="0"/>
            </a:endParaRPr>
          </a:p>
          <a:p>
            <a:r>
              <a:rPr lang="en-GB" altLang="en-US" sz="2800" dirty="0">
                <a:cs typeface="Arial" charset="0"/>
              </a:rPr>
              <a:t>Encourage handling of pencils, books, crayons and </a:t>
            </a:r>
            <a:r>
              <a:rPr lang="en-GB" altLang="en-US" sz="2800" dirty="0" smtClean="0">
                <a:cs typeface="Arial" charset="0"/>
              </a:rPr>
              <a:t>scissors… </a:t>
            </a:r>
            <a:r>
              <a:rPr lang="en-GB" altLang="en-US" sz="2800" dirty="0">
                <a:cs typeface="Arial" charset="0"/>
              </a:rPr>
              <a:t>share with others </a:t>
            </a:r>
            <a:r>
              <a:rPr lang="en-GB" altLang="en-US" sz="2800" dirty="0" smtClean="0">
                <a:cs typeface="Arial" charset="0"/>
              </a:rPr>
              <a:t>… </a:t>
            </a:r>
            <a:r>
              <a:rPr lang="en-GB" altLang="en-US" sz="2800" dirty="0">
                <a:cs typeface="Arial" charset="0"/>
              </a:rPr>
              <a:t>listen to and follow instructions </a:t>
            </a:r>
            <a:r>
              <a:rPr lang="en-GB" altLang="en-US" sz="2800" dirty="0" smtClean="0">
                <a:cs typeface="Arial" charset="0"/>
              </a:rPr>
              <a:t>… </a:t>
            </a:r>
            <a:r>
              <a:rPr lang="en-GB" altLang="en-US" sz="2800" dirty="0">
                <a:cs typeface="Arial" charset="0"/>
              </a:rPr>
              <a:t>tidy </a:t>
            </a:r>
            <a:r>
              <a:rPr lang="en-GB" altLang="en-US" sz="2800" dirty="0" smtClean="0">
                <a:cs typeface="Arial" charset="0"/>
              </a:rPr>
              <a:t>up</a:t>
            </a:r>
          </a:p>
          <a:p>
            <a:r>
              <a:rPr lang="en-GB" altLang="en-US" sz="2800" dirty="0">
                <a:cs typeface="Arial" charset="0"/>
              </a:rPr>
              <a:t>Train your child to </a:t>
            </a:r>
            <a:r>
              <a:rPr lang="en-GB" altLang="en-US" sz="2800" dirty="0" smtClean="0">
                <a:cs typeface="Arial" charset="0"/>
              </a:rPr>
              <a:t>follow basic hygiene routines independently</a:t>
            </a:r>
            <a:endParaRPr lang="en-GB" altLang="en-US" sz="2800" dirty="0">
              <a:cs typeface="Arial" charset="0"/>
            </a:endParaRPr>
          </a:p>
          <a:p>
            <a:endParaRPr lang="en-GB" altLang="en-US" dirty="0">
              <a:latin typeface="Calibri" pitchFamily="34" charset="0"/>
              <a:cs typeface="Arial" charset="0"/>
            </a:endParaRPr>
          </a:p>
          <a:p>
            <a:endParaRPr lang="en-GB" dirty="0"/>
          </a:p>
        </p:txBody>
      </p:sp>
      <p:sp>
        <p:nvSpPr>
          <p:cNvPr id="2" name="Title 1"/>
          <p:cNvSpPr>
            <a:spLocks noGrp="1"/>
          </p:cNvSpPr>
          <p:nvPr>
            <p:ph type="title"/>
          </p:nvPr>
        </p:nvSpPr>
        <p:spPr/>
        <p:txBody>
          <a:bodyPr/>
          <a:lstStyle/>
          <a:p>
            <a:r>
              <a:rPr lang="en-GB" dirty="0" smtClean="0"/>
              <a:t>Getting ready for school</a:t>
            </a:r>
            <a:endParaRPr lang="en-GB" dirty="0"/>
          </a:p>
        </p:txBody>
      </p:sp>
      <p:pic>
        <p:nvPicPr>
          <p:cNvPr id="3076" name="Picture 4" descr="C:\Users\sharon.wallace\AppData\Local\Microsoft\Windows\Temporary Internet Files\Content.IE5\TX5IE0M1\ki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373" y="4653136"/>
            <a:ext cx="203200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6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Senior Leadership Team</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043" y="386300"/>
            <a:ext cx="1584204" cy="1418583"/>
          </a:xfrm>
          <a:prstGeom prst="rect">
            <a:avLst/>
          </a:prstGeom>
        </p:spPr>
      </p:pic>
      <p:sp>
        <p:nvSpPr>
          <p:cNvPr id="8" name="TextBox 7"/>
          <p:cNvSpPr txBox="1"/>
          <p:nvPr/>
        </p:nvSpPr>
        <p:spPr>
          <a:xfrm>
            <a:off x="799794" y="5546064"/>
            <a:ext cx="4296508" cy="646331"/>
          </a:xfrm>
          <a:prstGeom prst="rect">
            <a:avLst/>
          </a:prstGeom>
          <a:noFill/>
        </p:spPr>
        <p:txBody>
          <a:bodyPr wrap="square" rtlCol="0">
            <a:spAutoFit/>
          </a:bodyPr>
          <a:lstStyle/>
          <a:p>
            <a:r>
              <a:rPr lang="en-GB" dirty="0" smtClean="0"/>
              <a:t>Mrs Roisin Thomson – Principal Teacher for the Early Years</a:t>
            </a:r>
            <a:endParaRPr lang="en-GB" dirty="0"/>
          </a:p>
        </p:txBody>
      </p:sp>
      <p:sp>
        <p:nvSpPr>
          <p:cNvPr id="9" name="TextBox 8"/>
          <p:cNvSpPr txBox="1"/>
          <p:nvPr/>
        </p:nvSpPr>
        <p:spPr>
          <a:xfrm>
            <a:off x="6459416" y="5546064"/>
            <a:ext cx="5122984" cy="646331"/>
          </a:xfrm>
          <a:prstGeom prst="rect">
            <a:avLst/>
          </a:prstGeom>
          <a:noFill/>
        </p:spPr>
        <p:txBody>
          <a:bodyPr wrap="square" rtlCol="0">
            <a:spAutoFit/>
          </a:bodyPr>
          <a:lstStyle/>
          <a:p>
            <a:r>
              <a:rPr lang="en-GB" dirty="0" smtClean="0"/>
              <a:t>Mrs Karlie </a:t>
            </a:r>
            <a:r>
              <a:rPr lang="en-GB" dirty="0" err="1" smtClean="0"/>
              <a:t>Gray</a:t>
            </a:r>
            <a:r>
              <a:rPr lang="en-GB" dirty="0" smtClean="0"/>
              <a:t> – Principal Teacher for Support for Learning</a:t>
            </a:r>
            <a:endParaRPr lang="en-GB" dirty="0"/>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95611" y="1909632"/>
            <a:ext cx="2618573" cy="32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89082" y="2012297"/>
            <a:ext cx="2454311" cy="306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71576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altLang="en-US" dirty="0" smtClean="0"/>
              <a:t>White or maroon polo shirt</a:t>
            </a:r>
          </a:p>
          <a:p>
            <a:pPr>
              <a:defRPr/>
            </a:pPr>
            <a:r>
              <a:rPr lang="en-US" altLang="en-US" dirty="0"/>
              <a:t>W</a:t>
            </a:r>
            <a:r>
              <a:rPr lang="en-US" altLang="en-US" dirty="0" smtClean="0"/>
              <a:t>hite shirt or blouse with school tie</a:t>
            </a:r>
            <a:endParaRPr lang="en-GB" altLang="en-US" dirty="0"/>
          </a:p>
          <a:p>
            <a:pPr>
              <a:defRPr/>
            </a:pPr>
            <a:r>
              <a:rPr lang="en-US" altLang="en-US" dirty="0" smtClean="0"/>
              <a:t>Grey or </a:t>
            </a:r>
            <a:r>
              <a:rPr lang="en-US" altLang="en-US" dirty="0"/>
              <a:t>maroon sweatshirt/jumper/cardigan</a:t>
            </a:r>
            <a:endParaRPr lang="en-GB" altLang="en-US" dirty="0"/>
          </a:p>
          <a:p>
            <a:pPr>
              <a:defRPr/>
            </a:pPr>
            <a:r>
              <a:rPr lang="en-US" altLang="en-US" dirty="0" smtClean="0"/>
              <a:t>Grey </a:t>
            </a:r>
            <a:r>
              <a:rPr lang="en-US" altLang="en-US" dirty="0"/>
              <a:t>skirt/pinafore/trousers</a:t>
            </a:r>
            <a:endParaRPr lang="en-GB" altLang="en-US" dirty="0"/>
          </a:p>
          <a:p>
            <a:pPr>
              <a:defRPr/>
            </a:pPr>
            <a:r>
              <a:rPr lang="en-US" altLang="en-US" dirty="0"/>
              <a:t>Suitable outdoor shoes and indoor </a:t>
            </a:r>
            <a:r>
              <a:rPr lang="en-US" altLang="en-US" dirty="0" smtClean="0"/>
              <a:t>shoes</a:t>
            </a:r>
          </a:p>
          <a:p>
            <a:pPr>
              <a:defRPr/>
            </a:pPr>
            <a:endParaRPr lang="en-GB" altLang="en-US" dirty="0">
              <a:latin typeface="Calibri" panose="020F0502020204030204" pitchFamily="34" charset="0"/>
            </a:endParaRPr>
          </a:p>
          <a:p>
            <a:pPr marL="0" indent="0">
              <a:lnSpc>
                <a:spcPct val="90000"/>
              </a:lnSpc>
              <a:buNone/>
              <a:defRPr/>
            </a:pPr>
            <a:r>
              <a:rPr lang="en-GB" altLang="en-US" dirty="0">
                <a:latin typeface="Calibri" panose="020F0502020204030204" pitchFamily="34" charset="0"/>
              </a:rPr>
              <a:t>           </a:t>
            </a:r>
            <a:endParaRPr lang="en-GB" dirty="0"/>
          </a:p>
        </p:txBody>
      </p:sp>
      <p:sp>
        <p:nvSpPr>
          <p:cNvPr id="2" name="Title 1"/>
          <p:cNvSpPr>
            <a:spLocks noGrp="1"/>
          </p:cNvSpPr>
          <p:nvPr>
            <p:ph type="title"/>
          </p:nvPr>
        </p:nvSpPr>
        <p:spPr/>
        <p:txBody>
          <a:bodyPr/>
          <a:lstStyle/>
          <a:p>
            <a:r>
              <a:rPr lang="en-GB" dirty="0" smtClean="0"/>
              <a:t>School uniform</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1478" y="4797152"/>
            <a:ext cx="1482513" cy="125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border-embroideries.co.uk/images/shop/product/4465/1-large-style-1-wia-polr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075" y="4812764"/>
            <a:ext cx="1260957" cy="12594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order-embroideries.co.uk/images/shop/product/4464/1-medium-style-1-wia-swsu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6373" y="4812764"/>
            <a:ext cx="1679211" cy="12594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order-embroideries.co.uk/images/shop/product/85294/1-medium-style-wil-pinbm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9777" y="4812764"/>
            <a:ext cx="1303268" cy="125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7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4" y="1752600"/>
            <a:ext cx="10058400" cy="4807226"/>
          </a:xfrm>
        </p:spPr>
        <p:txBody>
          <a:bodyPr>
            <a:normAutofit fontScale="92500" lnSpcReduction="20000"/>
          </a:bodyPr>
          <a:lstStyle/>
          <a:p>
            <a:pPr>
              <a:lnSpc>
                <a:spcPct val="90000"/>
              </a:lnSpc>
              <a:defRPr/>
            </a:pPr>
            <a:r>
              <a:rPr lang="en-GB" altLang="en-US" dirty="0"/>
              <a:t>School Uniform </a:t>
            </a:r>
            <a:r>
              <a:rPr lang="en-GB" altLang="en-US" dirty="0" smtClean="0"/>
              <a:t>– please take a look at the back of the hall</a:t>
            </a:r>
            <a:endParaRPr lang="en-GB" altLang="en-US" dirty="0"/>
          </a:p>
          <a:p>
            <a:pPr>
              <a:lnSpc>
                <a:spcPct val="90000"/>
              </a:lnSpc>
              <a:defRPr/>
            </a:pPr>
            <a:r>
              <a:rPr lang="en-GB" altLang="en-US" dirty="0" smtClean="0"/>
              <a:t>Change of shoes for break and lunch– </a:t>
            </a:r>
            <a:r>
              <a:rPr lang="en-GB" altLang="en-US" dirty="0"/>
              <a:t>named (to be kept in school</a:t>
            </a:r>
            <a:r>
              <a:rPr lang="en-GB" altLang="en-US" dirty="0" smtClean="0"/>
              <a:t>)</a:t>
            </a:r>
            <a:endParaRPr lang="en-GB" altLang="en-US" dirty="0"/>
          </a:p>
          <a:p>
            <a:pPr>
              <a:lnSpc>
                <a:spcPct val="90000"/>
              </a:lnSpc>
              <a:defRPr/>
            </a:pPr>
            <a:r>
              <a:rPr lang="en-GB" altLang="en-US" dirty="0" smtClean="0"/>
              <a:t>Indoor and Outdoor P.E</a:t>
            </a:r>
            <a:r>
              <a:rPr lang="en-GB" altLang="en-US" dirty="0"/>
              <a:t>. </a:t>
            </a:r>
            <a:r>
              <a:rPr lang="en-GB" altLang="en-US" dirty="0" smtClean="0"/>
              <a:t>Kits </a:t>
            </a:r>
            <a:r>
              <a:rPr lang="en-GB" altLang="en-US" dirty="0"/>
              <a:t>in </a:t>
            </a:r>
            <a:r>
              <a:rPr lang="en-GB" altLang="en-US" dirty="0" smtClean="0"/>
              <a:t>bags </a:t>
            </a:r>
            <a:r>
              <a:rPr lang="en-GB" altLang="en-US" dirty="0"/>
              <a:t>– named (to be kept in school</a:t>
            </a:r>
            <a:r>
              <a:rPr lang="en-GB" altLang="en-US" dirty="0" smtClean="0"/>
              <a:t>)</a:t>
            </a:r>
          </a:p>
          <a:p>
            <a:pPr>
              <a:lnSpc>
                <a:spcPct val="90000"/>
              </a:lnSpc>
              <a:defRPr/>
            </a:pPr>
            <a:endParaRPr lang="en-GB" altLang="en-US" dirty="0"/>
          </a:p>
          <a:p>
            <a:pPr>
              <a:lnSpc>
                <a:spcPct val="90000"/>
              </a:lnSpc>
              <a:defRPr/>
            </a:pPr>
            <a:endParaRPr lang="en-GB" altLang="en-US" dirty="0" smtClean="0"/>
          </a:p>
          <a:p>
            <a:pPr>
              <a:lnSpc>
                <a:spcPct val="90000"/>
              </a:lnSpc>
              <a:defRPr/>
            </a:pPr>
            <a:endParaRPr lang="en-GB" altLang="en-US" dirty="0"/>
          </a:p>
          <a:p>
            <a:pPr>
              <a:lnSpc>
                <a:spcPct val="90000"/>
              </a:lnSpc>
              <a:defRPr/>
            </a:pPr>
            <a:endParaRPr lang="en-GB" altLang="en-US" dirty="0" smtClean="0"/>
          </a:p>
          <a:p>
            <a:pPr>
              <a:lnSpc>
                <a:spcPct val="90000"/>
              </a:lnSpc>
              <a:defRPr/>
            </a:pPr>
            <a:endParaRPr lang="en-GB" altLang="en-US" dirty="0" smtClean="0"/>
          </a:p>
          <a:p>
            <a:pPr>
              <a:lnSpc>
                <a:spcPct val="90000"/>
              </a:lnSpc>
              <a:defRPr/>
            </a:pPr>
            <a:r>
              <a:rPr lang="en-GB" altLang="en-US" dirty="0" smtClean="0"/>
              <a:t>No football colours please.</a:t>
            </a:r>
            <a:endParaRPr lang="en-GB" altLang="en-US" dirty="0"/>
          </a:p>
          <a:p>
            <a:pPr>
              <a:lnSpc>
                <a:spcPct val="90000"/>
              </a:lnSpc>
              <a:defRPr/>
            </a:pPr>
            <a:endParaRPr lang="en-GB" altLang="en-US"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n-GB" dirty="0" smtClean="0"/>
              <a:t>What does my child need for starting school?</a:t>
            </a:r>
            <a:endParaRPr lang="en-GB" dirty="0"/>
          </a:p>
        </p:txBody>
      </p:sp>
      <p:pic>
        <p:nvPicPr>
          <p:cNvPr id="4" name="Picture 2" descr="C:\Users\sharon.wallace\AppData\Local\Microsoft\Windows\Temporary Internet Files\Content.IE5\TX5IE0M1\BacktoSchoo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709" y="1012980"/>
            <a:ext cx="2016224" cy="1512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881043572"/>
              </p:ext>
            </p:extLst>
          </p:nvPr>
        </p:nvGraphicFramePr>
        <p:xfrm>
          <a:off x="2242592" y="3791271"/>
          <a:ext cx="8128000" cy="2468880"/>
        </p:xfrm>
        <a:graphic>
          <a:graphicData uri="http://schemas.openxmlformats.org/drawingml/2006/table">
            <a:tbl>
              <a:tblPr firstRow="1" bandRow="1">
                <a:tableStyleId>{2D5ABB26-0587-4C30-8999-92F81FD0307C}</a:tableStyleId>
              </a:tblPr>
              <a:tblGrid>
                <a:gridCol w="4064000"/>
                <a:gridCol w="4064000"/>
              </a:tblGrid>
              <a:tr h="319181">
                <a:tc>
                  <a:txBody>
                    <a:bodyPr/>
                    <a:lstStyle/>
                    <a:p>
                      <a:r>
                        <a:rPr lang="en-GB" b="1" dirty="0" smtClean="0"/>
                        <a:t>Indoor PE kit</a:t>
                      </a:r>
                      <a:endParaRPr lang="en-GB" b="1" dirty="0"/>
                    </a:p>
                  </a:txBody>
                  <a:tcPr marL="121920" marR="121920"/>
                </a:tc>
                <a:tc>
                  <a:txBody>
                    <a:bodyPr/>
                    <a:lstStyle/>
                    <a:p>
                      <a:r>
                        <a:rPr lang="en-GB" b="1" dirty="0" smtClean="0"/>
                        <a:t>Outdoor Learning/PE kit</a:t>
                      </a:r>
                      <a:endParaRPr lang="en-GB" b="1" dirty="0"/>
                    </a:p>
                  </a:txBody>
                  <a:tcPr marL="121920" marR="121920"/>
                </a:tc>
              </a:tr>
              <a:tr h="323615">
                <a:tc>
                  <a:txBody>
                    <a:bodyPr/>
                    <a:lstStyle/>
                    <a:p>
                      <a:r>
                        <a:rPr lang="en-GB" dirty="0" smtClean="0"/>
                        <a:t>White T-shirt</a:t>
                      </a:r>
                      <a:endParaRPr lang="en-GB" dirty="0"/>
                    </a:p>
                  </a:txBody>
                  <a:tcPr marL="121920" marR="121920"/>
                </a:tc>
                <a:tc>
                  <a:txBody>
                    <a:bodyPr/>
                    <a:lstStyle/>
                    <a:p>
                      <a:r>
                        <a:rPr lang="en-GB" dirty="0" smtClean="0"/>
                        <a:t>Jumper/Fleece</a:t>
                      </a:r>
                      <a:endParaRPr lang="en-GB" dirty="0"/>
                    </a:p>
                  </a:txBody>
                  <a:tcPr marL="121920" marR="121920"/>
                </a:tc>
              </a:tr>
              <a:tr h="323615">
                <a:tc>
                  <a:txBody>
                    <a:bodyPr/>
                    <a:lstStyle/>
                    <a:p>
                      <a:r>
                        <a:rPr lang="en-GB" dirty="0" smtClean="0"/>
                        <a:t>Black shorts</a:t>
                      </a:r>
                      <a:endParaRPr lang="en-GB" dirty="0"/>
                    </a:p>
                  </a:txBody>
                  <a:tcPr marL="121920" marR="121920"/>
                </a:tc>
                <a:tc>
                  <a:txBody>
                    <a:bodyPr/>
                    <a:lstStyle/>
                    <a:p>
                      <a:r>
                        <a:rPr lang="en-GB" dirty="0" smtClean="0"/>
                        <a:t>Joggers/Leggings</a:t>
                      </a:r>
                      <a:endParaRPr lang="en-GB" dirty="0"/>
                    </a:p>
                  </a:txBody>
                  <a:tcPr marL="121920" marR="121920"/>
                </a:tc>
              </a:tr>
              <a:tr h="323615">
                <a:tc>
                  <a:txBody>
                    <a:bodyPr/>
                    <a:lstStyle/>
                    <a:p>
                      <a:r>
                        <a:rPr lang="en-GB" dirty="0" smtClean="0"/>
                        <a:t>Trainers</a:t>
                      </a:r>
                      <a:r>
                        <a:rPr lang="en-GB" baseline="0" dirty="0" smtClean="0"/>
                        <a:t> or gym shoes</a:t>
                      </a:r>
                      <a:endParaRPr lang="en-GB" dirty="0"/>
                    </a:p>
                  </a:txBody>
                  <a:tcPr marL="121920" marR="121920"/>
                </a:tc>
                <a:tc>
                  <a:txBody>
                    <a:bodyPr/>
                    <a:lstStyle/>
                    <a:p>
                      <a:r>
                        <a:rPr lang="en-GB" dirty="0" smtClean="0"/>
                        <a:t>T-shirt</a:t>
                      </a:r>
                      <a:endParaRPr lang="en-GB" dirty="0"/>
                    </a:p>
                  </a:txBody>
                  <a:tcPr marL="121920" marR="121920"/>
                </a:tc>
              </a:tr>
              <a:tr h="558568">
                <a:tc>
                  <a:txBody>
                    <a:bodyPr/>
                    <a:lstStyle/>
                    <a:p>
                      <a:endParaRPr lang="en-GB" dirty="0"/>
                    </a:p>
                  </a:txBody>
                  <a:tcPr marL="121920" marR="121920"/>
                </a:tc>
                <a:tc>
                  <a:txBody>
                    <a:bodyPr/>
                    <a:lstStyle/>
                    <a:p>
                      <a:r>
                        <a:rPr lang="en-GB" dirty="0" smtClean="0"/>
                        <a:t>Outdoor</a:t>
                      </a:r>
                      <a:r>
                        <a:rPr lang="en-GB" baseline="0" dirty="0" smtClean="0"/>
                        <a:t> shoes</a:t>
                      </a:r>
                    </a:p>
                    <a:p>
                      <a:r>
                        <a:rPr lang="en-GB" baseline="0" dirty="0" smtClean="0"/>
                        <a:t>Water proofs</a:t>
                      </a:r>
                      <a:endParaRPr lang="en-GB" dirty="0"/>
                    </a:p>
                  </a:txBody>
                  <a:tcPr marL="121920" marR="121920"/>
                </a:tc>
              </a:tr>
              <a:tr h="323615">
                <a:tc gridSpan="2">
                  <a:txBody>
                    <a:bodyPr/>
                    <a:lstStyle/>
                    <a:p>
                      <a:pPr algn="ctr"/>
                      <a:endParaRPr lang="en-GB" dirty="0"/>
                    </a:p>
                  </a:txBody>
                  <a:tcPr marL="121920" marR="121920"/>
                </a:tc>
                <a:tc hMerge="1">
                  <a:txBody>
                    <a:bodyPr/>
                    <a:lstStyle/>
                    <a:p>
                      <a:endParaRPr lang="en-GB" dirty="0"/>
                    </a:p>
                  </a:txBody>
                  <a:tcPr/>
                </a:tc>
              </a:tr>
            </a:tbl>
          </a:graphicData>
        </a:graphic>
      </p:graphicFrame>
    </p:spTree>
    <p:extLst>
      <p:ext uri="{BB962C8B-B14F-4D97-AF65-F5344CB8AC3E}">
        <p14:creationId xmlns:p14="http://schemas.microsoft.com/office/powerpoint/2010/main" val="188306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altLang="en-US" dirty="0" smtClean="0"/>
              <a:t>Repairing </a:t>
            </a:r>
            <a:r>
              <a:rPr lang="en-GB" altLang="en-US" dirty="0"/>
              <a:t>relationships through Restorative </a:t>
            </a:r>
            <a:r>
              <a:rPr lang="en-GB" altLang="en-US" dirty="0" smtClean="0"/>
              <a:t>Practice.</a:t>
            </a:r>
          </a:p>
          <a:p>
            <a:r>
              <a:rPr lang="en-GB" altLang="en-US" dirty="0" smtClean="0"/>
              <a:t>Stickers</a:t>
            </a:r>
            <a:r>
              <a:rPr lang="en-GB" altLang="en-US" dirty="0"/>
              <a:t>, awards, public praise and visit to HT, DHT or  </a:t>
            </a:r>
            <a:r>
              <a:rPr lang="en-GB" altLang="en-US" dirty="0" smtClean="0"/>
              <a:t>PT</a:t>
            </a:r>
          </a:p>
          <a:p>
            <a:r>
              <a:rPr lang="en-GB" altLang="en-US" dirty="0" smtClean="0"/>
              <a:t>Positive </a:t>
            </a:r>
            <a:r>
              <a:rPr lang="en-GB" altLang="en-US" dirty="0"/>
              <a:t>feedback to </a:t>
            </a:r>
            <a:r>
              <a:rPr lang="en-GB" altLang="en-US" dirty="0" smtClean="0"/>
              <a:t>parents/carers</a:t>
            </a:r>
          </a:p>
          <a:p>
            <a:r>
              <a:rPr lang="en-GB" altLang="en-US" dirty="0" smtClean="0"/>
              <a:t>House points</a:t>
            </a:r>
          </a:p>
          <a:p>
            <a:r>
              <a:rPr lang="en-GB" altLang="en-US" dirty="0" smtClean="0"/>
              <a:t>Growth </a:t>
            </a:r>
            <a:r>
              <a:rPr lang="en-GB" altLang="en-US" dirty="0" err="1"/>
              <a:t>Mindset</a:t>
            </a:r>
            <a:r>
              <a:rPr lang="en-GB" altLang="en-US" dirty="0"/>
              <a:t> – ‘I can’t do it, yet</a:t>
            </a:r>
            <a:r>
              <a:rPr lang="en-GB" altLang="en-US" dirty="0" smtClean="0"/>
              <a:t>!’</a:t>
            </a:r>
          </a:p>
          <a:p>
            <a:pPr>
              <a:buFont typeface="Arial" charset="0"/>
              <a:buChar char="•"/>
            </a:pPr>
            <a:endParaRPr lang="en-GB" altLang="en-US" dirty="0" smtClean="0">
              <a:latin typeface="Calibri" pitchFamily="34" charset="0"/>
            </a:endParaRPr>
          </a:p>
          <a:p>
            <a:pPr>
              <a:buFont typeface="Arial" charset="0"/>
              <a:buChar char="•"/>
            </a:pPr>
            <a:endParaRPr lang="en-GB" altLang="en-US" dirty="0">
              <a:latin typeface="Calibri" pitchFamily="34" charset="0"/>
            </a:endParaRPr>
          </a:p>
          <a:p>
            <a:endParaRPr lang="en-GB" dirty="0"/>
          </a:p>
        </p:txBody>
      </p:sp>
      <p:sp>
        <p:nvSpPr>
          <p:cNvPr id="2" name="Title 1"/>
          <p:cNvSpPr>
            <a:spLocks noGrp="1"/>
          </p:cNvSpPr>
          <p:nvPr>
            <p:ph type="title"/>
          </p:nvPr>
        </p:nvSpPr>
        <p:spPr/>
        <p:txBody>
          <a:bodyPr/>
          <a:lstStyle/>
          <a:p>
            <a:r>
              <a:rPr lang="en-GB" dirty="0" smtClean="0"/>
              <a:t>Positive Behaviour</a:t>
            </a:r>
            <a:endParaRPr lang="en-GB" dirty="0"/>
          </a:p>
        </p:txBody>
      </p:sp>
      <p:pic>
        <p:nvPicPr>
          <p:cNvPr id="7170" name="Picture 2" descr="C:\Users\sharon.wallace\AppData\Local\Microsoft\Windows\Temporary Internet Files\Content.IE5\7BUXBOS8\hot_pink_star_smiley_face_stickers-p217503809445138259z8n93_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245" y="4150491"/>
            <a:ext cx="3116064" cy="233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8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en-US" dirty="0" smtClean="0"/>
              <a:t>If your child requires to take </a:t>
            </a:r>
            <a:r>
              <a:rPr lang="en-US" altLang="en-US" dirty="0"/>
              <a:t>medication </a:t>
            </a:r>
            <a:r>
              <a:rPr lang="en-US" altLang="en-US" dirty="0" smtClean="0"/>
              <a:t>during </a:t>
            </a:r>
            <a:r>
              <a:rPr lang="en-US" altLang="en-US" dirty="0"/>
              <a:t>school </a:t>
            </a:r>
            <a:r>
              <a:rPr lang="en-US" altLang="en-US" dirty="0" smtClean="0"/>
              <a:t>time, parent/</a:t>
            </a:r>
            <a:r>
              <a:rPr lang="en-US" altLang="en-US" dirty="0" err="1" smtClean="0"/>
              <a:t>carers</a:t>
            </a:r>
            <a:r>
              <a:rPr lang="en-US" altLang="en-US" dirty="0" smtClean="0"/>
              <a:t> must </a:t>
            </a:r>
            <a:r>
              <a:rPr lang="en-US" altLang="en-US" dirty="0"/>
              <a:t>c</a:t>
            </a:r>
            <a:r>
              <a:rPr lang="en-US" altLang="en-US" dirty="0" smtClean="0"/>
              <a:t>omplete </a:t>
            </a:r>
            <a:r>
              <a:rPr lang="en-US" altLang="en-US" dirty="0"/>
              <a:t>forms which are available from the school </a:t>
            </a:r>
            <a:r>
              <a:rPr lang="en-US" altLang="en-US" dirty="0" smtClean="0"/>
              <a:t>office</a:t>
            </a:r>
          </a:p>
          <a:p>
            <a:r>
              <a:rPr lang="en-US" altLang="en-US" dirty="0" smtClean="0"/>
              <a:t>It </a:t>
            </a:r>
            <a:r>
              <a:rPr lang="en-US" altLang="en-US" dirty="0"/>
              <a:t>is essential that you contact the school as soon as </a:t>
            </a:r>
            <a:r>
              <a:rPr lang="en-US" altLang="en-US" dirty="0" smtClean="0"/>
              <a:t>possible, if your child is too unwell to attend school</a:t>
            </a:r>
          </a:p>
          <a:p>
            <a:r>
              <a:rPr lang="en-GB" altLang="en-US" dirty="0" smtClean="0"/>
              <a:t>Please be aware that if your child has sickness and/or </a:t>
            </a:r>
            <a:r>
              <a:rPr lang="en-GB" altLang="en-US" dirty="0" err="1" smtClean="0"/>
              <a:t>dia</a:t>
            </a:r>
            <a:r>
              <a:rPr lang="en-GB" altLang="en-US" dirty="0" smtClean="0"/>
              <a:t> they should be 48 hours clear of symptoms before they return to school.</a:t>
            </a:r>
            <a:endParaRPr lang="en-GB" altLang="en-US" dirty="0"/>
          </a:p>
          <a:p>
            <a:endParaRPr lang="en-GB" dirty="0"/>
          </a:p>
        </p:txBody>
      </p:sp>
      <p:sp>
        <p:nvSpPr>
          <p:cNvPr id="2" name="Title 1"/>
          <p:cNvSpPr>
            <a:spLocks noGrp="1"/>
          </p:cNvSpPr>
          <p:nvPr>
            <p:ph type="title"/>
          </p:nvPr>
        </p:nvSpPr>
        <p:spPr/>
        <p:txBody>
          <a:bodyPr/>
          <a:lstStyle/>
          <a:p>
            <a:r>
              <a:rPr lang="en-GB" dirty="0" smtClean="0"/>
              <a:t>Medication</a:t>
            </a:r>
            <a:r>
              <a:rPr lang="en-GB" dirty="0"/>
              <a:t> </a:t>
            </a:r>
            <a:r>
              <a:rPr lang="en-GB" dirty="0" smtClean="0"/>
              <a:t>and </a:t>
            </a:r>
            <a:r>
              <a:rPr lang="en-GB" dirty="0" err="1" smtClean="0"/>
              <a:t>Absense</a:t>
            </a:r>
            <a:endParaRPr lang="en-GB" dirty="0"/>
          </a:p>
        </p:txBody>
      </p:sp>
      <p:pic>
        <p:nvPicPr>
          <p:cNvPr id="8194" name="Picture 2" descr="C:\Users\sharon.wallace\AppData\Local\Microsoft\Windows\Temporary Internet Files\Content.IE5\TX5IE0M1\medicine-bottle-12314-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0416" y="4797152"/>
            <a:ext cx="1248139" cy="134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0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EE2 Forms for Trips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67" y="2564904"/>
            <a:ext cx="948466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32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90000"/>
              </a:lnSpc>
              <a:defRPr/>
            </a:pPr>
            <a:r>
              <a:rPr lang="en-GB" altLang="en-US" dirty="0"/>
              <a:t>All doors locked, entry </a:t>
            </a:r>
            <a:r>
              <a:rPr lang="en-GB" altLang="en-US" dirty="0" smtClean="0"/>
              <a:t>system in place</a:t>
            </a:r>
            <a:endParaRPr lang="en-GB" altLang="en-US" dirty="0"/>
          </a:p>
          <a:p>
            <a:pPr>
              <a:lnSpc>
                <a:spcPct val="90000"/>
              </a:lnSpc>
              <a:defRPr/>
            </a:pPr>
            <a:endParaRPr lang="en-GB" altLang="en-US" dirty="0"/>
          </a:p>
          <a:p>
            <a:pPr>
              <a:lnSpc>
                <a:spcPct val="90000"/>
              </a:lnSpc>
              <a:defRPr/>
            </a:pPr>
            <a:r>
              <a:rPr lang="en-GB" altLang="en-US" dirty="0"/>
              <a:t>Always report to the school office</a:t>
            </a:r>
          </a:p>
          <a:p>
            <a:pPr>
              <a:lnSpc>
                <a:spcPct val="90000"/>
              </a:lnSpc>
              <a:defRPr/>
            </a:pPr>
            <a:endParaRPr lang="en-GB" altLang="en-US" dirty="0"/>
          </a:p>
          <a:p>
            <a:pPr>
              <a:lnSpc>
                <a:spcPct val="90000"/>
              </a:lnSpc>
              <a:defRPr/>
            </a:pPr>
            <a:r>
              <a:rPr lang="en-GB" altLang="en-US" dirty="0"/>
              <a:t>Parents can speak to P1 teacher informally about concerns or small </a:t>
            </a:r>
            <a:r>
              <a:rPr lang="en-GB" altLang="en-US" dirty="0" smtClean="0"/>
              <a:t>issues at the end of the day – please wait until the teacher has dismissed the full class</a:t>
            </a:r>
            <a:endParaRPr lang="en-GB" altLang="en-US" dirty="0"/>
          </a:p>
          <a:p>
            <a:pPr>
              <a:lnSpc>
                <a:spcPct val="90000"/>
              </a:lnSpc>
              <a:defRPr/>
            </a:pPr>
            <a:endParaRPr lang="en-GB" altLang="en-US" dirty="0"/>
          </a:p>
          <a:p>
            <a:pPr>
              <a:lnSpc>
                <a:spcPct val="90000"/>
              </a:lnSpc>
              <a:defRPr/>
            </a:pPr>
            <a:r>
              <a:rPr lang="en-GB" altLang="en-US" dirty="0"/>
              <a:t>Appointments can also be </a:t>
            </a:r>
            <a:r>
              <a:rPr lang="en-GB" altLang="en-US" dirty="0" smtClean="0"/>
              <a:t>made to discuss larger concerns</a:t>
            </a:r>
          </a:p>
          <a:p>
            <a:pPr>
              <a:lnSpc>
                <a:spcPct val="90000"/>
              </a:lnSpc>
              <a:defRPr/>
            </a:pPr>
            <a:endParaRPr lang="en-GB" altLang="en-US" dirty="0">
              <a:latin typeface="Calibri" panose="020F0502020204030204" pitchFamily="34" charset="0"/>
            </a:endParaRPr>
          </a:p>
          <a:p>
            <a:endParaRPr lang="en-GB" dirty="0"/>
          </a:p>
        </p:txBody>
      </p:sp>
      <p:sp>
        <p:nvSpPr>
          <p:cNvPr id="2" name="Title 1"/>
          <p:cNvSpPr>
            <a:spLocks noGrp="1"/>
          </p:cNvSpPr>
          <p:nvPr>
            <p:ph type="title"/>
          </p:nvPr>
        </p:nvSpPr>
        <p:spPr/>
        <p:txBody>
          <a:bodyPr>
            <a:normAutofit/>
          </a:bodyPr>
          <a:lstStyle/>
          <a:p>
            <a:r>
              <a:rPr lang="en-GB" dirty="0" smtClean="0"/>
              <a:t>Parents/ Carers visiting school</a:t>
            </a:r>
            <a:endParaRPr lang="en-GB" dirty="0"/>
          </a:p>
        </p:txBody>
      </p:sp>
      <p:pic>
        <p:nvPicPr>
          <p:cNvPr id="9219" name="Picture 3" descr="C:\Users\sharon.wallace\AppData\Local\Microsoft\Windows\Temporary Internet Files\Content.IE5\TX5IE0M1\WELCOME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214" y="2132856"/>
            <a:ext cx="2868709" cy="155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2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b="1" i="1" u="sng" dirty="0" err="1" smtClean="0"/>
              <a:t>iJournALs</a:t>
            </a:r>
            <a:endParaRPr lang="en-GB" altLang="en-US" b="1" i="1" u="sng" dirty="0" smtClean="0"/>
          </a:p>
        </p:txBody>
      </p:sp>
      <p:sp>
        <p:nvSpPr>
          <p:cNvPr id="13315" name="Content Placeholder 2"/>
          <p:cNvSpPr>
            <a:spLocks noGrp="1"/>
          </p:cNvSpPr>
          <p:nvPr>
            <p:ph idx="1"/>
          </p:nvPr>
        </p:nvSpPr>
        <p:spPr/>
        <p:txBody>
          <a:bodyPr/>
          <a:lstStyle/>
          <a:p>
            <a:pPr eaLnBrk="1" hangingPunct="1"/>
            <a:r>
              <a:rPr lang="en-GB" altLang="en-US" dirty="0" smtClean="0"/>
              <a:t>Tracks child’s progress through Early Level experiences and outcomes and beyond.</a:t>
            </a:r>
          </a:p>
          <a:p>
            <a:pPr eaLnBrk="1" hangingPunct="1"/>
            <a:r>
              <a:rPr lang="en-GB" altLang="en-US" dirty="0" smtClean="0"/>
              <a:t>Evidenced by photographs, pieces of work, assessments and staff observations.</a:t>
            </a:r>
          </a:p>
          <a:p>
            <a:pPr eaLnBrk="1" hangingPunct="1"/>
            <a:r>
              <a:rPr lang="en-GB" altLang="en-US" dirty="0" smtClean="0"/>
              <a:t>Sharing with parents</a:t>
            </a:r>
          </a:p>
        </p:txBody>
      </p:sp>
      <p:pic>
        <p:nvPicPr>
          <p:cNvPr id="13316" name="Picture 4" descr="C:\Users\rachael.banks\AppData\Local\Microsoft\Windows\Temporary Internet Files\Content.IE5\3AXI9LVY\MP9004423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700" y="4197351"/>
            <a:ext cx="3359151"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36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smtClean="0"/>
          </a:p>
          <a:p>
            <a:r>
              <a:rPr lang="en-GB" dirty="0" smtClean="0"/>
              <a:t>Information packs at back of the hall – please return all documents before the end of term where possible.</a:t>
            </a:r>
          </a:p>
          <a:p>
            <a:r>
              <a:rPr lang="en-GB" dirty="0" smtClean="0"/>
              <a:t>School Uniforms are available at the back to get an idea of style and size</a:t>
            </a:r>
          </a:p>
          <a:p>
            <a:r>
              <a:rPr lang="en-GB" dirty="0" smtClean="0"/>
              <a:t>Emily Peat and the SLT will be on hand to answer any questions you ma have</a:t>
            </a:r>
          </a:p>
        </p:txBody>
      </p:sp>
      <p:sp>
        <p:nvSpPr>
          <p:cNvPr id="2" name="Title 1"/>
          <p:cNvSpPr>
            <a:spLocks noGrp="1"/>
          </p:cNvSpPr>
          <p:nvPr>
            <p:ph type="title"/>
          </p:nvPr>
        </p:nvSpPr>
        <p:spPr/>
        <p:txBody>
          <a:bodyPr/>
          <a:lstStyle/>
          <a:p>
            <a:r>
              <a:rPr lang="en-GB" dirty="0" smtClean="0"/>
              <a:t>Additional Information</a:t>
            </a:r>
            <a:endParaRPr lang="en-GB" dirty="0"/>
          </a:p>
        </p:txBody>
      </p:sp>
    </p:spTree>
    <p:extLst>
      <p:ext uri="{BB962C8B-B14F-4D97-AF65-F5344CB8AC3E}">
        <p14:creationId xmlns:p14="http://schemas.microsoft.com/office/powerpoint/2010/main" val="123562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PSA</a:t>
            </a:r>
            <a:endParaRPr lang="en-GB" dirty="0"/>
          </a:p>
        </p:txBody>
      </p:sp>
      <p:sp>
        <p:nvSpPr>
          <p:cNvPr id="3" name="Text Placeholder 2"/>
          <p:cNvSpPr>
            <a:spLocks noGrp="1"/>
          </p:cNvSpPr>
          <p:nvPr>
            <p:ph type="body" idx="1"/>
          </p:nvPr>
        </p:nvSpPr>
        <p:spPr/>
        <p:txBody>
          <a:bodyPr>
            <a:normAutofit/>
          </a:bodyPr>
          <a:lstStyle/>
          <a:p>
            <a:endParaRPr lang="en-GB" sz="3600" dirty="0"/>
          </a:p>
        </p:txBody>
      </p:sp>
    </p:spTree>
    <p:extLst>
      <p:ext uri="{BB962C8B-B14F-4D97-AF65-F5344CB8AC3E}">
        <p14:creationId xmlns:p14="http://schemas.microsoft.com/office/powerpoint/2010/main" val="39560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smtClean="0"/>
          </a:p>
          <a:p>
            <a:endParaRPr lang="en-GB" dirty="0"/>
          </a:p>
        </p:txBody>
      </p:sp>
      <p:sp>
        <p:nvSpPr>
          <p:cNvPr id="2" name="Title 1"/>
          <p:cNvSpPr>
            <a:spLocks noGrp="1"/>
          </p:cNvSpPr>
          <p:nvPr>
            <p:ph type="title"/>
          </p:nvPr>
        </p:nvSpPr>
        <p:spPr>
          <a:xfrm>
            <a:off x="906186" y="2597426"/>
            <a:ext cx="10058402" cy="1219200"/>
          </a:xfrm>
        </p:spPr>
        <p:txBody>
          <a:bodyPr>
            <a:normAutofit/>
          </a:bodyPr>
          <a:lstStyle/>
          <a:p>
            <a:pPr algn="ctr"/>
            <a:r>
              <a:rPr lang="en-GB" sz="5400" dirty="0" smtClean="0"/>
              <a:t>Thank You!</a:t>
            </a:r>
            <a:endParaRPr lang="en-GB" sz="5400" dirty="0"/>
          </a:p>
        </p:txBody>
      </p:sp>
    </p:spTree>
    <p:extLst>
      <p:ext uri="{BB962C8B-B14F-4D97-AF65-F5344CB8AC3E}">
        <p14:creationId xmlns:p14="http://schemas.microsoft.com/office/powerpoint/2010/main" val="215852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Primary 1A</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673" y="1699589"/>
            <a:ext cx="2675284" cy="33441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795" y="1699588"/>
            <a:ext cx="2675284" cy="3344105"/>
          </a:xfrm>
          <a:prstGeom prst="rect">
            <a:avLst/>
          </a:prstGeom>
        </p:spPr>
      </p:pic>
      <p:sp>
        <p:nvSpPr>
          <p:cNvPr id="5" name="TextBox 4"/>
          <p:cNvSpPr txBox="1"/>
          <p:nvPr/>
        </p:nvSpPr>
        <p:spPr>
          <a:xfrm>
            <a:off x="799794" y="5222898"/>
            <a:ext cx="4296508" cy="646331"/>
          </a:xfrm>
          <a:prstGeom prst="rect">
            <a:avLst/>
          </a:prstGeom>
          <a:noFill/>
        </p:spPr>
        <p:txBody>
          <a:bodyPr wrap="square" rtlCol="0">
            <a:spAutoFit/>
          </a:bodyPr>
          <a:lstStyle/>
          <a:p>
            <a:pPr algn="ctr"/>
            <a:r>
              <a:rPr lang="en-GB" dirty="0" smtClean="0"/>
              <a:t>Mrs Roisin Thomson</a:t>
            </a:r>
          </a:p>
          <a:p>
            <a:pPr algn="ctr"/>
            <a:r>
              <a:rPr lang="en-GB" dirty="0" smtClean="0"/>
              <a:t>Monday, Tuesday and </a:t>
            </a:r>
            <a:r>
              <a:rPr lang="en-GB" dirty="0" err="1" smtClean="0"/>
              <a:t>wednesday</a:t>
            </a:r>
            <a:endParaRPr lang="en-GB" dirty="0"/>
          </a:p>
        </p:txBody>
      </p:sp>
      <p:sp>
        <p:nvSpPr>
          <p:cNvPr id="6" name="TextBox 5"/>
          <p:cNvSpPr txBox="1"/>
          <p:nvPr/>
        </p:nvSpPr>
        <p:spPr>
          <a:xfrm>
            <a:off x="6135183" y="5222898"/>
            <a:ext cx="4296508" cy="646331"/>
          </a:xfrm>
          <a:prstGeom prst="rect">
            <a:avLst/>
          </a:prstGeom>
          <a:noFill/>
        </p:spPr>
        <p:txBody>
          <a:bodyPr wrap="square" rtlCol="0">
            <a:spAutoFit/>
          </a:bodyPr>
          <a:lstStyle/>
          <a:p>
            <a:pPr algn="ctr"/>
            <a:r>
              <a:rPr lang="en-GB" dirty="0" smtClean="0"/>
              <a:t>Mrs Rachel </a:t>
            </a:r>
            <a:r>
              <a:rPr lang="en-GB" dirty="0" err="1" smtClean="0"/>
              <a:t>McConnachie</a:t>
            </a:r>
            <a:endParaRPr lang="en-GB" dirty="0" smtClean="0"/>
          </a:p>
          <a:p>
            <a:pPr algn="ctr"/>
            <a:r>
              <a:rPr lang="en-GB" dirty="0" smtClean="0"/>
              <a:t>Wednesday, Thursday and Friday</a:t>
            </a:r>
            <a:endParaRPr lang="en-GB" dirty="0"/>
          </a:p>
        </p:txBody>
      </p:sp>
    </p:spTree>
    <p:extLst>
      <p:ext uri="{BB962C8B-B14F-4D97-AF65-F5344CB8AC3E}">
        <p14:creationId xmlns:p14="http://schemas.microsoft.com/office/powerpoint/2010/main" val="58129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Primary 1B</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698" y="1880333"/>
            <a:ext cx="2675284" cy="3344105"/>
          </a:xfrm>
          <a:prstGeom prst="rect">
            <a:avLst/>
          </a:prstGeom>
        </p:spPr>
      </p:pic>
      <p:sp>
        <p:nvSpPr>
          <p:cNvPr id="6" name="TextBox 5"/>
          <p:cNvSpPr txBox="1"/>
          <p:nvPr/>
        </p:nvSpPr>
        <p:spPr>
          <a:xfrm>
            <a:off x="4120852" y="5409105"/>
            <a:ext cx="4296508" cy="369332"/>
          </a:xfrm>
          <a:prstGeom prst="rect">
            <a:avLst/>
          </a:prstGeom>
          <a:noFill/>
        </p:spPr>
        <p:txBody>
          <a:bodyPr wrap="square" rtlCol="0">
            <a:spAutoFit/>
          </a:bodyPr>
          <a:lstStyle/>
          <a:p>
            <a:pPr algn="ctr"/>
            <a:r>
              <a:rPr lang="en-GB" dirty="0" smtClean="0"/>
              <a:t>Mrs Rachael Banks</a:t>
            </a:r>
          </a:p>
        </p:txBody>
      </p:sp>
    </p:spTree>
    <p:extLst>
      <p:ext uri="{BB962C8B-B14F-4D97-AF65-F5344CB8AC3E}">
        <p14:creationId xmlns:p14="http://schemas.microsoft.com/office/powerpoint/2010/main" val="188608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Primary 1C</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698" y="1880333"/>
            <a:ext cx="2675284" cy="3344105"/>
          </a:xfrm>
          <a:prstGeom prst="rect">
            <a:avLst/>
          </a:prstGeom>
        </p:spPr>
      </p:pic>
      <p:sp>
        <p:nvSpPr>
          <p:cNvPr id="6" name="TextBox 5"/>
          <p:cNvSpPr txBox="1"/>
          <p:nvPr/>
        </p:nvSpPr>
        <p:spPr>
          <a:xfrm>
            <a:off x="4028086" y="5409105"/>
            <a:ext cx="4296508" cy="369332"/>
          </a:xfrm>
          <a:prstGeom prst="rect">
            <a:avLst/>
          </a:prstGeom>
          <a:noFill/>
        </p:spPr>
        <p:txBody>
          <a:bodyPr wrap="square" rtlCol="0">
            <a:spAutoFit/>
          </a:bodyPr>
          <a:lstStyle/>
          <a:p>
            <a:pPr algn="ctr"/>
            <a:r>
              <a:rPr lang="en-GB" dirty="0" smtClean="0"/>
              <a:t>Mrs Noreen Lytle</a:t>
            </a:r>
          </a:p>
        </p:txBody>
      </p:sp>
    </p:spTree>
    <p:extLst>
      <p:ext uri="{BB962C8B-B14F-4D97-AF65-F5344CB8AC3E}">
        <p14:creationId xmlns:p14="http://schemas.microsoft.com/office/powerpoint/2010/main" val="8912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Importance of Play</a:t>
            </a:r>
            <a:endParaRPr lang="en-GB" dirty="0"/>
          </a:p>
        </p:txBody>
      </p:sp>
      <p:sp>
        <p:nvSpPr>
          <p:cNvPr id="3" name="Text Placeholder 2"/>
          <p:cNvSpPr>
            <a:spLocks noGrp="1"/>
          </p:cNvSpPr>
          <p:nvPr>
            <p:ph type="body" idx="1"/>
          </p:nvPr>
        </p:nvSpPr>
        <p:spPr/>
        <p:txBody>
          <a:bodyPr/>
          <a:lstStyle/>
          <a:p>
            <a:r>
              <a:rPr lang="en-GB" dirty="0" smtClean="0"/>
              <a:t>Mrs Roisin Thomson</a:t>
            </a:r>
          </a:p>
          <a:p>
            <a:r>
              <a:rPr lang="en-GB" dirty="0" smtClean="0"/>
              <a:t>Principal Teacher for the Early Years</a:t>
            </a:r>
            <a:endParaRPr lang="en-GB" dirty="0"/>
          </a:p>
        </p:txBody>
      </p:sp>
    </p:spTree>
    <p:extLst>
      <p:ext uri="{BB962C8B-B14F-4D97-AF65-F5344CB8AC3E}">
        <p14:creationId xmlns:p14="http://schemas.microsoft.com/office/powerpoint/2010/main" val="22981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importance of play in the Early Years</a:t>
            </a:r>
            <a:endParaRPr lang="en-GB" dirty="0"/>
          </a:p>
        </p:txBody>
      </p:sp>
      <p:sp>
        <p:nvSpPr>
          <p:cNvPr id="4" name="Content Placeholder 3"/>
          <p:cNvSpPr>
            <a:spLocks noGrp="1"/>
          </p:cNvSpPr>
          <p:nvPr>
            <p:ph idx="1"/>
          </p:nvPr>
        </p:nvSpPr>
        <p:spPr/>
        <p:txBody>
          <a:bodyPr/>
          <a:lstStyle/>
          <a:p>
            <a:r>
              <a:rPr lang="en-GB" dirty="0" smtClean="0">
                <a:hlinkClick r:id="rId2"/>
              </a:rPr>
              <a:t>UPSTART</a:t>
            </a:r>
            <a:endParaRPr lang="en-GB" dirty="0" smtClean="0"/>
          </a:p>
          <a:p>
            <a:endParaRPr lang="en-GB" dirty="0"/>
          </a:p>
        </p:txBody>
      </p:sp>
      <p:graphicFrame>
        <p:nvGraphicFramePr>
          <p:cNvPr id="5" name="Chart 4"/>
          <p:cNvGraphicFramePr/>
          <p:nvPr>
            <p:extLst>
              <p:ext uri="{D42A27DB-BD31-4B8C-83A1-F6EECF244321}">
                <p14:modId xmlns:p14="http://schemas.microsoft.com/office/powerpoint/2010/main" val="3117348775"/>
              </p:ext>
            </p:extLst>
          </p:nvPr>
        </p:nvGraphicFramePr>
        <p:xfrm>
          <a:off x="556590" y="2260969"/>
          <a:ext cx="6396383" cy="3835032"/>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665" y="1624633"/>
            <a:ext cx="4825856" cy="244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54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6589</TotalTime>
  <Words>1854</Words>
  <Application>Microsoft Office PowerPoint</Application>
  <PresentationFormat>Custom</PresentationFormat>
  <Paragraphs>237</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tf03431377</vt:lpstr>
      <vt:lpstr>PowerPoint Presentation</vt:lpstr>
      <vt:lpstr>Structure of the morning</vt:lpstr>
      <vt:lpstr>Senior Leadership Team</vt:lpstr>
      <vt:lpstr>Senior Leadership Team</vt:lpstr>
      <vt:lpstr>Primary 1A</vt:lpstr>
      <vt:lpstr>Primary 1B</vt:lpstr>
      <vt:lpstr>Primary 1C</vt:lpstr>
      <vt:lpstr>The Importance of Play</vt:lpstr>
      <vt:lpstr>The importance of play in the Early Years</vt:lpstr>
      <vt:lpstr>So what does this mean for us a Williamston?</vt:lpstr>
      <vt:lpstr>ONE-derland at Williamston</vt:lpstr>
      <vt:lpstr>How will this look different?</vt:lpstr>
      <vt:lpstr>A Typical Day</vt:lpstr>
      <vt:lpstr>Learning Zones</vt:lpstr>
      <vt:lpstr>Learning Zones</vt:lpstr>
      <vt:lpstr>Teacher Time</vt:lpstr>
      <vt:lpstr>Literacy - Writing</vt:lpstr>
      <vt:lpstr>Literacy – The Big Bedtime Read</vt:lpstr>
      <vt:lpstr>Literacy – Phonics Bug and Bug Club reading scheme</vt:lpstr>
      <vt:lpstr>Maths</vt:lpstr>
      <vt:lpstr>Welcome to ONE-derland!  Questions?</vt:lpstr>
      <vt:lpstr>Starting School</vt:lpstr>
      <vt:lpstr>First Day – Where Memories are Made</vt:lpstr>
      <vt:lpstr>School Hours</vt:lpstr>
      <vt:lpstr>Morning Safety at School</vt:lpstr>
      <vt:lpstr>Morning Safety at School</vt:lpstr>
      <vt:lpstr>End of the day safety - Walking</vt:lpstr>
      <vt:lpstr>End of the day safety – Car or Bus</vt:lpstr>
      <vt:lpstr>After School Care</vt:lpstr>
      <vt:lpstr>Wraparound</vt:lpstr>
      <vt:lpstr>When you receive your contract what  do you do?</vt:lpstr>
      <vt:lpstr>Transition from class to wraparound</vt:lpstr>
      <vt:lpstr>Your child will need know</vt:lpstr>
      <vt:lpstr>What you need to bring</vt:lpstr>
      <vt:lpstr>School Holidays</vt:lpstr>
      <vt:lpstr>Conclusion</vt:lpstr>
      <vt:lpstr>Preparing for School</vt:lpstr>
      <vt:lpstr>Snack and Lunch</vt:lpstr>
      <vt:lpstr>Getting ready for school</vt:lpstr>
      <vt:lpstr>School uniform</vt:lpstr>
      <vt:lpstr>What does my child need for starting school?</vt:lpstr>
      <vt:lpstr>Positive Behaviour</vt:lpstr>
      <vt:lpstr>Medication and Absense</vt:lpstr>
      <vt:lpstr>EE2 Forms for Trips</vt:lpstr>
      <vt:lpstr>Parents/ Carers visiting school</vt:lpstr>
      <vt:lpstr>iJournALs</vt:lpstr>
      <vt:lpstr>Additional Information</vt:lpstr>
      <vt:lpstr>PSA</vt:lpstr>
      <vt:lpstr>Thank You!</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Kirsteen Vince</dc:creator>
  <cp:lastModifiedBy>Roisin Thomson</cp:lastModifiedBy>
  <cp:revision>101</cp:revision>
  <cp:lastPrinted>2018-06-13T08:19:52Z</cp:lastPrinted>
  <dcterms:created xsi:type="dcterms:W3CDTF">2017-05-29T13:56:47Z</dcterms:created>
  <dcterms:modified xsi:type="dcterms:W3CDTF">2018-06-28T11:10:23Z</dcterms:modified>
</cp:coreProperties>
</file>