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85" r:id="rId5"/>
    <p:sldId id="281" r:id="rId6"/>
    <p:sldId id="275" r:id="rId7"/>
    <p:sldId id="283" r:id="rId8"/>
    <p:sldId id="282" r:id="rId9"/>
    <p:sldId id="277" r:id="rId10"/>
    <p:sldId id="278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00FF"/>
    <a:srgbClr val="33CCFF"/>
    <a:srgbClr val="00CC00"/>
    <a:srgbClr val="00FFFF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5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9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8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67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7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6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8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5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FF84-38AD-490C-B2B4-AE7910444C2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E22C-0ACC-4131-A43E-5D9A59135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6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&amp;esrc=s&amp;frm=1&amp;source=images&amp;cd=&amp;cad=rja&amp;uact=8&amp;ved=0CAcQjRxqFQoTCLDSze3Xx8cCFYptFAodWagJpQ&amp;url=http://www.clipartpanda.com/categories/clipart-stars&amp;ei=zi7eVbCzEorbUdnQpqgK&amp;psig=AFQjCNGSEXz_pSkICIVmpGdWTnciCNwCKw&amp;ust=144071072458703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gif"/><Relationship Id="rId4" Type="http://schemas.openxmlformats.org/officeDocument/2006/relationships/hyperlink" Target="http://www.google.co.uk/url?sa=i&amp;rct=j&amp;q=&amp;esrc=s&amp;frm=1&amp;source=images&amp;cd=&amp;cad=rja&amp;uact=8&amp;ved=0CAcQjRxqFQoTCLDSze3Xx8cCFYptFAodWagJpQ&amp;url=http://www.clipartpanda.com/categories/clipart-stars&amp;ei=zi7eVbCzEorbUdnQpqgK&amp;psig=AFQjCNGSEXz_pSkICIVmpGdWTnciCNwCKw&amp;ust=144071072458703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8000" b="1" dirty="0">
                <a:latin typeface="Segoe Print" panose="02000600000000000000" pitchFamily="2" charset="0"/>
              </a:rPr>
              <a:t>Meet the Teacher</a:t>
            </a:r>
            <a:endParaRPr lang="en-GB" sz="8000" dirty="0">
              <a:latin typeface="Segoe Print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16530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2800" b="1" dirty="0">
                <a:latin typeface="Comic Sans MS" panose="030F0702030302020204" pitchFamily="66" charset="0"/>
              </a:rPr>
              <a:t>Session </a:t>
            </a:r>
            <a:r>
              <a:rPr lang="en-GB" altLang="en-US" sz="2800" b="1" dirty="0" smtClean="0">
                <a:latin typeface="Comic Sans MS" panose="030F0702030302020204" pitchFamily="66" charset="0"/>
              </a:rPr>
              <a:t>2016-2017 </a:t>
            </a:r>
            <a:endParaRPr lang="en-GB" sz="4400" dirty="0"/>
          </a:p>
          <a:p>
            <a:pPr algn="ctr"/>
            <a:endParaRPr lang="en-GB" sz="2800" b="1" dirty="0">
              <a:latin typeface="Segoe Print" panose="02000600000000000000" pitchFamily="2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GB" altLang="en-US" sz="2800" b="1" dirty="0" smtClean="0">
              <a:solidFill>
                <a:schemeClr val="bg1"/>
              </a:solidFill>
              <a:latin typeface="Lucida Calligraphy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8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Miss McMillan – P4A</a:t>
            </a:r>
          </a:p>
          <a:p>
            <a:pPr eaLnBrk="1" hangingPunct="1">
              <a:lnSpc>
                <a:spcPct val="80000"/>
              </a:lnSpc>
            </a:pPr>
            <a:endParaRPr lang="en-GB" alt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Mr </a:t>
            </a:r>
            <a:r>
              <a:rPr lang="en-GB" alt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Mackie – </a:t>
            </a:r>
            <a:r>
              <a:rPr lang="en-GB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P4B </a:t>
            </a:r>
            <a:endParaRPr lang="en-GB" alt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altLang="en-US" sz="4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3" y="404664"/>
            <a:ext cx="8712968" cy="1166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Using </a:t>
            </a:r>
            <a:r>
              <a:rPr lang="en-GB" sz="4400" b="1" spc="5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iPayimpact</a:t>
            </a:r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We encourage you to use </a:t>
            </a:r>
            <a:r>
              <a:rPr lang="en-GB" sz="3200" b="1" spc="5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iPayimpact</a:t>
            </a:r>
            <a:r>
              <a:rPr lang="en-GB" sz="32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 where possible to order and pay for lunches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Any lunches you want to pay for in cash, please put in a sealed and labelled money envelope before sending into school</a:t>
            </a: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8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r>
              <a:rPr lang="en-GB" sz="4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 </a:t>
            </a:r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2050" name="Picture 2" descr="Image result for ipayimp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373216"/>
            <a:ext cx="59817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4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68560" y="404664"/>
            <a:ext cx="98650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Thank you for coming! </a:t>
            </a: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8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4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854" y="1727646"/>
            <a:ext cx="3429546" cy="34295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77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340" y="2551837"/>
            <a:ext cx="8287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 smtClean="0">
                <a:latin typeface="Comic Sans MS" panose="030F0702030302020204" pitchFamily="66" charset="0"/>
              </a:rPr>
              <a:t>Our School Motto: </a:t>
            </a:r>
            <a:r>
              <a:rPr lang="en-GB" altLang="en-US" sz="2400" b="1" dirty="0">
                <a:latin typeface="Comic Sans MS" panose="030F0702030302020204" pitchFamily="66" charset="0"/>
              </a:rPr>
              <a:t>Be The Best You Can Be!</a:t>
            </a:r>
            <a:r>
              <a:rPr lang="en-GB" altLang="en-US" sz="2400" b="1" u="sng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altLang="en-US" sz="2400" b="1" i="1" dirty="0">
                <a:latin typeface="Comic Sans MS" panose="030F0702030302020204" pitchFamily="66" charset="0"/>
              </a:rPr>
              <a:t>Article 29: </a:t>
            </a:r>
            <a:r>
              <a:rPr lang="en-GB" sz="2400" b="1" i="1" dirty="0">
                <a:latin typeface="Comic Sans MS" panose="030F0702030302020204" pitchFamily="66" charset="0"/>
              </a:rPr>
              <a:t>Children’s education should develop each child’s personality, talents and abilities to the fullest</a:t>
            </a:r>
            <a:r>
              <a:rPr lang="en-GB" sz="2400" b="1" i="1" dirty="0" smtClean="0">
                <a:latin typeface="Comic Sans MS" panose="030F0702030302020204" pitchFamily="66" charset="0"/>
              </a:rPr>
              <a:t>.</a:t>
            </a:r>
            <a:endParaRPr lang="en-GB" altLang="en-US" sz="2400" b="1" i="1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47936" y="4658181"/>
            <a:ext cx="2196244" cy="999728"/>
          </a:xfrm>
          <a:prstGeom prst="roundRect">
            <a:avLst/>
          </a:prstGeom>
          <a:noFill/>
          <a:ln w="44450" cmpd="thinThick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Jokerman" panose="04090605060D06020702" pitchFamily="82" charset="0"/>
                <a:cs typeface="Mongolian Baiti" panose="03000500000000000000" pitchFamily="66" charset="0"/>
              </a:rPr>
              <a:t>Connecting Classrooms </a:t>
            </a:r>
          </a:p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52031" y="5805264"/>
            <a:ext cx="5776154" cy="792088"/>
          </a:xfrm>
          <a:prstGeom prst="roundRect">
            <a:avLst/>
          </a:prstGeom>
          <a:noFill/>
          <a:ln w="44450" cmpd="thinThick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Kristen ITC" panose="03050502040202030202" pitchFamily="66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Kristen ITC" panose="03050502040202030202" pitchFamily="66" charset="0"/>
              </a:rPr>
              <a:t> </a:t>
            </a:r>
            <a:r>
              <a:rPr lang="en-GB" sz="2000" b="1" i="1" dirty="0">
                <a:solidFill>
                  <a:schemeClr val="tx1"/>
                </a:solidFill>
                <a:latin typeface="Kristen ITC" panose="03050502040202030202" pitchFamily="66" charset="0"/>
              </a:rPr>
              <a:t>Assessment of Learning </a:t>
            </a:r>
            <a:r>
              <a:rPr lang="en-GB" sz="2000" dirty="0">
                <a:solidFill>
                  <a:schemeClr val="tx1"/>
                </a:solidFill>
                <a:latin typeface="Kristen ITC" panose="03050502040202030202" pitchFamily="66" charset="0"/>
              </a:rPr>
              <a:t>; </a:t>
            </a:r>
            <a:r>
              <a:rPr lang="en-GB" sz="2000" b="1" i="1" dirty="0">
                <a:solidFill>
                  <a:schemeClr val="tx1"/>
                </a:solidFill>
                <a:latin typeface="Kristen ITC" panose="03050502040202030202" pitchFamily="66" charset="0"/>
              </a:rPr>
              <a:t>Assessment for learning</a:t>
            </a:r>
            <a:r>
              <a:rPr lang="en-GB" sz="2000" dirty="0">
                <a:solidFill>
                  <a:schemeClr val="tx1"/>
                </a:solidFill>
                <a:latin typeface="Kristen ITC" panose="03050502040202030202" pitchFamily="66" charset="0"/>
              </a:rPr>
              <a:t>  and </a:t>
            </a:r>
            <a:r>
              <a:rPr lang="en-GB" sz="2000" b="1" i="1" dirty="0">
                <a:solidFill>
                  <a:schemeClr val="tx1"/>
                </a:solidFill>
                <a:latin typeface="Kristen ITC" panose="03050502040202030202" pitchFamily="66" charset="0"/>
              </a:rPr>
              <a:t>Assessment as learning. </a:t>
            </a:r>
            <a:endParaRPr lang="en-GB" sz="2000" dirty="0">
              <a:solidFill>
                <a:schemeClr val="tx1"/>
              </a:solidFill>
              <a:latin typeface="Kristen ITC" panose="03050502040202030202" pitchFamily="66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ITC Bookman DemiBold" pitchFamily="18" charset="0"/>
              </a:rPr>
              <a:t> 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3322552" y="647404"/>
            <a:ext cx="5209888" cy="803737"/>
          </a:xfrm>
          <a:prstGeom prst="roundRect">
            <a:avLst/>
          </a:prstGeom>
          <a:noFill/>
          <a:ln w="44450" cmpd="thinThick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b="1" dirty="0" smtClean="0">
              <a:solidFill>
                <a:schemeClr val="tx1"/>
              </a:solidFill>
              <a:latin typeface="Freestyle Script" panose="030804020302050B0404" pitchFamily="66" charset="0"/>
            </a:endParaRPr>
          </a:p>
          <a:p>
            <a:pPr algn="ctr"/>
            <a:endParaRPr lang="en-GB" sz="600" b="1" dirty="0">
              <a:solidFill>
                <a:schemeClr val="tx1"/>
              </a:solidFill>
              <a:latin typeface="Freestyle Script" panose="030804020302050B0404" pitchFamily="66" charset="0"/>
            </a:endParaRPr>
          </a:p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Learning through Play </a:t>
            </a:r>
            <a:endParaRPr lang="en-GB" sz="3600" b="1" dirty="0" smtClean="0">
              <a:solidFill>
                <a:schemeClr val="tx1"/>
              </a:solidFill>
              <a:latin typeface="Freestyle Script" panose="030804020302050B04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917578" y="4865821"/>
            <a:ext cx="2520280" cy="792088"/>
          </a:xfrm>
          <a:prstGeom prst="roundRect">
            <a:avLst/>
          </a:prstGeom>
          <a:noFill/>
          <a:ln w="44450" cmpd="thinThick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Pupil Voice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5580112" y="4841809"/>
            <a:ext cx="2952328" cy="792088"/>
          </a:xfrm>
          <a:prstGeom prst="roundRect">
            <a:avLst/>
          </a:prstGeom>
          <a:noFill/>
          <a:ln w="44450" cmpd="thinThick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Rockwell Extra Bold" panose="02060903040505020403" pitchFamily="18" charset="0"/>
              </a:rPr>
              <a:t>SHANARRI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6046182" y="3700062"/>
            <a:ext cx="2520280" cy="977935"/>
          </a:xfrm>
          <a:prstGeom prst="roundRect">
            <a:avLst/>
          </a:prstGeom>
          <a:noFill/>
          <a:ln w="44450" cmpd="thinThick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Rights Respecting School</a:t>
            </a:r>
            <a:endParaRPr lang="en-GB" sz="2000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42806" y="3752166"/>
            <a:ext cx="3015952" cy="944909"/>
          </a:xfrm>
          <a:prstGeom prst="roundRect">
            <a:avLst/>
          </a:prstGeom>
          <a:noFill/>
          <a:ln w="44450" cmpd="thinThick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b="1" dirty="0" smtClean="0">
              <a:solidFill>
                <a:schemeClr val="tx1"/>
              </a:solidFill>
              <a:latin typeface="Chiller" panose="04020404031007020602" pitchFamily="82" charset="0"/>
            </a:endParaRPr>
          </a:p>
          <a:p>
            <a:pPr algn="ctr"/>
            <a:endParaRPr lang="en-GB" sz="600" b="1" dirty="0">
              <a:solidFill>
                <a:schemeClr val="tx1"/>
              </a:solidFill>
              <a:latin typeface="Chiller" panose="04020404031007020602" pitchFamily="82" charset="0"/>
            </a:endParaRPr>
          </a:p>
          <a:p>
            <a:pPr algn="ctr"/>
            <a:r>
              <a:rPr lang="en-GB" sz="4000" b="1" dirty="0" smtClean="0">
                <a:solidFill>
                  <a:schemeClr val="tx1"/>
                </a:solidFill>
                <a:latin typeface="Chiller" panose="04020404031007020602" pitchFamily="82" charset="0"/>
              </a:rPr>
              <a:t>Vertical Learning </a:t>
            </a:r>
          </a:p>
          <a:p>
            <a:pPr algn="ctr"/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61340" y="1573559"/>
            <a:ext cx="3246564" cy="978277"/>
          </a:xfrm>
          <a:prstGeom prst="roundRect">
            <a:avLst/>
          </a:prstGeom>
          <a:noFill/>
          <a:ln w="44450" cmpd="thinThick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b="1" dirty="0" smtClean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algn="ctr"/>
            <a:endParaRPr lang="en-GB" sz="600" b="1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Skills for life, learning and work </a:t>
            </a:r>
            <a:endParaRPr lang="en-GB" b="1" dirty="0" smtClean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algn="ctr"/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452030" y="3684324"/>
            <a:ext cx="2198514" cy="792088"/>
          </a:xfrm>
          <a:prstGeom prst="roundRect">
            <a:avLst/>
          </a:prstGeom>
          <a:noFill/>
          <a:ln w="44450" cmpd="thinThick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Eco Schools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547936" y="629072"/>
            <a:ext cx="2520280" cy="792088"/>
          </a:xfrm>
          <a:prstGeom prst="roundRect">
            <a:avLst/>
          </a:prstGeom>
          <a:noFill/>
          <a:ln w="44450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The Four Capacities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3851920" y="1573559"/>
            <a:ext cx="2520280" cy="978278"/>
          </a:xfrm>
          <a:prstGeom prst="roundRect">
            <a:avLst/>
          </a:prstGeom>
          <a:noFill/>
          <a:ln w="44450" cmpd="thinThick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  <a:latin typeface="Freestyle Script" panose="030804020302050B0404" pitchFamily="66" charset="0"/>
            </a:endParaRPr>
          </a:p>
          <a:p>
            <a:pPr algn="ctr"/>
            <a:endParaRPr lang="en-GB" sz="800" b="1" dirty="0">
              <a:solidFill>
                <a:schemeClr val="tx1"/>
              </a:solidFill>
              <a:latin typeface="Freestyle Script" panose="030804020302050B0404" pitchFamily="66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Freestyle Script" panose="030804020302050B0404" pitchFamily="66" charset="0"/>
            </a:endParaRPr>
          </a:p>
          <a:p>
            <a:pPr algn="ctr"/>
            <a:r>
              <a:rPr lang="en-GB" sz="4000" b="1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Growth </a:t>
            </a:r>
            <a:r>
              <a:rPr lang="en-GB" sz="4000" b="1" dirty="0" err="1" smtClean="0">
                <a:solidFill>
                  <a:schemeClr val="tx1"/>
                </a:solidFill>
                <a:latin typeface="Freestyle Script" panose="030804020302050B0404" pitchFamily="66" charset="0"/>
              </a:rPr>
              <a:t>Mindset</a:t>
            </a:r>
            <a:r>
              <a:rPr lang="en-GB" sz="4000" b="1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 </a:t>
            </a:r>
          </a:p>
          <a:p>
            <a:pPr algn="ctr"/>
            <a:r>
              <a:rPr lang="en-GB" sz="3200" dirty="0" smtClean="0">
                <a:latin typeface="Freestyle Script" panose="030804020302050B0404" pitchFamily="66" charset="0"/>
              </a:rPr>
              <a:t>L</a:t>
            </a:r>
            <a:endParaRPr lang="en-GB" sz="3200" dirty="0">
              <a:latin typeface="Freestyle Script" panose="030804020302050B04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623720" y="1573558"/>
            <a:ext cx="2124744" cy="978278"/>
          </a:xfrm>
          <a:prstGeom prst="roundRect">
            <a:avLst/>
          </a:prstGeom>
          <a:noFill/>
          <a:ln w="44450" cmpd="thinThick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Papyrus" panose="03070502060502030205" pitchFamily="66" charset="0"/>
              </a:rPr>
              <a:t>Outdoor Learning 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pic>
        <p:nvPicPr>
          <p:cNvPr id="21" name="Picture 2" descr="http://images.clipartpanda.com/clipart-star-LiKzRAdi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0117">
            <a:off x="8454033" y="2653701"/>
            <a:ext cx="563295" cy="56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images.clipartpanda.com/clipart-star-LiKzRAdi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4836">
            <a:off x="179692" y="2653700"/>
            <a:ext cx="563295" cy="56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6377213" y="5805264"/>
            <a:ext cx="2520280" cy="792088"/>
          </a:xfrm>
          <a:prstGeom prst="roundRect">
            <a:avLst/>
          </a:prstGeom>
          <a:noFill/>
          <a:ln w="44450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Parents as Partners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9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55" y="33265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egoe Print" panose="02000600000000000000" pitchFamily="2" charset="0"/>
              </a:rPr>
              <a:t>Staff  </a:t>
            </a:r>
            <a:endParaRPr lang="en-GB" sz="5400" b="1" dirty="0">
              <a:latin typeface="Segoe Print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022" y="845190"/>
            <a:ext cx="891916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Comic Sans MS" pitchFamily="66" charset="0"/>
              </a:rPr>
              <a:t>Throughout </a:t>
            </a:r>
            <a:r>
              <a:rPr lang="en-GB" sz="2000" dirty="0">
                <a:latin typeface="Comic Sans MS" pitchFamily="66" charset="0"/>
              </a:rPr>
              <a:t>the year, your children will also be taught by </a:t>
            </a:r>
            <a:r>
              <a:rPr lang="en-GB" sz="2000" dirty="0" smtClean="0">
                <a:latin typeface="Comic Sans MS" pitchFamily="66" charset="0"/>
              </a:rPr>
              <a:t>specialists.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Comic Sans MS" pitchFamily="66" charset="0"/>
              </a:rPr>
              <a:t>This term they will be:</a:t>
            </a:r>
            <a:endParaRPr lang="en-GB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omic Sans MS" pitchFamily="66" charset="0"/>
              </a:rPr>
              <a:t>Mr Eoin Swan – Tennis Coaching (Tuesday)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omic Sans MS" pitchFamily="66" charset="0"/>
              </a:rPr>
              <a:t>Ms MacDonald </a:t>
            </a:r>
            <a:r>
              <a:rPr lang="en-GB" sz="2000" dirty="0">
                <a:latin typeface="Comic Sans MS" pitchFamily="66" charset="0"/>
              </a:rPr>
              <a:t>– </a:t>
            </a:r>
            <a:r>
              <a:rPr lang="en-GB" sz="2000" dirty="0" smtClean="0">
                <a:latin typeface="Comic Sans MS" pitchFamily="66" charset="0"/>
              </a:rPr>
              <a:t>Music (Wednesday)</a:t>
            </a:r>
            <a:endParaRPr lang="en-GB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latin typeface="Comic Sans MS" pitchFamily="66" charset="0"/>
              </a:rPr>
              <a:t> Mr Muldoon – P.E</a:t>
            </a:r>
            <a:r>
              <a:rPr lang="en-GB" sz="2000" dirty="0" smtClean="0">
                <a:latin typeface="Comic Sans MS" pitchFamily="66" charset="0"/>
              </a:rPr>
              <a:t>. (Thursday)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Comic Sans MS" pitchFamily="66" charset="0"/>
              </a:rPr>
              <a:t> </a:t>
            </a:r>
            <a:endParaRPr lang="en-GB" sz="2000" dirty="0">
              <a:latin typeface="Comic Sans MS" pitchFamily="66" charset="0"/>
            </a:endParaRPr>
          </a:p>
          <a:p>
            <a:pPr>
              <a:defRPr/>
            </a:pPr>
            <a:endParaRPr lang="en-GB" sz="2000" dirty="0">
              <a:latin typeface="Comic Sans MS" pitchFamily="66" charset="0"/>
            </a:endParaRPr>
          </a:p>
          <a:p>
            <a:pPr>
              <a:defRPr/>
            </a:pPr>
            <a:r>
              <a:rPr lang="en-GB" sz="2000" dirty="0">
                <a:latin typeface="Comic Sans MS" pitchFamily="66" charset="0"/>
              </a:rPr>
              <a:t>Other teachers may include  – </a:t>
            </a:r>
            <a:r>
              <a:rPr lang="en-GB" sz="2000" dirty="0" smtClean="0">
                <a:latin typeface="Comic Sans MS" pitchFamily="66" charset="0"/>
              </a:rPr>
              <a:t>Mrs </a:t>
            </a:r>
            <a:r>
              <a:rPr lang="en-GB" sz="2000" dirty="0" err="1" smtClean="0">
                <a:latin typeface="Comic Sans MS" pitchFamily="66" charset="0"/>
              </a:rPr>
              <a:t>Hardie</a:t>
            </a:r>
            <a:r>
              <a:rPr lang="en-GB" sz="2000" dirty="0" smtClean="0">
                <a:latin typeface="Comic Sans MS" pitchFamily="66" charset="0"/>
              </a:rPr>
              <a:t>, Mrs Logan. Miss Trotter. </a:t>
            </a:r>
            <a:endParaRPr lang="en-GB" sz="2000" dirty="0">
              <a:latin typeface="Comic Sans MS" pitchFamily="66" charset="0"/>
            </a:endParaRPr>
          </a:p>
          <a:p>
            <a:pPr>
              <a:defRPr/>
            </a:pPr>
            <a:endParaRPr lang="en-GB" sz="2000" b="1" dirty="0">
              <a:latin typeface="Comic Sans MS" pitchFamily="66" charset="0"/>
            </a:endParaRPr>
          </a:p>
          <a:p>
            <a:pPr>
              <a:defRPr/>
            </a:pPr>
            <a:r>
              <a:rPr lang="en-GB" sz="2000" dirty="0">
                <a:latin typeface="Comic Sans MS" pitchFamily="66" charset="0"/>
              </a:rPr>
              <a:t>Mrs Rutherford - Support for Learning teache</a:t>
            </a:r>
            <a:r>
              <a:rPr lang="en-GB" sz="2000" b="1" dirty="0">
                <a:latin typeface="Comic Sans MS" pitchFamily="66" charset="0"/>
              </a:rPr>
              <a:t>r.</a:t>
            </a:r>
          </a:p>
          <a:p>
            <a:pPr>
              <a:defRPr/>
            </a:pPr>
            <a:endParaRPr lang="en-GB" sz="2000" dirty="0">
              <a:latin typeface="Comic Sans MS" pitchFamily="66" charset="0"/>
            </a:endParaRPr>
          </a:p>
          <a:p>
            <a:pPr>
              <a:defRPr/>
            </a:pPr>
            <a:r>
              <a:rPr lang="en-GB" sz="2000" dirty="0">
                <a:latin typeface="Comic Sans MS" pitchFamily="66" charset="0"/>
              </a:rPr>
              <a:t>Other adults support the children in school and in the playground, including: Mrs McNaughton, Mrs Inkster, Mrs Waterston, </a:t>
            </a:r>
            <a:r>
              <a:rPr lang="en-GB" sz="2000" dirty="0" smtClean="0">
                <a:latin typeface="Comic Sans MS" pitchFamily="66" charset="0"/>
              </a:rPr>
              <a:t>Miss K Brown, Mrs Orr and </a:t>
            </a:r>
            <a:r>
              <a:rPr lang="en-GB" sz="2000" dirty="0">
                <a:latin typeface="Comic Sans MS" pitchFamily="66" charset="0"/>
              </a:rPr>
              <a:t>parent helpers. </a:t>
            </a:r>
          </a:p>
          <a:p>
            <a:pPr>
              <a:defRPr/>
            </a:pPr>
            <a:endParaRPr lang="en-GB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106" y="5565128"/>
            <a:ext cx="924950" cy="8829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Outdoor Learning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1412776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GB" sz="3000" dirty="0" smtClean="0">
                <a:latin typeface="Comic Sans MS" panose="030F0702030302020204" pitchFamily="66" charset="0"/>
              </a:rPr>
              <a:t>We are developing our use of outside areas, both within and outside the school grounds.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3000" dirty="0" smtClean="0">
                <a:latin typeface="Comic Sans MS" panose="030F0702030302020204" pitchFamily="66" charset="0"/>
              </a:rPr>
              <a:t> It will be used to enhance children’s learning across the curriculum.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3000" dirty="0" smtClean="0">
                <a:latin typeface="Comic Sans MS" panose="030F0702030302020204" pitchFamily="66" charset="0"/>
              </a:rPr>
              <a:t>Active learning outside enthuses, motivates and challenges children.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3000" dirty="0" smtClean="0">
                <a:latin typeface="Comic Sans MS" panose="030F0702030302020204" pitchFamily="66" charset="0"/>
              </a:rPr>
              <a:t>It develops communication, teamwork and problem solving skills.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3000" dirty="0" smtClean="0">
                <a:latin typeface="Comic Sans MS" panose="030F0702030302020204" pitchFamily="66" charset="0"/>
              </a:rPr>
              <a:t>Learning outdoors develops children’s knowledge, enjoyment and respect of our local environment.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7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b="1" dirty="0" err="1" smtClean="0">
                <a:latin typeface="Comic Sans MS" panose="030F0702030302020204" pitchFamily="66" charset="0"/>
              </a:rPr>
              <a:t>Mindset</a:t>
            </a:r>
            <a:r>
              <a:rPr lang="en-GB" sz="4900" b="1" dirty="0" smtClean="0">
                <a:latin typeface="Comic Sans MS" panose="030F0702030302020204" pitchFamily="66" charset="0"/>
              </a:rPr>
              <a:t>-</a:t>
            </a:r>
            <a:r>
              <a:rPr lang="en-GB" sz="2700" b="1" dirty="0" smtClean="0">
                <a:latin typeface="Comic Sans MS" panose="030F0702030302020204" pitchFamily="66" charset="0"/>
              </a:rPr>
              <a:t>the psychology of learning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2700" b="1" i="1" dirty="0" smtClean="0">
                <a:latin typeface="Comic Sans MS" panose="030F0702030302020204" pitchFamily="66" charset="0"/>
              </a:rPr>
              <a:t>“I can’t do it…yet!”</a:t>
            </a:r>
            <a:endParaRPr lang="en-GB" sz="2700" b="1" i="1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‘Fixed’ </a:t>
            </a:r>
            <a:r>
              <a:rPr lang="en-GB" dirty="0" err="1" smtClean="0">
                <a:latin typeface="Comic Sans MS" panose="030F0702030302020204" pitchFamily="66" charset="0"/>
              </a:rPr>
              <a:t>Mindset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09442" y="2492896"/>
            <a:ext cx="3471277" cy="2304256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Having a ‘fixed’ </a:t>
            </a:r>
            <a:r>
              <a:rPr lang="en-GB" sz="1600" dirty="0" err="1" smtClean="0">
                <a:latin typeface="Comic Sans MS" panose="030F0702030302020204" pitchFamily="66" charset="0"/>
              </a:rPr>
              <a:t>mindset</a:t>
            </a:r>
            <a:r>
              <a:rPr lang="en-GB" sz="1600" dirty="0" smtClean="0">
                <a:latin typeface="Comic Sans MS" panose="030F0702030302020204" pitchFamily="66" charset="0"/>
              </a:rPr>
              <a:t> can limit learning. Believing you are either ‘smart’ at something or that you are not good at it and that failing just proves this.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“</a:t>
            </a:r>
            <a:r>
              <a:rPr lang="en-GB" i="1" dirty="0" smtClean="0">
                <a:latin typeface="Comic Sans MS" panose="030F0702030302020204" pitchFamily="66" charset="0"/>
              </a:rPr>
              <a:t>You are smart”.</a:t>
            </a:r>
          </a:p>
          <a:p>
            <a:endParaRPr lang="en-GB" i="1" dirty="0">
              <a:latin typeface="Comic Sans MS" panose="030F0702030302020204" pitchFamily="66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‘</a:t>
            </a:r>
            <a:r>
              <a:rPr lang="en-GB" sz="2800" dirty="0" smtClean="0">
                <a:latin typeface="Comic Sans MS" panose="030F0702030302020204" pitchFamily="66" charset="0"/>
              </a:rPr>
              <a:t>Growth’ </a:t>
            </a:r>
            <a:r>
              <a:rPr lang="en-GB" sz="2800" dirty="0" err="1" smtClean="0">
                <a:latin typeface="Comic Sans MS" panose="030F0702030302020204" pitchFamily="66" charset="0"/>
              </a:rPr>
              <a:t>Mindset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Abilities can be developed through dedication and hard work. Brains and talent are just the starting point.</a:t>
            </a:r>
          </a:p>
          <a:p>
            <a:r>
              <a:rPr lang="en-GB" sz="1900" dirty="0" smtClean="0">
                <a:latin typeface="Comic Sans MS" panose="030F0702030302020204" pitchFamily="66" charset="0"/>
              </a:rPr>
              <a:t>Learning to learn:  children should understand how they learn, including the ‘</a:t>
            </a:r>
            <a:r>
              <a:rPr lang="en-GB" sz="1900" dirty="0" err="1" smtClean="0">
                <a:latin typeface="Comic Sans MS" panose="030F0702030302020204" pitchFamily="66" charset="0"/>
              </a:rPr>
              <a:t>brainology</a:t>
            </a:r>
            <a:r>
              <a:rPr lang="en-GB" sz="1900" dirty="0" smtClean="0">
                <a:latin typeface="Comic Sans MS" panose="030F0702030302020204" pitchFamily="66" charset="0"/>
              </a:rPr>
              <a:t>’ of it.</a:t>
            </a:r>
            <a:r>
              <a:rPr lang="en-GB" sz="1600" dirty="0" smtClean="0">
                <a:latin typeface="Comic Sans MS" panose="030F0702030302020204" pitchFamily="66" charset="0"/>
              </a:rPr>
              <a:t> (Carol </a:t>
            </a:r>
            <a:r>
              <a:rPr lang="en-GB" sz="1600" dirty="0" err="1" smtClean="0">
                <a:latin typeface="Comic Sans MS" panose="030F0702030302020204" pitchFamily="66" charset="0"/>
              </a:rPr>
              <a:t>Dweck</a:t>
            </a:r>
            <a:r>
              <a:rPr lang="en-GB" sz="1600" dirty="0" smtClean="0">
                <a:latin typeface="Comic Sans MS" panose="030F0702030302020204" pitchFamily="66" charset="0"/>
              </a:rPr>
              <a:t>).</a:t>
            </a:r>
          </a:p>
          <a:p>
            <a:r>
              <a:rPr lang="en-GB" dirty="0">
                <a:latin typeface="Comic Sans MS" panose="030F0702030302020204" pitchFamily="66" charset="0"/>
              </a:rPr>
              <a:t>teachers encourage students to believe that they can learn more and become smarter if they work hard and </a:t>
            </a:r>
            <a:r>
              <a:rPr lang="en-GB" dirty="0" smtClean="0">
                <a:latin typeface="Comic Sans MS" panose="030F0702030302020204" pitchFamily="66" charset="0"/>
              </a:rPr>
              <a:t>practice.</a:t>
            </a:r>
          </a:p>
          <a:p>
            <a:r>
              <a:rPr lang="en-GB" sz="2100" b="1" i="1" dirty="0" smtClean="0">
                <a:latin typeface="Comic Sans MS" panose="030F0702030302020204" pitchFamily="66" charset="0"/>
              </a:rPr>
              <a:t>“You must have worked very hard’.</a:t>
            </a:r>
            <a:endParaRPr lang="en-GB" sz="2100" b="1" i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 descr="http://www.organicagardensupply.com/wp-content/uploads/2014/02/iStock_000017312292Mediu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869" y="188640"/>
            <a:ext cx="1152128" cy="1703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3096"/>
            <a:ext cx="3528392" cy="2431554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7916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062" y="260648"/>
            <a:ext cx="421942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I-</a:t>
            </a:r>
            <a:r>
              <a:rPr lang="en-GB" sz="5400" b="1" spc="5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JournAL</a:t>
            </a:r>
            <a:endParaRPr lang="en-GB" sz="5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endParaRPr lang="en-GB" sz="5400" b="1" dirty="0">
              <a:latin typeface="Segoe Print" panose="02000600000000000000" pitchFamily="2" charset="0"/>
            </a:endParaRPr>
          </a:p>
        </p:txBody>
      </p:sp>
      <p:sp>
        <p:nvSpPr>
          <p:cNvPr id="3" name="Content Placeholder 13"/>
          <p:cNvSpPr txBox="1">
            <a:spLocks/>
          </p:cNvSpPr>
          <p:nvPr/>
        </p:nvSpPr>
        <p:spPr>
          <a:xfrm>
            <a:off x="285750" y="1196975"/>
            <a:ext cx="4574282" cy="554439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57200" indent="-457200" eaLnBrk="0" fontAlgn="auto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9BBB59"/>
              </a:buClr>
              <a:buSzPct val="95000"/>
              <a:buBlip>
                <a:blip r:embed="rId2"/>
              </a:buBlip>
              <a:defRPr/>
            </a:pPr>
            <a:r>
              <a:rPr lang="en-GB" sz="3100" dirty="0" smtClean="0">
                <a:latin typeface="Comic Sans MS" panose="030F0702030302020204" pitchFamily="66" charset="0"/>
              </a:rPr>
              <a:t>Is a Pupil Profile that  builds </a:t>
            </a:r>
            <a:r>
              <a:rPr lang="en-GB" sz="3100" dirty="0">
                <a:latin typeface="Comic Sans MS" panose="030F0702030302020204" pitchFamily="66" charset="0"/>
              </a:rPr>
              <a:t>on the </a:t>
            </a:r>
            <a:r>
              <a:rPr lang="en-GB" sz="3100" i="1" dirty="0">
                <a:latin typeface="Comic Sans MS" panose="030F0702030302020204" pitchFamily="66" charset="0"/>
              </a:rPr>
              <a:t>Learner’s Journey </a:t>
            </a:r>
            <a:r>
              <a:rPr lang="en-GB" sz="3100" dirty="0">
                <a:latin typeface="Comic Sans MS" panose="030F0702030302020204" pitchFamily="66" charset="0"/>
              </a:rPr>
              <a:t>which is currently used in </a:t>
            </a:r>
            <a:r>
              <a:rPr lang="en-GB" sz="3100" dirty="0" smtClean="0">
                <a:latin typeface="Comic Sans MS" panose="030F0702030302020204" pitchFamily="66" charset="0"/>
              </a:rPr>
              <a:t>Nursery.</a:t>
            </a:r>
          </a:p>
          <a:p>
            <a:pPr marL="457200" indent="-457200" eaLnBrk="0" fontAlgn="auto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9BBB59"/>
              </a:buClr>
              <a:buSzPct val="95000"/>
              <a:buBlip>
                <a:blip r:embed="rId2"/>
              </a:buBlip>
              <a:defRPr/>
            </a:pPr>
            <a:r>
              <a:rPr lang="en-GB" sz="3100" dirty="0" smtClean="0">
                <a:latin typeface="Comic Sans MS" panose="030F0702030302020204" pitchFamily="66" charset="0"/>
              </a:rPr>
              <a:t>An </a:t>
            </a:r>
            <a:r>
              <a:rPr lang="en-GB" sz="3100" dirty="0">
                <a:latin typeface="Comic Sans MS" panose="030F0702030302020204" pitchFamily="66" charset="0"/>
              </a:rPr>
              <a:t>individualised document and process that captures the rich and significant learning for every learner. </a:t>
            </a:r>
            <a:endParaRPr lang="en-GB" sz="3100" dirty="0" smtClean="0">
              <a:latin typeface="Comic Sans MS" panose="030F0702030302020204" pitchFamily="66" charset="0"/>
            </a:endParaRPr>
          </a:p>
          <a:p>
            <a:pPr marL="457200" indent="-457200" eaLnBrk="0" fontAlgn="auto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9BBB59"/>
              </a:buClr>
              <a:buSzPct val="95000"/>
              <a:buBlip>
                <a:blip r:embed="rId2"/>
              </a:buBlip>
              <a:defRPr/>
            </a:pPr>
            <a:r>
              <a:rPr lang="en-GB" sz="3100" dirty="0" smtClean="0">
                <a:latin typeface="Comic Sans MS" panose="030F0702030302020204" pitchFamily="66" charset="0"/>
              </a:rPr>
              <a:t>A </a:t>
            </a:r>
            <a:r>
              <a:rPr lang="en-GB" sz="3100" dirty="0">
                <a:latin typeface="Comic Sans MS" panose="030F0702030302020204" pitchFamily="66" charset="0"/>
              </a:rPr>
              <a:t>document and process that enables learner/staff/parents/carers to have regular input and </a:t>
            </a:r>
            <a:r>
              <a:rPr lang="en-GB" sz="3100" dirty="0" smtClean="0">
                <a:latin typeface="Comic Sans MS" panose="030F0702030302020204" pitchFamily="66" charset="0"/>
              </a:rPr>
              <a:t>involvement.</a:t>
            </a:r>
          </a:p>
          <a:p>
            <a:pPr marL="457200" indent="-457200" eaLnBrk="0" fontAlgn="auto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9BBB59"/>
              </a:buClr>
              <a:buSzPct val="95000"/>
              <a:buBlip>
                <a:blip r:embed="rId2"/>
              </a:buBlip>
              <a:defRPr/>
            </a:pPr>
            <a:r>
              <a:rPr lang="en-GB" sz="3100" dirty="0" smtClean="0">
                <a:latin typeface="Comic Sans MS" panose="030F0702030302020204" pitchFamily="66" charset="0"/>
              </a:rPr>
              <a:t>Shows evidence of </a:t>
            </a:r>
            <a:r>
              <a:rPr lang="en-GB" sz="3100" dirty="0">
                <a:latin typeface="Comic Sans MS" panose="030F0702030302020204" pitchFamily="66" charset="0"/>
              </a:rPr>
              <a:t>planning, individual target setting, significant learning, assessment and wider achievement both in and beyond school.</a:t>
            </a:r>
          </a:p>
        </p:txBody>
      </p:sp>
      <p:sp>
        <p:nvSpPr>
          <p:cNvPr id="4" name="Content Placeholder 15"/>
          <p:cNvSpPr txBox="1">
            <a:spLocks/>
          </p:cNvSpPr>
          <p:nvPr/>
        </p:nvSpPr>
        <p:spPr bwMode="auto">
          <a:xfrm>
            <a:off x="4714875" y="1196976"/>
            <a:ext cx="4214813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9BBB59"/>
              </a:buClr>
              <a:buSzPct val="95000"/>
              <a:buBlip>
                <a:blip r:embed="rId2"/>
              </a:buBlip>
            </a:pPr>
            <a:r>
              <a:rPr lang="en-GB" altLang="en-US" sz="1900" dirty="0" smtClean="0">
                <a:latin typeface="Comic Sans MS" panose="030F0702030302020204" pitchFamily="66" charset="0"/>
              </a:rPr>
              <a:t>Provides </a:t>
            </a:r>
            <a:r>
              <a:rPr lang="en-GB" altLang="en-US" sz="1900" dirty="0">
                <a:latin typeface="Comic Sans MS" panose="030F0702030302020204" pitchFamily="66" charset="0"/>
              </a:rPr>
              <a:t>regular updates on progress and achievement. </a:t>
            </a:r>
            <a:endParaRPr lang="en-GB" altLang="en-US" sz="1900" dirty="0" smtClean="0"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Clr>
                <a:srgbClr val="9BBB59"/>
              </a:buClr>
              <a:buSzPct val="95000"/>
              <a:buBlip>
                <a:blip r:embed="rId2"/>
              </a:buBlip>
            </a:pPr>
            <a:r>
              <a:rPr lang="en-GB" altLang="en-US" sz="1900" dirty="0" smtClean="0">
                <a:latin typeface="Comic Sans MS" panose="030F0702030302020204" pitchFamily="66" charset="0"/>
              </a:rPr>
              <a:t>Each </a:t>
            </a:r>
            <a:r>
              <a:rPr lang="en-GB" altLang="en-US" sz="1900" dirty="0">
                <a:latin typeface="Comic Sans MS" panose="030F0702030302020204" pitchFamily="66" charset="0"/>
              </a:rPr>
              <a:t>document will contain the progress in learning for each </a:t>
            </a:r>
            <a:r>
              <a:rPr lang="en-GB" altLang="en-US" sz="1900" dirty="0" smtClean="0">
                <a:latin typeface="Comic Sans MS" panose="030F0702030302020204" pitchFamily="66" charset="0"/>
              </a:rPr>
              <a:t>level.</a:t>
            </a:r>
          </a:p>
          <a:p>
            <a:pPr>
              <a:spcBef>
                <a:spcPct val="20000"/>
              </a:spcBef>
              <a:buClr>
                <a:srgbClr val="9BBB59"/>
              </a:buClr>
              <a:buSzPct val="95000"/>
              <a:buBlip>
                <a:blip r:embed="rId2"/>
              </a:buBlip>
            </a:pPr>
            <a:r>
              <a:rPr lang="en-GB" altLang="en-US" sz="1900" dirty="0" smtClean="0">
                <a:latin typeface="Comic Sans MS" panose="030F0702030302020204" pitchFamily="66" charset="0"/>
              </a:rPr>
              <a:t>Opportunities </a:t>
            </a:r>
            <a:r>
              <a:rPr lang="en-GB" altLang="en-US" sz="1900" dirty="0">
                <a:latin typeface="Comic Sans MS" panose="030F0702030302020204" pitchFamily="66" charset="0"/>
              </a:rPr>
              <a:t>for children, parents and staff to make comments on learning progression and next steps</a:t>
            </a:r>
            <a:r>
              <a:rPr lang="en-GB" altLang="en-US" sz="1900" dirty="0">
                <a:latin typeface="SassoonCRInfantMedium" pitchFamily="2" charset="0"/>
              </a:rPr>
              <a:t>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13762" y="5805264"/>
            <a:ext cx="47196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.... 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is </a:t>
            </a:r>
            <a:r>
              <a:rPr lang="en-GB" altLang="en-US" sz="1600" dirty="0">
                <a:latin typeface="Comic Sans MS" panose="030F0702030302020204" pitchFamily="66" charset="0"/>
              </a:rPr>
              <a:t>a much loved story of your child’s 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journey </a:t>
            </a:r>
            <a:r>
              <a:rPr lang="en-GB" altLang="en-US" sz="1600" dirty="0">
                <a:latin typeface="Comic Sans MS" panose="030F0702030302020204" pitchFamily="66" charset="0"/>
              </a:rPr>
              <a:t>through Primary School. </a:t>
            </a:r>
          </a:p>
        </p:txBody>
      </p:sp>
      <p:pic>
        <p:nvPicPr>
          <p:cNvPr id="4098" name="Picture 2" descr="C:\Users\karlie.robinson\Desktop\Mrs Gray 2015-2016\Mrs Gray\Photos - School - ijournal\DSCF38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935">
            <a:off x="4862919" y="4113511"/>
            <a:ext cx="1054290" cy="14057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ages.clipartpanda.com/clipart-star-LiKzRAdia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4836">
            <a:off x="3645427" y="5899093"/>
            <a:ext cx="563295" cy="56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arlie.robinson\Desktop\Mrs Gray 2015-2016\Mrs Gray\Photos - School - ijournal\DSCF383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81" y="4222305"/>
            <a:ext cx="1584176" cy="11881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9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Primary 4 Interdisciplinary Topics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1857375"/>
            <a:ext cx="8351837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Wonderful Water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(September - November</a:t>
            </a:r>
          </a:p>
          <a:p>
            <a:pPr algn="ctr"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Scotland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(November – February)</a:t>
            </a:r>
          </a:p>
          <a:p>
            <a:pPr algn="ctr">
              <a:defRPr/>
            </a:pPr>
            <a:endParaRPr lang="en-GB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Enterprise (Comic Relief) 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(March)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P4 Show</a:t>
            </a:r>
          </a:p>
          <a:p>
            <a:pPr algn="ctr">
              <a:defRPr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(April – June)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8436" name="Picture 3" descr="http://g2york.org/wp-content/uploads/water-drop-1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514" y="2286001"/>
            <a:ext cx="1521674" cy="121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http://cfsworldmusic.wikispaces.com/file/view/q-icon-scottish-flag-3.jpg/44350021/q-icon-scottish-flag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86001"/>
            <a:ext cx="2193156" cy="134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comic relie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04" y="5013176"/>
            <a:ext cx="2711186" cy="142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at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711" y="5013176"/>
            <a:ext cx="2454439" cy="16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8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omic Sans MS" pitchFamily="66" charset="0"/>
              </a:rPr>
              <a:t>	</a:t>
            </a: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You will be notified of any outings this year.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7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	Other events throughout the year may include: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7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woodland visits (e.g. pond dipping)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outings within the local area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focus weeks and special days (e.g. Roald Dahl)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Sport festivals (e.g. Handball Festival)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P4 Chaplaincy Service with cluster schools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Keep up to date with what’s happening with our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n-GB" sz="37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blog and school twitter.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7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700" dirty="0" smtClean="0">
                <a:latin typeface="Comic Sans MS" pitchFamily="66" charset="0"/>
              </a:rPr>
              <a:t>	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latin typeface="Comic Sans MS" pitchFamily="66" charset="0"/>
              </a:rPr>
              <a:t>Life in Primary 4</a:t>
            </a:r>
          </a:p>
        </p:txBody>
      </p:sp>
      <p:pic>
        <p:nvPicPr>
          <p:cNvPr id="22532" name="Picture 5" descr="view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286250"/>
            <a:ext cx="19288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91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852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P4 Expectations…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endParaRPr lang="en-GB" sz="1050" dirty="0" smtClean="0">
              <a:latin typeface="Comic Sans MS" panose="030F0702030302020204" pitchFamily="66" charset="0"/>
            </a:endParaRP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r>
              <a:rPr lang="en-GB" sz="3200" dirty="0" smtClean="0">
                <a:latin typeface="Comic Sans MS" panose="030F0702030302020204" pitchFamily="66" charset="0"/>
              </a:rPr>
              <a:t>Personal organisation including outdoor shoes.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r>
              <a:rPr lang="en-GB" sz="3200" dirty="0" smtClean="0">
                <a:latin typeface="Comic Sans MS" panose="030F0702030302020204" pitchFamily="66" charset="0"/>
              </a:rPr>
              <a:t>PE </a:t>
            </a:r>
            <a:r>
              <a:rPr lang="en-GB" sz="3200" dirty="0">
                <a:latin typeface="Comic Sans MS" panose="030F0702030302020204" pitchFamily="66" charset="0"/>
              </a:rPr>
              <a:t>Kit in on </a:t>
            </a:r>
            <a:r>
              <a:rPr lang="en-GB" sz="3200" dirty="0" smtClean="0">
                <a:latin typeface="Comic Sans MS" panose="030F0702030302020204" pitchFamily="66" charset="0"/>
              </a:rPr>
              <a:t>Mon-Fri (In addition, sometimes an outdoor PE kit will be required)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r>
              <a:rPr lang="en-GB" sz="3200" dirty="0" smtClean="0">
                <a:latin typeface="Comic Sans MS" panose="030F0702030302020204" pitchFamily="66" charset="0"/>
              </a:rPr>
              <a:t>Uniform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r>
              <a:rPr lang="en-GB" sz="3200" dirty="0" smtClean="0">
                <a:latin typeface="Comic Sans MS" panose="030F0702030302020204" pitchFamily="66" charset="0"/>
              </a:rPr>
              <a:t>Behaviour</a:t>
            </a:r>
            <a:r>
              <a:rPr lang="en-GB" sz="4400" dirty="0" smtClean="0">
                <a:latin typeface="Comic Sans MS" panose="030F0702030302020204" pitchFamily="66" charset="0"/>
              </a:rPr>
              <a:t>- </a:t>
            </a:r>
            <a:r>
              <a:rPr lang="en-GB" sz="2400" dirty="0">
                <a:latin typeface="Comic Sans MS" panose="030F0702030302020204" pitchFamily="66" charset="0"/>
              </a:rPr>
              <a:t>Golden </a:t>
            </a:r>
            <a:r>
              <a:rPr lang="en-GB" sz="2400" dirty="0" smtClean="0">
                <a:latin typeface="Comic Sans MS" panose="030F0702030302020204" pitchFamily="66" charset="0"/>
              </a:rPr>
              <a:t>Time, time-out</a:t>
            </a:r>
            <a:r>
              <a:rPr lang="en-GB" sz="2400" dirty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latin typeface="Comic Sans MS" panose="030F0702030302020204" pitchFamily="66" charset="0"/>
              </a:rPr>
              <a:t>class reward system, choose time, house points. 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r>
              <a:rPr lang="en-GB" sz="3200" dirty="0" smtClean="0">
                <a:latin typeface="Comic Sans MS" panose="030F0702030302020204" pitchFamily="66" charset="0"/>
              </a:rPr>
              <a:t>Responsibilities</a:t>
            </a:r>
            <a:r>
              <a:rPr lang="en-GB" sz="4400" dirty="0" smtClean="0">
                <a:latin typeface="Comic Sans MS" panose="030F0702030302020204" pitchFamily="66" charset="0"/>
              </a:rPr>
              <a:t>-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re-cycling, classroom, playground, pupil groups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r>
              <a:rPr lang="en-GB" sz="3200" dirty="0" err="1" smtClean="0">
                <a:latin typeface="Comic Sans MS" pitchFamily="66" charset="0"/>
              </a:rPr>
              <a:t>Hometime</a:t>
            </a:r>
            <a:r>
              <a:rPr lang="en-GB" sz="4400" dirty="0" smtClean="0">
                <a:latin typeface="Comic Sans MS" pitchFamily="66" charset="0"/>
              </a:rPr>
              <a:t> - </a:t>
            </a:r>
            <a:r>
              <a:rPr lang="en-GB" sz="2400" dirty="0" smtClean="0">
                <a:latin typeface="Comic Sans MS" pitchFamily="66" charset="0"/>
              </a:rPr>
              <a:t>Please </a:t>
            </a:r>
            <a:r>
              <a:rPr lang="en-GB" sz="2400" dirty="0">
                <a:latin typeface="Comic Sans MS" pitchFamily="66" charset="0"/>
              </a:rPr>
              <a:t>remind your child where they are going at the end of the day and how they are to get there. </a:t>
            </a:r>
          </a:p>
          <a:p>
            <a:pPr marL="685800" indent="-685800">
              <a:lnSpc>
                <a:spcPct val="90000"/>
              </a:lnSpc>
              <a:buBlip>
                <a:blip r:embed="rId2"/>
              </a:buBlip>
              <a:defRPr/>
            </a:pPr>
            <a:endParaRPr lang="en-GB" sz="4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anose="03010101010101010101" pitchFamily="66" charset="0"/>
              </a:rPr>
              <a:t>  </a:t>
            </a:r>
            <a:endParaRPr lang="en-GB" sz="5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658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Outdoor Learning</vt:lpstr>
      <vt:lpstr>Mindset-the psychology of learning “I can’t do it…yet!”</vt:lpstr>
      <vt:lpstr>PowerPoint Presentation</vt:lpstr>
      <vt:lpstr>Primary 4 Interdisciplinary Topics</vt:lpstr>
      <vt:lpstr>Life in Primary 4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KARLIE ROBINSON</dc:creator>
  <cp:lastModifiedBy>lorna murdoch</cp:lastModifiedBy>
  <cp:revision>60</cp:revision>
  <dcterms:created xsi:type="dcterms:W3CDTF">2014-06-19T08:47:03Z</dcterms:created>
  <dcterms:modified xsi:type="dcterms:W3CDTF">2016-09-16T20:26:09Z</dcterms:modified>
</cp:coreProperties>
</file>