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78" r:id="rId6"/>
    <p:sldId id="262" r:id="rId7"/>
    <p:sldId id="261" r:id="rId8"/>
    <p:sldId id="263" r:id="rId9"/>
    <p:sldId id="264" r:id="rId10"/>
    <p:sldId id="265" r:id="rId11"/>
    <p:sldId id="274" r:id="rId12"/>
    <p:sldId id="275" r:id="rId13"/>
    <p:sldId id="266" r:id="rId14"/>
    <p:sldId id="279" r:id="rId15"/>
    <p:sldId id="268" r:id="rId16"/>
    <p:sldId id="269" r:id="rId17"/>
    <p:sldId id="272" r:id="rId18"/>
    <p:sldId id="273" r:id="rId19"/>
    <p:sldId id="271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480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8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E8DF9-6565-4AE8-BAEC-7E558489E685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9E89-805A-4DE1-88D7-C89209101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8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9.jpeg"/><Relationship Id="rId5" Type="http://schemas.openxmlformats.org/officeDocument/2006/relationships/image" Target="../media/image17.jpeg"/><Relationship Id="rId10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Imagine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Smarties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Every-Child-Has-Rights-Vocals.mp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edward.brice\Desktop\Equality\Equality Front Page Art\SAM_4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03"/>
            <a:ext cx="9144000" cy="581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ward.brice\Desktop\Equality\Pictures\SAM_4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64" y="245663"/>
            <a:ext cx="2580565" cy="13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dward.brice\Desktop\Equality\Pictures\SAM_4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06" y="1725153"/>
            <a:ext cx="2533923" cy="13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dward.brice\Desktop\Equality\Pictures\SAM_4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05" y="5199850"/>
            <a:ext cx="2972624" cy="11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dward.brice\Desktop\Equality\Pictures\SAM_41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45" y="3472034"/>
            <a:ext cx="3202084" cy="13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edward.brice\Desktop\Equality\Pictures\SAM_41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33" y="332831"/>
            <a:ext cx="2508926" cy="12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edward.brice\Desktop\Equality\Pictures\SAM_41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20" y="5136326"/>
            <a:ext cx="2535591" cy="131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edward.brice\Desktop\Equality\Pictures\SAM_41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78" y="3502001"/>
            <a:ext cx="3104358" cy="127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edward.brice\Desktop\Equality\Pictures\SAM_41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78" y="1725153"/>
            <a:ext cx="2709076" cy="13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edward.brice\Desktop\Equality\Pictures\SAM_4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13" y="179599"/>
            <a:ext cx="1954488" cy="126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dward.brice\Desktop\Equality\Pictures\SAM_4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43" y="1680957"/>
            <a:ext cx="2790620" cy="12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dward.brice\Desktop\Equality\Pictures\SAM_4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26" y="3328231"/>
            <a:ext cx="2088337" cy="14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dward.brice\Desktop\Equality\Pictures\SAM_4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4" y="5298822"/>
            <a:ext cx="3395707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edward.brice\Desktop\Equality\Pictures\SAM_41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74" y="3227762"/>
            <a:ext cx="2440013" cy="18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edward.brice\Desktop\Equality\Pictures\SAM_4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90" y="179599"/>
            <a:ext cx="2897874" cy="126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edward.brice\Desktop\Equality\Pictures\SAM_41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90" y="1585958"/>
            <a:ext cx="3372694" cy="140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edward.brice\Desktop\Equality\Pictures\SAM_41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75" y="5298822"/>
            <a:ext cx="2223990" cy="13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edward.brice\Desktop\Equality\Pictures\SAM_4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83" y="861273"/>
            <a:ext cx="2999376" cy="13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edward.brice\Desktop\Equality\Pictures\SAM_4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52" y="2410737"/>
            <a:ext cx="2167907" cy="17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edward.brice\Desktop\Equality\Pictures\SAM_4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50882"/>
            <a:ext cx="3607263" cy="13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edward.brice\Desktop\Equality\Pictures\SAM_41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15167"/>
            <a:ext cx="4271964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edward.brice\Desktop\Equality\Pictures\SAM_4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33" y="332831"/>
            <a:ext cx="2508926" cy="12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C:\Users\edward.brice\Desktop\Equality\Pictures\SAM_4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12" y="3417364"/>
            <a:ext cx="2535591" cy="131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edward.brice\Desktop\Equality\Pictures\SAM_4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27" y="5114507"/>
            <a:ext cx="3104358" cy="127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C:\Users\edward.brice\Desktop\Equality\Pictures\SAM_4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" y="3417364"/>
            <a:ext cx="2709076" cy="13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edward.brice\Desktop\Equality\Pictures\SAM_41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77" y="4594581"/>
            <a:ext cx="2440013" cy="18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C:\Users\edward.brice\Desktop\Equality\Pictures\SAM_4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54" y="3154492"/>
            <a:ext cx="2897874" cy="126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C:\Users\edward.brice\Desktop\Equality\Pictures\SAM_41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8" y="1702569"/>
            <a:ext cx="3372694" cy="140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C:\Users\edward.brice\Desktop\Equality\Pictures\SAM_41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8" y="5020065"/>
            <a:ext cx="2223990" cy="13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edward.brice\Desktop\Equality\Pictures\SAM_41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72" y="1657768"/>
            <a:ext cx="3607263" cy="13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edward.brice\Desktop\Equality\Pictures\SAM_415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55"/>
            <a:ext cx="4271964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4" y="332656"/>
            <a:ext cx="8424936" cy="6184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332656"/>
            <a:ext cx="81519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Williamston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Primary School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5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5867" y="62373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People with blue eyes will be served last.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804" y="537321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People with blue eyes must not play with others.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476" y="4603850"/>
            <a:ext cx="833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At break time blue eyed people must only use the infant playground.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4484" y="371703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Blue eyed people must wait for everyone else to leave for break before they may go.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2107" y="3051151"/>
            <a:ext cx="798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Those without blue eyes will always have the right to speak first</a:t>
            </a:r>
            <a:r>
              <a:rPr lang="en-GB" sz="2000" dirty="0" smtClean="0"/>
              <a:t>.</a:t>
            </a:r>
            <a:endParaRPr lang="en-GB" sz="2000" dirty="0" smtClean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3298" y="22048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At listening time, they must sit at the carpet, while others can sit in their chairs.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4484" y="135296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People with blue eyes must wear their 'Blue  Eyes Sticker' at all times so they can easily be identified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803" y="986081"/>
            <a:ext cx="11521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>
                <a:latin typeface="bubble &amp; soap" panose="02000000000000000000" pitchFamily="2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GB" sz="3600" dirty="0" smtClean="0">
                <a:latin typeface="bubble &amp; soap" panose="02000000000000000000" pitchFamily="2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GB" sz="3600" dirty="0" smtClean="0">
                <a:latin typeface="bubble &amp; soap" panose="02000000000000000000" pitchFamily="2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GB" sz="3600" dirty="0" smtClean="0">
                <a:latin typeface="bubble &amp; soap" panose="02000000000000000000" pitchFamily="2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GB" sz="3600" dirty="0" smtClean="0">
                <a:latin typeface="bubble &amp; soap" panose="02000000000000000000" pitchFamily="2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GB" sz="3600" dirty="0" smtClean="0">
                <a:latin typeface="bubble &amp; soap" panose="02000000000000000000" pitchFamily="2" charset="0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GB" sz="3600" dirty="0" smtClean="0">
                <a:latin typeface="bubble &amp; soap" panose="02000000000000000000" pitchFamily="2" charset="0"/>
              </a:rPr>
              <a:t>7</a:t>
            </a:r>
          </a:p>
        </p:txBody>
      </p:sp>
      <p:pic>
        <p:nvPicPr>
          <p:cNvPr id="2051" name="Picture 3" descr="C:\Users\edward.brice\Desktop\Equality\Vids\Blue Ey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31" y="1"/>
            <a:ext cx="2791261" cy="10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dward.brice\Desktop\Equality\Vids\Blue Eyes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2969096" cy="10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194911">
            <a:off x="3494133" y="4509119"/>
            <a:ext cx="6013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bubble &amp; soap" panose="02000000000000000000" pitchFamily="2" charset="0"/>
              </a:rPr>
              <a:t>Depressed</a:t>
            </a:r>
            <a:endParaRPr lang="en-GB" sz="8000" dirty="0">
              <a:latin typeface="bubble &amp; soap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50002">
            <a:off x="196233" y="-141507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bubble &amp; soap" panose="02000000000000000000" pitchFamily="2" charset="0"/>
              </a:rPr>
              <a:t>Sad</a:t>
            </a:r>
            <a:endParaRPr lang="en-GB" sz="8000" dirty="0">
              <a:latin typeface="bubble &amp; soap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883958">
            <a:off x="6211280" y="4927029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bubble &amp; soap" panose="02000000000000000000" pitchFamily="2" charset="0"/>
              </a:rPr>
              <a:t>Mad</a:t>
            </a:r>
            <a:endParaRPr lang="en-GB" sz="8000" dirty="0">
              <a:latin typeface="bubble &amp; soap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08494">
            <a:off x="307143" y="2315700"/>
            <a:ext cx="445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bubble &amp; soap" panose="02000000000000000000" pitchFamily="2" charset="0"/>
              </a:rPr>
              <a:t>Unloved</a:t>
            </a:r>
            <a:endParaRPr lang="en-GB" sz="8000" dirty="0">
              <a:latin typeface="bubble &amp; soap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105521">
            <a:off x="1141566" y="385095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bubble &amp; soap" panose="02000000000000000000" pitchFamily="2" charset="0"/>
              </a:rPr>
              <a:t>Annoyed</a:t>
            </a:r>
            <a:endParaRPr lang="en-GB" sz="8000" dirty="0">
              <a:latin typeface="bubble &amp; soap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306651">
            <a:off x="1354324" y="4362363"/>
            <a:ext cx="5661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bubble &amp; soap" panose="02000000000000000000" pitchFamily="2" charset="0"/>
              </a:rPr>
              <a:t>Disliked</a:t>
            </a:r>
            <a:endParaRPr lang="en-GB" sz="8000" dirty="0">
              <a:latin typeface="bubble &amp; soap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123029">
            <a:off x="2690466" y="2315699"/>
            <a:ext cx="5849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bubble &amp; soap" panose="02000000000000000000" pitchFamily="2" charset="0"/>
              </a:rPr>
              <a:t>Neglected</a:t>
            </a:r>
            <a:endParaRPr lang="en-GB" sz="8000" dirty="0">
              <a:latin typeface="bubble &amp; soap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spirationaldaily.files.wordpress.com/2012/01/mahatma-gandhi-inspirational-da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96688"/>
            <a:ext cx="4583223" cy="67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25035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Mahatma Gandhi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://blufiles.storage.live.com/y1pECj5wzV4LEhy7S_4Q2Qrpjt48oUlMduoJwsycnkhu1n6SM8c9paVgG08KKWbrUXMmpYgLllK-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01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edward.brice\Desktop\Equality\Equality Video\Imagine\SAM_4196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57753" cy="589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966" y="314072"/>
            <a:ext cx="83529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b="1" u="sng" dirty="0">
                <a:latin typeface="Comic Sans MS" panose="030F0702030302020204" pitchFamily="66" charset="0"/>
              </a:rPr>
              <a:t>Article </a:t>
            </a:r>
            <a:r>
              <a:rPr lang="en-GB" sz="3600" b="1" u="sng" dirty="0" smtClean="0">
                <a:latin typeface="Comic Sans MS" panose="030F0702030302020204" pitchFamily="66" charset="0"/>
              </a:rPr>
              <a:t>1</a:t>
            </a:r>
          </a:p>
          <a:p>
            <a:pPr lvl="0"/>
            <a:r>
              <a:rPr lang="en-GB" sz="3200" dirty="0" smtClean="0">
                <a:latin typeface="Comic Sans MS" panose="030F0702030302020204" pitchFamily="66" charset="0"/>
              </a:rPr>
              <a:t>Everyone </a:t>
            </a:r>
            <a:r>
              <a:rPr lang="en-GB" sz="3200" dirty="0">
                <a:latin typeface="Comic Sans MS" panose="030F0702030302020204" pitchFamily="66" charset="0"/>
              </a:rPr>
              <a:t>under the age of 18 has all the rights in the convention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6945" y="188640"/>
            <a:ext cx="8712968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3600" b="1" u="sng" dirty="0">
                <a:latin typeface="Comic Sans MS" panose="030F0702030302020204" pitchFamily="66" charset="0"/>
              </a:rPr>
              <a:t>Article </a:t>
            </a:r>
            <a:r>
              <a:rPr lang="en-GB" sz="3600" b="1" u="sng" dirty="0" smtClean="0">
                <a:latin typeface="Comic Sans MS" panose="030F0702030302020204" pitchFamily="66" charset="0"/>
              </a:rPr>
              <a:t>2 </a:t>
            </a:r>
          </a:p>
          <a:p>
            <a:pPr lvl="0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>
                <a:latin typeface="Comic Sans MS" panose="030F0702030302020204" pitchFamily="66" charset="0"/>
              </a:rPr>
              <a:t>convention applies to every child, regardless of race, colour, language, place of birth, religion, politics, disability and status</a:t>
            </a:r>
          </a:p>
          <a:p>
            <a:endParaRPr lang="en-GB" dirty="0"/>
          </a:p>
        </p:txBody>
      </p:sp>
      <p:pic>
        <p:nvPicPr>
          <p:cNvPr id="1026" name="Picture 2" descr="http://www.shotleybridgeprimary.durham.sch.uk/wp-content/uploads/sites/151/2014/07/RightsRespectingSchool-Unic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41" y="2348880"/>
            <a:ext cx="375557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edward.brice\Desktop\Equality\Equality Video\SAM_4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59" y="24011"/>
            <a:ext cx="936104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6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Smarties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kathonewmedia.files.wordpress.com/2015/01/smartie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4" y="-1"/>
            <a:ext cx="9170243" cy="611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621423" y="292494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Williamston Primary</a:t>
            </a:r>
            <a:endParaRPr lang="en-GB" dirty="0"/>
          </a:p>
        </p:txBody>
      </p:sp>
      <p:pic>
        <p:nvPicPr>
          <p:cNvPr id="1026" name="Picture 2" descr="C:\Users\edward.brice\Desktop\Equality\Whole Class Pictures\SAM_4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672"/>
            <a:ext cx="9108504" cy="86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6625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0" y="548680"/>
            <a:ext cx="10538023" cy="59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2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5128"/>
            <a:ext cx="10112036" cy="688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7198" y="479715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&quot;Call Me&quot;, (Maybe)?" panose="02000500000000000000" pitchFamily="2" charset="0"/>
              </a:rPr>
              <a:t>Anne Frank</a:t>
            </a:r>
            <a:endParaRPr lang="en-GB" sz="7200" dirty="0">
              <a:solidFill>
                <a:schemeClr val="bg1"/>
              </a:solidFill>
              <a:latin typeface="&quot;Call Me&quot;, (Maybe)?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27" y="1453119"/>
            <a:ext cx="9145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000" dirty="0" smtClean="0">
                <a:latin typeface="Comic Sans MS" panose="030F0702030302020204" pitchFamily="66" charset="0"/>
              </a:rPr>
              <a:t>Every child has a right to dignity, life and liberty, Justice in the law</a:t>
            </a:r>
          </a:p>
          <a:p>
            <a:pPr algn="ctr" fontAlgn="base"/>
            <a:r>
              <a:rPr lang="en-GB" sz="2000" dirty="0" smtClean="0">
                <a:latin typeface="Comic Sans MS" panose="030F0702030302020204" pitchFamily="66" charset="0"/>
              </a:rPr>
              <a:t>Every child has a right to company, friends and family, </a:t>
            </a:r>
          </a:p>
          <a:p>
            <a:pPr algn="ctr" fontAlgn="base"/>
            <a:r>
              <a:rPr lang="en-GB" sz="2000" dirty="0" smtClean="0">
                <a:latin typeface="Comic Sans MS" panose="030F0702030302020204" pitchFamily="66" charset="0"/>
              </a:rPr>
              <a:t>With no fear of war</a:t>
            </a:r>
          </a:p>
          <a:p>
            <a:pPr algn="ctr" fontAlgn="base"/>
            <a:r>
              <a:rPr lang="en-GB" sz="2000" dirty="0" smtClean="0">
                <a:latin typeface="Comic Sans MS" panose="030F0702030302020204" pitchFamily="66" charset="0"/>
              </a:rPr>
              <a:t>To every child their own identity, nationality, Time to rest and play</a:t>
            </a:r>
          </a:p>
          <a:p>
            <a:pPr algn="ctr" fontAlgn="base"/>
            <a:r>
              <a:rPr lang="en-GB" sz="2000" dirty="0" smtClean="0">
                <a:latin typeface="Comic Sans MS" panose="030F0702030302020204" pitchFamily="66" charset="0"/>
              </a:rPr>
              <a:t>To every child of each ability each necessity, Growing from day to day</a:t>
            </a:r>
          </a:p>
          <a:p>
            <a:pPr algn="ctr" fontAlgn="base"/>
            <a:endParaRPr lang="en-GB" sz="2000" dirty="0">
              <a:latin typeface="Comic Sans MS" panose="030F0702030302020204" pitchFamily="66" charset="0"/>
            </a:endParaRP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Children have the right to be healthy, to go to school and learn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And say their prayers in their own religion’s words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Anytime and anywhere around the big wide world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These are the rights of every boy and girl</a:t>
            </a:r>
          </a:p>
          <a:p>
            <a:pPr fontAlgn="base"/>
            <a:endParaRPr lang="en-GB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Bubbles Make Me Happy" panose="02000603000000000000" pitchFamily="2" charset="0"/>
              </a:rPr>
              <a:t>Every Child Has Rights</a:t>
            </a:r>
            <a:endParaRPr lang="en-GB" sz="7200" dirty="0">
              <a:latin typeface="Bubbles Make Me Happy" panose="02000603000000000000" pitchFamily="2" charset="0"/>
            </a:endParaRPr>
          </a:p>
        </p:txBody>
      </p:sp>
      <p:pic>
        <p:nvPicPr>
          <p:cNvPr id="614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8" y="4797152"/>
            <a:ext cx="8208953" cy="180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6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0"/>
            <a:ext cx="95770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Every child has a right to safety, free from slavery,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 fontAlgn="base"/>
            <a:r>
              <a:rPr lang="en-GB" sz="2000" dirty="0" smtClean="0">
                <a:latin typeface="Comic Sans MS" panose="030F0702030302020204" pitchFamily="66" charset="0"/>
              </a:rPr>
              <a:t>Somewhere </a:t>
            </a:r>
            <a:r>
              <a:rPr lang="en-GB" sz="2000" dirty="0">
                <a:latin typeface="Comic Sans MS" panose="030F0702030302020204" pitchFamily="66" charset="0"/>
              </a:rPr>
              <a:t>to call a home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Every child has a right to security, confidentiality, Language of their own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To every child responsibility, sensitivity To all the people of Earth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To every child their individuality in diversity, Knowing each others’ worth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 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Children have the right to speak and have their voices heard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What’s best for them should be the main concern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Anytime and anywhere around the big wide world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These are the rights of every boy and girl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 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Anytime and anywhere around the big wide world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These are the rights of every boy and girl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These are the rights of every boy and girl</a:t>
            </a: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Yes, these are the rights of every boy and girl</a:t>
            </a:r>
          </a:p>
          <a:p>
            <a:pPr algn="ctr"/>
            <a:r>
              <a:rPr lang="en-GB" sz="2000" dirty="0"/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8" y="4797152"/>
            <a:ext cx="8208953" cy="180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2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678</TotalTime>
  <Words>213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Smarties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</dc:title>
  <dc:creator>Edward Brice</dc:creator>
  <cp:lastModifiedBy>Edward Brice</cp:lastModifiedBy>
  <cp:revision>30</cp:revision>
  <dcterms:created xsi:type="dcterms:W3CDTF">2016-01-12T20:31:01Z</dcterms:created>
  <dcterms:modified xsi:type="dcterms:W3CDTF">2016-01-21T20:56:44Z</dcterms:modified>
</cp:coreProperties>
</file>