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22"/>
  </p:handout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77" r:id="rId9"/>
    <p:sldId id="264" r:id="rId10"/>
    <p:sldId id="265" r:id="rId11"/>
    <p:sldId id="266" r:id="rId12"/>
    <p:sldId id="267" r:id="rId13"/>
    <p:sldId id="269" r:id="rId14"/>
    <p:sldId id="272" r:id="rId15"/>
    <p:sldId id="270" r:id="rId16"/>
    <p:sldId id="271" r:id="rId17"/>
    <p:sldId id="278" r:id="rId18"/>
    <p:sldId id="273" r:id="rId19"/>
    <p:sldId id="274" r:id="rId20"/>
    <p:sldId id="276" r:id="rId21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52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09048-BA68-482A-9503-DCE7F421DA78}" type="datetimeFigureOut">
              <a:rPr lang="en-GB" smtClean="0"/>
              <a:t>21/05/2019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1D0098-A365-4215-8240-700582A8BC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22861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14123D1E-C397-48DC-9B0B-B8C7DA432109}" type="datetimeFigureOut">
              <a:rPr lang="en-GB" smtClean="0"/>
              <a:t>21/05/2019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9AAAC8D-19E1-42D9-8468-3EF5CDB7908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23D1E-C397-48DC-9B0B-B8C7DA432109}" type="datetimeFigureOut">
              <a:rPr lang="en-GB" smtClean="0"/>
              <a:t>21/05/2019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AAC8D-19E1-42D9-8468-3EF5CDB7908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23D1E-C397-48DC-9B0B-B8C7DA432109}" type="datetimeFigureOut">
              <a:rPr lang="en-GB" smtClean="0"/>
              <a:t>21/05/2019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AAC8D-19E1-42D9-8468-3EF5CDB7908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23D1E-C397-48DC-9B0B-B8C7DA432109}" type="datetimeFigureOut">
              <a:rPr lang="en-GB" smtClean="0"/>
              <a:t>21/05/2019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AAC8D-19E1-42D9-8468-3EF5CDB7908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23D1E-C397-48DC-9B0B-B8C7DA432109}" type="datetimeFigureOut">
              <a:rPr lang="en-GB" smtClean="0"/>
              <a:t>21/05/2019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AAC8D-19E1-42D9-8468-3EF5CDB7908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23D1E-C397-48DC-9B0B-B8C7DA432109}" type="datetimeFigureOut">
              <a:rPr lang="en-GB" smtClean="0"/>
              <a:t>21/05/2019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AAC8D-19E1-42D9-8468-3EF5CDB7908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23D1E-C397-48DC-9B0B-B8C7DA432109}" type="datetimeFigureOut">
              <a:rPr lang="en-GB" smtClean="0"/>
              <a:t>21/05/2019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AAC8D-19E1-42D9-8468-3EF5CDB7908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23D1E-C397-48DC-9B0B-B8C7DA432109}" type="datetimeFigureOut">
              <a:rPr lang="en-GB" smtClean="0"/>
              <a:t>21/05/2019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AAC8D-19E1-42D9-8468-3EF5CDB7908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23D1E-C397-48DC-9B0B-B8C7DA432109}" type="datetimeFigureOut">
              <a:rPr lang="en-GB" smtClean="0"/>
              <a:t>21/05/2019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AAC8D-19E1-42D9-8468-3EF5CDB7908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14123D1E-C397-48DC-9B0B-B8C7DA432109}" type="datetimeFigureOut">
              <a:rPr lang="en-GB" smtClean="0"/>
              <a:t>21/05/2019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9AAAC8D-19E1-42D9-8468-3EF5CDB7908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14123D1E-C397-48DC-9B0B-B8C7DA432109}" type="datetimeFigureOut">
              <a:rPr lang="en-GB" smtClean="0"/>
              <a:t>21/05/2019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9AAAC8D-19E1-42D9-8468-3EF5CDB7908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14123D1E-C397-48DC-9B0B-B8C7DA432109}" type="datetimeFigureOut">
              <a:rPr lang="en-GB" smtClean="0"/>
              <a:t>21/05/2019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9AAAC8D-19E1-42D9-8468-3EF5CDB79086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15911" y="620688"/>
            <a:ext cx="5723468" cy="1828090"/>
          </a:xfrm>
        </p:spPr>
        <p:txBody>
          <a:bodyPr>
            <a:normAutofit/>
          </a:bodyPr>
          <a:lstStyle/>
          <a:p>
            <a:r>
              <a:rPr lang="en-GB" sz="4400" dirty="0" smtClean="0">
                <a:latin typeface="+mn-lt"/>
              </a:rPr>
              <a:t> Deans Primary</a:t>
            </a:r>
            <a:br>
              <a:rPr lang="en-GB" sz="4400" dirty="0" smtClean="0">
                <a:latin typeface="+mn-lt"/>
              </a:rPr>
            </a:br>
            <a:r>
              <a:rPr lang="en-GB" sz="4400" dirty="0" smtClean="0">
                <a:latin typeface="+mn-lt"/>
              </a:rPr>
              <a:t>P1Transition Info</a:t>
            </a:r>
            <a:endParaRPr lang="en-GB" sz="4400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5911" y="5013176"/>
            <a:ext cx="5712179" cy="484466"/>
          </a:xfrm>
        </p:spPr>
        <p:txBody>
          <a:bodyPr/>
          <a:lstStyle/>
          <a:p>
            <a:r>
              <a:rPr lang="en-GB" dirty="0" smtClean="0"/>
              <a:t>23</a:t>
            </a:r>
            <a:r>
              <a:rPr lang="en-GB" baseline="30000" dirty="0" smtClean="0"/>
              <a:t>rd</a:t>
            </a:r>
            <a:r>
              <a:rPr lang="en-GB" dirty="0" smtClean="0"/>
              <a:t>  May 2019</a:t>
            </a:r>
            <a:endParaRPr lang="en-GB" dirty="0"/>
          </a:p>
        </p:txBody>
      </p:sp>
      <p:pic>
        <p:nvPicPr>
          <p:cNvPr id="4" name="Picture 3" descr="C:\Users\karlyn.wallace\Desktop\deans-values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232" y="2414849"/>
            <a:ext cx="2028825" cy="23615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07681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3374" y="850513"/>
            <a:ext cx="6965245" cy="1202485"/>
          </a:xfrm>
        </p:spPr>
        <p:txBody>
          <a:bodyPr/>
          <a:lstStyle/>
          <a:p>
            <a:r>
              <a:rPr lang="en-GB" dirty="0" smtClean="0">
                <a:latin typeface="+mn-lt"/>
              </a:rPr>
              <a:t>Entitlements</a:t>
            </a:r>
            <a:endParaRPr lang="en-GB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1680" y="2542250"/>
            <a:ext cx="6196405" cy="3603812"/>
          </a:xfrm>
        </p:spPr>
        <p:txBody>
          <a:bodyPr/>
          <a:lstStyle/>
          <a:p>
            <a:pPr lvl="0"/>
            <a:r>
              <a:rPr lang="en-GB" b="1" dirty="0"/>
              <a:t>Entitlements </a:t>
            </a:r>
            <a:r>
              <a:rPr lang="en-GB" dirty="0"/>
              <a:t>-If you are entitled to benefits and free </a:t>
            </a:r>
            <a:r>
              <a:rPr lang="en-GB" dirty="0" smtClean="0"/>
              <a:t>meals/clothing </a:t>
            </a:r>
            <a:r>
              <a:rPr lang="en-GB" dirty="0"/>
              <a:t>grant – these forms are included in your </a:t>
            </a:r>
            <a:r>
              <a:rPr lang="en-GB" dirty="0" smtClean="0"/>
              <a:t>pack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 descr="C:\Users\karlyn.wallace\Desktop\deans-values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850513"/>
            <a:ext cx="1080776" cy="134741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BIG IMAGE (PNG)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0003" y="4149080"/>
            <a:ext cx="2031985" cy="2570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000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+mn-lt"/>
              </a:rPr>
              <a:t>Communication</a:t>
            </a:r>
            <a:endParaRPr lang="en-GB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7664" y="2056250"/>
            <a:ext cx="6196405" cy="3603812"/>
          </a:xfrm>
        </p:spPr>
        <p:txBody>
          <a:bodyPr>
            <a:normAutofit/>
          </a:bodyPr>
          <a:lstStyle/>
          <a:p>
            <a:pPr lvl="0"/>
            <a:r>
              <a:rPr lang="en-GB" dirty="0"/>
              <a:t>N</a:t>
            </a:r>
            <a:r>
              <a:rPr lang="en-GB" dirty="0" smtClean="0"/>
              <a:t>ewsletters </a:t>
            </a:r>
          </a:p>
          <a:p>
            <a:pPr lvl="0"/>
            <a:r>
              <a:rPr lang="en-GB" dirty="0"/>
              <a:t>Q</a:t>
            </a:r>
            <a:r>
              <a:rPr lang="en-GB" dirty="0" smtClean="0"/>
              <a:t>uestionnaires </a:t>
            </a:r>
            <a:r>
              <a:rPr lang="en-GB" dirty="0"/>
              <a:t>&amp; workshops – we ask for your help by completing questionnaires or attending open evenings as it all helps your child. </a:t>
            </a:r>
            <a:endParaRPr lang="en-GB" dirty="0" smtClean="0"/>
          </a:p>
          <a:p>
            <a:pPr lvl="0"/>
            <a:r>
              <a:rPr lang="en-GB" dirty="0"/>
              <a:t>O</a:t>
            </a:r>
            <a:r>
              <a:rPr lang="en-GB" dirty="0" smtClean="0"/>
              <a:t>pen </a:t>
            </a:r>
            <a:r>
              <a:rPr lang="en-GB" dirty="0"/>
              <a:t>door policy -</a:t>
            </a:r>
            <a:r>
              <a:rPr lang="en-GB" dirty="0" smtClean="0"/>
              <a:t> </a:t>
            </a:r>
            <a:r>
              <a:rPr lang="en-GB" dirty="0"/>
              <a:t>if you have any concerns we would </a:t>
            </a:r>
            <a:r>
              <a:rPr lang="en-GB" dirty="0" smtClean="0"/>
              <a:t>encourage </a:t>
            </a:r>
            <a:r>
              <a:rPr lang="en-GB" dirty="0"/>
              <a:t>you to come and speak to us about </a:t>
            </a:r>
            <a:r>
              <a:rPr lang="en-GB" dirty="0" smtClean="0"/>
              <a:t>them</a:t>
            </a:r>
          </a:p>
          <a:p>
            <a:pPr lvl="0"/>
            <a:r>
              <a:rPr lang="en-GB" dirty="0" smtClean="0"/>
              <a:t>School Blog</a:t>
            </a:r>
            <a:endParaRPr lang="en-GB" dirty="0"/>
          </a:p>
          <a:p>
            <a:endParaRPr lang="en-GB" dirty="0"/>
          </a:p>
        </p:txBody>
      </p:sp>
      <p:pic>
        <p:nvPicPr>
          <p:cNvPr id="6147" name="Picture 3" descr="C:\Users\karlyn.wallace\AppData\Local\Microsoft\Windows\Temporary Internet Files\Content.IE5\XEU33E5U\newsletter20icon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956945"/>
            <a:ext cx="1779096" cy="983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karlyn.wallace\Desktop\deans-values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831" y="798823"/>
            <a:ext cx="1080776" cy="13474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288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>
                <a:latin typeface="+mn-lt"/>
              </a:rPr>
              <a:t>Parent Council, PPA &amp; parent helpers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5656" y="2564904"/>
            <a:ext cx="6196405" cy="3603812"/>
          </a:xfrm>
        </p:spPr>
        <p:txBody>
          <a:bodyPr/>
          <a:lstStyle/>
          <a:p>
            <a:pPr lvl="0"/>
            <a:r>
              <a:rPr lang="en-GB" dirty="0" smtClean="0"/>
              <a:t>Parent council – Carol </a:t>
            </a:r>
            <a:r>
              <a:rPr lang="en-GB" dirty="0" smtClean="0"/>
              <a:t>Ann </a:t>
            </a:r>
            <a:r>
              <a:rPr lang="en-GB" dirty="0" smtClean="0"/>
              <a:t>Wilson</a:t>
            </a:r>
          </a:p>
          <a:p>
            <a:pPr lvl="0"/>
            <a:r>
              <a:rPr lang="en-GB" dirty="0"/>
              <a:t>A</a:t>
            </a:r>
            <a:r>
              <a:rPr lang="en-GB" dirty="0" smtClean="0"/>
              <a:t>nother </a:t>
            </a:r>
            <a:r>
              <a:rPr lang="en-GB" dirty="0"/>
              <a:t>way to support the school is to help </a:t>
            </a:r>
            <a:r>
              <a:rPr lang="en-GB" u="sng" dirty="0" smtClean="0"/>
              <a:t>in </a:t>
            </a:r>
            <a:r>
              <a:rPr lang="en-GB" u="sng" dirty="0"/>
              <a:t>school </a:t>
            </a:r>
            <a:r>
              <a:rPr lang="en-GB" dirty="0"/>
              <a:t>– </a:t>
            </a:r>
            <a:r>
              <a:rPr lang="en-GB" dirty="0" smtClean="0"/>
              <a:t>speak to a member of staff if you’re interested!</a:t>
            </a:r>
            <a:endParaRPr lang="en-GB" dirty="0"/>
          </a:p>
          <a:p>
            <a:endParaRPr lang="en-GB" dirty="0"/>
          </a:p>
        </p:txBody>
      </p:sp>
      <p:pic>
        <p:nvPicPr>
          <p:cNvPr id="7170" name="Picture 2" descr="C:\Users\karlyn.wallace\AppData\Local\Microsoft\Windows\Temporary Internet Files\Content.IE5\N6XEVJVT\3886210222_d2fdd44946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494514"/>
            <a:ext cx="1728192" cy="1555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karlyn.wallace\Desktop\deans-values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850513"/>
            <a:ext cx="1080776" cy="13474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13620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7972" y="1268760"/>
            <a:ext cx="6965245" cy="1202485"/>
          </a:xfrm>
        </p:spPr>
        <p:txBody>
          <a:bodyPr>
            <a:noAutofit/>
          </a:bodyPr>
          <a:lstStyle/>
          <a:p>
            <a:r>
              <a:rPr lang="en-GB" dirty="0" smtClean="0">
                <a:latin typeface="+mn-lt"/>
              </a:rPr>
              <a:t>Completion of Consent forms</a:t>
            </a:r>
            <a:br>
              <a:rPr lang="en-GB" dirty="0" smtClean="0">
                <a:latin typeface="+mn-lt"/>
              </a:rPr>
            </a:br>
            <a:endParaRPr lang="en-GB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5656" y="2348880"/>
            <a:ext cx="6196405" cy="3603812"/>
          </a:xfrm>
        </p:spPr>
        <p:txBody>
          <a:bodyPr/>
          <a:lstStyle/>
          <a:p>
            <a:pPr lvl="0"/>
            <a:r>
              <a:rPr lang="en-GB" dirty="0" smtClean="0"/>
              <a:t>Please either complete your </a:t>
            </a:r>
            <a:r>
              <a:rPr lang="en-GB" dirty="0"/>
              <a:t>forms </a:t>
            </a:r>
            <a:r>
              <a:rPr lang="en-GB" dirty="0" smtClean="0"/>
              <a:t>today or bring them along on 6th June</a:t>
            </a:r>
            <a:endParaRPr lang="en-GB" dirty="0"/>
          </a:p>
          <a:p>
            <a:endParaRPr lang="en-GB" dirty="0"/>
          </a:p>
        </p:txBody>
      </p:sp>
      <p:pic>
        <p:nvPicPr>
          <p:cNvPr id="9218" name="Picture 2" descr="C:\Users\karlyn.wallace\AppData\Local\Microsoft\Windows\Temporary Internet Files\Content.IE5\XEU33E5U\filling_forms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8902" y="4077072"/>
            <a:ext cx="1877194" cy="1877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karlyn.wallace\Desktop\deans-values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850513"/>
            <a:ext cx="1080776" cy="13474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69833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+mn-lt"/>
              </a:rPr>
              <a:t>Start of the day</a:t>
            </a:r>
            <a:endParaRPr lang="en-GB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endParaRPr lang="en-GB" dirty="0" smtClean="0"/>
          </a:p>
          <a:p>
            <a:pPr lvl="0"/>
            <a:r>
              <a:rPr lang="en-GB" dirty="0" smtClean="0"/>
              <a:t>Children </a:t>
            </a:r>
            <a:r>
              <a:rPr lang="en-GB" dirty="0"/>
              <a:t>line up outside the P1 </a:t>
            </a:r>
            <a:r>
              <a:rPr lang="en-GB" dirty="0" smtClean="0"/>
              <a:t>door.</a:t>
            </a:r>
          </a:p>
          <a:p>
            <a:pPr lvl="0"/>
            <a:r>
              <a:rPr lang="en-GB" dirty="0" smtClean="0"/>
              <a:t>Breakfast club – starts at 8.10am, forms in pack</a:t>
            </a:r>
          </a:p>
          <a:p>
            <a:pPr lvl="0"/>
            <a:r>
              <a:rPr lang="en-GB" dirty="0" smtClean="0"/>
              <a:t>Traffic </a:t>
            </a:r>
            <a:r>
              <a:rPr lang="en-GB" dirty="0"/>
              <a:t>Issues within the school grounds – no parking or drop off in car </a:t>
            </a:r>
            <a:r>
              <a:rPr lang="en-GB" dirty="0" smtClean="0"/>
              <a:t>park</a:t>
            </a:r>
          </a:p>
          <a:p>
            <a:pPr lvl="0"/>
            <a:r>
              <a:rPr lang="en-GB" dirty="0" smtClean="0"/>
              <a:t>Attendance/absence</a:t>
            </a:r>
            <a:endParaRPr lang="en-GB" dirty="0"/>
          </a:p>
          <a:p>
            <a:endParaRPr lang="en-GB" dirty="0"/>
          </a:p>
        </p:txBody>
      </p:sp>
      <p:pic>
        <p:nvPicPr>
          <p:cNvPr id="4" name="Picture 3" descr="C:\Users\karlyn.wallace\Desktop\deans-values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850513"/>
            <a:ext cx="1080776" cy="13474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98523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0287" y="850513"/>
            <a:ext cx="6965245" cy="1202485"/>
          </a:xfrm>
        </p:spPr>
        <p:txBody>
          <a:bodyPr/>
          <a:lstStyle/>
          <a:p>
            <a:r>
              <a:rPr lang="en-GB" dirty="0" smtClean="0">
                <a:latin typeface="+mn-lt"/>
              </a:rPr>
              <a:t>End of Day Arrangements</a:t>
            </a:r>
            <a:endParaRPr lang="en-GB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GB" dirty="0" smtClean="0"/>
              <a:t>Vital from </a:t>
            </a:r>
            <a:r>
              <a:rPr lang="en-GB" dirty="0"/>
              <a:t>day one that we know how your child is getting home and who is picking them up </a:t>
            </a:r>
            <a:endParaRPr lang="en-GB" dirty="0" smtClean="0"/>
          </a:p>
          <a:p>
            <a:pPr lvl="0"/>
            <a:r>
              <a:rPr lang="en-GB" u="sng" dirty="0"/>
              <a:t>A</a:t>
            </a:r>
            <a:r>
              <a:rPr lang="en-GB" u="sng" dirty="0" smtClean="0"/>
              <a:t>ny </a:t>
            </a:r>
            <a:r>
              <a:rPr lang="en-GB" u="sng" dirty="0"/>
              <a:t>changes </a:t>
            </a:r>
            <a:r>
              <a:rPr lang="en-GB" dirty="0"/>
              <a:t>to this please let us know as soon as possible. </a:t>
            </a:r>
            <a:endParaRPr lang="en-GB" dirty="0" smtClean="0"/>
          </a:p>
          <a:p>
            <a:pPr lvl="0"/>
            <a:r>
              <a:rPr lang="en-GB" dirty="0" smtClean="0"/>
              <a:t>Please </a:t>
            </a:r>
            <a:r>
              <a:rPr lang="en-GB" dirty="0"/>
              <a:t>don’t put notes regarding transport or other vital pieces of information in homework diaries!</a:t>
            </a:r>
          </a:p>
          <a:p>
            <a:endParaRPr lang="en-GB" dirty="0"/>
          </a:p>
        </p:txBody>
      </p:sp>
      <p:pic>
        <p:nvPicPr>
          <p:cNvPr id="4" name="Picture 3" descr="C:\Users\karlyn.wallace\Desktop\deans-values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850513"/>
            <a:ext cx="1080776" cy="13474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6047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+mn-lt"/>
              </a:rPr>
              <a:t>Reminders</a:t>
            </a:r>
            <a:endParaRPr lang="en-GB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P1 </a:t>
            </a:r>
            <a:r>
              <a:rPr lang="en-GB" dirty="0"/>
              <a:t>taster </a:t>
            </a:r>
            <a:r>
              <a:rPr lang="en-GB" dirty="0" smtClean="0"/>
              <a:t>lunch Wednesday 19</a:t>
            </a:r>
            <a:r>
              <a:rPr lang="en-GB" baseline="30000" dirty="0" smtClean="0"/>
              <a:t>th</a:t>
            </a:r>
            <a:r>
              <a:rPr lang="en-GB" dirty="0" smtClean="0"/>
              <a:t> June – </a:t>
            </a:r>
            <a:r>
              <a:rPr lang="en-GB" dirty="0"/>
              <a:t>11.30-12pm, money will be collected on the day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 smtClean="0"/>
              <a:t>Meet the teacher </a:t>
            </a:r>
            <a:r>
              <a:rPr lang="en-GB" dirty="0"/>
              <a:t>– 6</a:t>
            </a:r>
            <a:r>
              <a:rPr lang="en-GB" baseline="30000" dirty="0" smtClean="0"/>
              <a:t>th</a:t>
            </a:r>
            <a:r>
              <a:rPr lang="en-GB" dirty="0" smtClean="0"/>
              <a:t> June 1.30pm </a:t>
            </a:r>
            <a:r>
              <a:rPr lang="en-GB" dirty="0"/>
              <a:t>at the front entrance</a:t>
            </a:r>
          </a:p>
          <a:p>
            <a:endParaRPr lang="en-GB" dirty="0"/>
          </a:p>
        </p:txBody>
      </p:sp>
      <p:pic>
        <p:nvPicPr>
          <p:cNvPr id="10242" name="Picture 2" descr="C:\Users\karlyn.wallace\AppData\Local\Microsoft\Windows\Temporary Internet Files\Content.IE5\XEU33E5U\ist2_7880416-3d-reminder-post-it-300x300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651519"/>
            <a:ext cx="1477650" cy="147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karlyn.wallace\Desktop\deans-values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713434"/>
            <a:ext cx="1080776" cy="13474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51712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Extra Curricular Experiences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After school clubs</a:t>
            </a:r>
          </a:p>
          <a:p>
            <a:r>
              <a:rPr lang="en-GB" dirty="0" smtClean="0"/>
              <a:t>Let’s get cooking</a:t>
            </a:r>
          </a:p>
          <a:p>
            <a:r>
              <a:rPr lang="en-GB" dirty="0" smtClean="0"/>
              <a:t>PEEP</a:t>
            </a:r>
          </a:p>
          <a:p>
            <a:r>
              <a:rPr lang="en-GB" dirty="0" smtClean="0"/>
              <a:t>Workshops</a:t>
            </a:r>
          </a:p>
          <a:p>
            <a:r>
              <a:rPr lang="en-GB" dirty="0" smtClean="0"/>
              <a:t>Family Nights</a:t>
            </a:r>
          </a:p>
          <a:p>
            <a:r>
              <a:rPr lang="en-GB" dirty="0" smtClean="0"/>
              <a:t>Fundraisers</a:t>
            </a:r>
          </a:p>
          <a:p>
            <a:r>
              <a:rPr lang="en-GB" dirty="0" smtClean="0"/>
              <a:t>Committees  </a:t>
            </a:r>
          </a:p>
          <a:p>
            <a:r>
              <a:rPr lang="en-GB" dirty="0" smtClean="0"/>
              <a:t>Sharing the Learning events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2750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9091" y="404664"/>
            <a:ext cx="6965245" cy="1202485"/>
          </a:xfrm>
        </p:spPr>
        <p:txBody>
          <a:bodyPr/>
          <a:lstStyle/>
          <a:p>
            <a:r>
              <a:rPr lang="en-GB" dirty="0" smtClean="0"/>
              <a:t>Families Connect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899592" y="1305342"/>
            <a:ext cx="7200800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Families Connect focuses on supporting parents and children to learn together</a:t>
            </a:r>
            <a:r>
              <a:rPr lang="en-US" sz="2000" dirty="0" smtClean="0"/>
              <a:t>.</a:t>
            </a:r>
          </a:p>
          <a:p>
            <a:endParaRPr lang="en-US" sz="2000" dirty="0"/>
          </a:p>
          <a:p>
            <a:r>
              <a:rPr lang="en-US" sz="2000" dirty="0"/>
              <a:t>It helps parents to support their children’s learning in three key areas</a:t>
            </a:r>
            <a:r>
              <a:rPr lang="en-US" sz="2000" dirty="0" smtClean="0"/>
              <a:t>:</a:t>
            </a:r>
          </a:p>
          <a:p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Literacy and language development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Numeracy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Emotional </a:t>
            </a:r>
            <a:r>
              <a:rPr lang="en-US" sz="2000" dirty="0" smtClean="0"/>
              <a:t>development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r>
              <a:rPr lang="en-US" sz="2000" dirty="0"/>
              <a:t>The eight-week </a:t>
            </a:r>
            <a:r>
              <a:rPr lang="en-US" sz="2000" dirty="0" err="1"/>
              <a:t>programme</a:t>
            </a:r>
            <a:r>
              <a:rPr lang="en-US" sz="2000" dirty="0"/>
              <a:t> provides a series of activities, techniques and games that parents and </a:t>
            </a:r>
            <a:r>
              <a:rPr lang="en-US" sz="2000" dirty="0" err="1"/>
              <a:t>carers</a:t>
            </a:r>
            <a:r>
              <a:rPr lang="en-US" sz="2000" dirty="0"/>
              <a:t> can do with their children at home</a:t>
            </a:r>
            <a:r>
              <a:rPr lang="en-US" sz="2000" dirty="0" smtClean="0"/>
              <a:t>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2" descr="Image result for save the childre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852936"/>
            <a:ext cx="1325036" cy="1325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9724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7155" y="570331"/>
            <a:ext cx="6965245" cy="1202485"/>
          </a:xfrm>
        </p:spPr>
        <p:txBody>
          <a:bodyPr>
            <a:normAutofit/>
          </a:bodyPr>
          <a:lstStyle/>
          <a:p>
            <a:r>
              <a:rPr lang="en-GB" sz="3200" dirty="0" smtClean="0"/>
              <a:t>What Families Connect will look like in Deans Primary School</a:t>
            </a:r>
            <a:endParaRPr lang="en-GB" sz="3200" dirty="0"/>
          </a:p>
        </p:txBody>
      </p:sp>
      <p:sp>
        <p:nvSpPr>
          <p:cNvPr id="3" name="Rectangle 2"/>
          <p:cNvSpPr/>
          <p:nvPr/>
        </p:nvSpPr>
        <p:spPr>
          <a:xfrm>
            <a:off x="611560" y="1772816"/>
            <a:ext cx="756084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Children enjoying learning and spending 1:1 time with their parent/</a:t>
            </a:r>
            <a:r>
              <a:rPr lang="en-US" dirty="0" err="1" smtClean="0"/>
              <a:t>carer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Learning across the curriculum together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Parents/</a:t>
            </a:r>
            <a:r>
              <a:rPr lang="en-US" dirty="0" err="1" smtClean="0"/>
              <a:t>carers</a:t>
            </a:r>
            <a:r>
              <a:rPr lang="en-US" dirty="0" smtClean="0"/>
              <a:t> coming together for a cup of tea and a chat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Families provided with many ideas and a range of resources to take home with them to continue enjoying fun learning experiences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Snacks provided for the group to enjoy together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Childcare options for any siblings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 celebration at the end of the </a:t>
            </a:r>
            <a:r>
              <a:rPr lang="en-US" dirty="0" err="1" smtClean="0"/>
              <a:t>programme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8677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+mn-lt"/>
              </a:rPr>
              <a:t>Classes</a:t>
            </a:r>
            <a:endParaRPr lang="en-GB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GB" dirty="0"/>
              <a:t>Primary </a:t>
            </a:r>
            <a:r>
              <a:rPr lang="en-GB" dirty="0" smtClean="0"/>
              <a:t>1</a:t>
            </a:r>
          </a:p>
          <a:p>
            <a:pPr algn="ctr"/>
            <a:r>
              <a:rPr lang="en-GB" dirty="0" smtClean="0"/>
              <a:t>Primary 1/2</a:t>
            </a:r>
          </a:p>
          <a:p>
            <a:pPr algn="ctr"/>
            <a:r>
              <a:rPr lang="en-GB" dirty="0" smtClean="0"/>
              <a:t>Don’t panic!!</a:t>
            </a:r>
          </a:p>
        </p:txBody>
      </p:sp>
      <p:pic>
        <p:nvPicPr>
          <p:cNvPr id="5" name="Picture 4" descr="C:\Users\karlyn.wallace\Desktop\deans-values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817582"/>
            <a:ext cx="1080776" cy="13474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56712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955234"/>
          </a:xfrm>
        </p:spPr>
        <p:txBody>
          <a:bodyPr>
            <a:normAutofit/>
          </a:bodyPr>
          <a:lstStyle/>
          <a:p>
            <a:r>
              <a:rPr lang="en-GB" dirty="0" smtClean="0"/>
              <a:t>Interested?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1619672" y="2276872"/>
            <a:ext cx="59046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Pop your name and your child’s name down so we can get in touch with you!</a:t>
            </a:r>
            <a:endParaRPr lang="en-GB" sz="2800" dirty="0"/>
          </a:p>
        </p:txBody>
      </p:sp>
      <p:pic>
        <p:nvPicPr>
          <p:cNvPr id="1026" name="Picture 2" descr="Image result for save the childre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077072"/>
            <a:ext cx="1817915" cy="1817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9890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+mn-lt"/>
              </a:rPr>
              <a:t>Staggered intake</a:t>
            </a:r>
            <a:endParaRPr lang="en-GB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 smtClean="0"/>
              <a:t>All pupils start on </a:t>
            </a:r>
            <a:r>
              <a:rPr lang="en-GB" dirty="0"/>
              <a:t>Tuesday </a:t>
            </a:r>
            <a:r>
              <a:rPr lang="en-GB" dirty="0" smtClean="0"/>
              <a:t>20th August</a:t>
            </a:r>
          </a:p>
          <a:p>
            <a:pPr lvl="0"/>
            <a:r>
              <a:rPr lang="en-GB" dirty="0" smtClean="0"/>
              <a:t>Pupils will be given specific start times for first day</a:t>
            </a:r>
          </a:p>
          <a:p>
            <a:pPr lvl="0"/>
            <a:r>
              <a:rPr lang="en-GB" dirty="0" smtClean="0"/>
              <a:t>Children </a:t>
            </a:r>
            <a:r>
              <a:rPr lang="en-GB" dirty="0"/>
              <a:t>will be in school for the full day from </a:t>
            </a:r>
            <a:r>
              <a:rPr lang="en-GB" u="sng" dirty="0"/>
              <a:t>day 1</a:t>
            </a:r>
            <a:r>
              <a:rPr lang="en-GB" dirty="0"/>
              <a:t> </a:t>
            </a:r>
            <a:endParaRPr lang="en-GB" dirty="0" smtClean="0"/>
          </a:p>
          <a:p>
            <a:pPr lvl="0"/>
            <a:r>
              <a:rPr lang="en-GB" dirty="0"/>
              <a:t>I</a:t>
            </a:r>
            <a:r>
              <a:rPr lang="en-GB" dirty="0" smtClean="0"/>
              <a:t>t’s </a:t>
            </a:r>
            <a:r>
              <a:rPr lang="en-GB" dirty="0"/>
              <a:t>important that we know how your child is getting </a:t>
            </a:r>
            <a:r>
              <a:rPr lang="en-GB" dirty="0" smtClean="0"/>
              <a:t>home</a:t>
            </a:r>
            <a:endParaRPr lang="en-GB" dirty="0"/>
          </a:p>
          <a:p>
            <a:endParaRPr lang="en-GB" dirty="0"/>
          </a:p>
        </p:txBody>
      </p:sp>
      <p:pic>
        <p:nvPicPr>
          <p:cNvPr id="4" name="Picture 3" descr="C:\Users\karlyn.wallace\Desktop\deans-values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652" y="722248"/>
            <a:ext cx="1080776" cy="13474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26619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+mn-lt"/>
              </a:rPr>
              <a:t>Buddies</a:t>
            </a:r>
            <a:endParaRPr lang="en-GB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One of the ways to help children settle is by teaming them up with a P7 buddy </a:t>
            </a:r>
            <a:r>
              <a:rPr lang="en-GB" dirty="0" smtClean="0"/>
              <a:t> </a:t>
            </a:r>
          </a:p>
          <a:p>
            <a:pPr lvl="0"/>
            <a:r>
              <a:rPr lang="en-GB" dirty="0"/>
              <a:t>T</a:t>
            </a:r>
            <a:r>
              <a:rPr lang="en-GB" dirty="0" smtClean="0"/>
              <a:t>hese </a:t>
            </a:r>
            <a:r>
              <a:rPr lang="en-GB" dirty="0"/>
              <a:t>have been allocated and your child should have met their </a:t>
            </a:r>
            <a:r>
              <a:rPr lang="en-GB" dirty="0" smtClean="0"/>
              <a:t>buddy </a:t>
            </a:r>
            <a:r>
              <a:rPr lang="en-GB" dirty="0"/>
              <a:t>by now </a:t>
            </a:r>
          </a:p>
          <a:p>
            <a:endParaRPr lang="en-GB" dirty="0"/>
          </a:p>
        </p:txBody>
      </p:sp>
      <p:pic>
        <p:nvPicPr>
          <p:cNvPr id="1026" name="Picture 2" descr="C:\Users\karlyn.wallace\AppData\Local\Microsoft\Windows\Temporary Internet Files\Content.IE5\699YUWD7\buddy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596" y="4437112"/>
            <a:ext cx="3649588" cy="177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karlyn.wallace\Desktop\deans-values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808558"/>
            <a:ext cx="1080776" cy="13474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50103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+mn-lt"/>
              </a:rPr>
              <a:t>Uniform</a:t>
            </a:r>
            <a:endParaRPr lang="en-GB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GB" dirty="0" smtClean="0"/>
              <a:t>Pupils </a:t>
            </a:r>
            <a:r>
              <a:rPr lang="en-GB" dirty="0"/>
              <a:t>at </a:t>
            </a:r>
            <a:r>
              <a:rPr lang="en-GB" dirty="0" smtClean="0"/>
              <a:t>Deans have </a:t>
            </a:r>
            <a:r>
              <a:rPr lang="en-GB" dirty="0"/>
              <a:t>pride in their school and a way we celebrate that is through wearing our school uniform.  An application form for the  uniform is included in your pack </a:t>
            </a:r>
          </a:p>
          <a:p>
            <a:pPr lvl="0"/>
            <a:r>
              <a:rPr lang="en-GB" dirty="0" smtClean="0"/>
              <a:t>Gym kits – all children have 2 hours of PE a week and require a gym kit (shorts, t-shirt and gym rubbers).  Gym rubbers are worn inside school at all times. Gym kits can be ordered in the same way as school uniforms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3" descr="C:\Users\karlyn.wallace\Desktop\deans-values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829911"/>
            <a:ext cx="1080120" cy="12893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34400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+mn-lt"/>
              </a:rPr>
              <a:t>Labelling!</a:t>
            </a:r>
            <a:endParaRPr lang="en-GB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GB" dirty="0"/>
              <a:t>R</a:t>
            </a:r>
            <a:r>
              <a:rPr lang="en-GB" dirty="0" smtClean="0"/>
              <a:t>eally </a:t>
            </a:r>
            <a:r>
              <a:rPr lang="en-GB" dirty="0"/>
              <a:t>important </a:t>
            </a:r>
            <a:r>
              <a:rPr lang="en-GB" dirty="0" smtClean="0"/>
              <a:t>to label everything!</a:t>
            </a:r>
          </a:p>
          <a:p>
            <a:pPr lvl="0"/>
            <a:r>
              <a:rPr lang="en-GB" dirty="0"/>
              <a:t>L</a:t>
            </a:r>
            <a:r>
              <a:rPr lang="en-GB" dirty="0" smtClean="0"/>
              <a:t>ost </a:t>
            </a:r>
            <a:r>
              <a:rPr lang="en-GB" dirty="0"/>
              <a:t>property </a:t>
            </a:r>
            <a:r>
              <a:rPr lang="en-GB" dirty="0" smtClean="0"/>
              <a:t>kept in school</a:t>
            </a:r>
            <a:r>
              <a:rPr lang="en-GB" dirty="0"/>
              <a:t> </a:t>
            </a:r>
          </a:p>
        </p:txBody>
      </p:sp>
      <p:pic>
        <p:nvPicPr>
          <p:cNvPr id="2050" name="Picture 2" descr="C:\Users\karlyn.wallace\AppData\Local\Microsoft\Windows\Temporary Internet Files\Content.IE5\699YUWD7\labels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717032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karlyn.wallace\Desktop\deans-values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817582"/>
            <a:ext cx="1080776" cy="13474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91550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+mn-lt"/>
              </a:rPr>
              <a:t>Behaviour</a:t>
            </a:r>
            <a:endParaRPr lang="en-GB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 smtClean="0"/>
              <a:t>The </a:t>
            </a:r>
            <a:r>
              <a:rPr lang="en-GB" dirty="0"/>
              <a:t>school has a promoting positive behaviour policy and as part </a:t>
            </a:r>
            <a:r>
              <a:rPr lang="en-GB" dirty="0" smtClean="0"/>
              <a:t>of </a:t>
            </a:r>
            <a:r>
              <a:rPr lang="en-GB" dirty="0"/>
              <a:t>this we operate a </a:t>
            </a:r>
            <a:r>
              <a:rPr lang="en-GB" dirty="0" smtClean="0"/>
              <a:t>peg system similar to our nursery</a:t>
            </a:r>
            <a:endParaRPr lang="en-GB" dirty="0"/>
          </a:p>
        </p:txBody>
      </p:sp>
      <p:pic>
        <p:nvPicPr>
          <p:cNvPr id="4" name="Picture 3" descr="File:Clothespin-2459e.jpg - Wikipedia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3645024"/>
            <a:ext cx="3227851" cy="2420888"/>
          </a:xfrm>
          <a:prstGeom prst="rect">
            <a:avLst/>
          </a:prstGeom>
        </p:spPr>
      </p:pic>
      <p:pic>
        <p:nvPicPr>
          <p:cNvPr id="5" name="Picture 4" descr="C:\Users\karlyn.wallace\Desktop\deans-values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817582"/>
            <a:ext cx="1080776" cy="13474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73059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+mn-lt"/>
              </a:rPr>
              <a:t>Celebrating Success</a:t>
            </a:r>
            <a:endParaRPr lang="en-GB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9980" y="2564904"/>
            <a:ext cx="6196405" cy="3603812"/>
          </a:xfrm>
        </p:spPr>
        <p:txBody>
          <a:bodyPr/>
          <a:lstStyle/>
          <a:p>
            <a:r>
              <a:rPr lang="en-GB" dirty="0" smtClean="0"/>
              <a:t>Magic Moments</a:t>
            </a:r>
          </a:p>
          <a:p>
            <a:r>
              <a:rPr lang="en-GB" dirty="0" smtClean="0"/>
              <a:t>Values Champions</a:t>
            </a:r>
          </a:p>
          <a:p>
            <a:r>
              <a:rPr lang="en-GB" dirty="0" smtClean="0"/>
              <a:t>Class wow walls</a:t>
            </a:r>
          </a:p>
          <a:p>
            <a:r>
              <a:rPr lang="en-GB" dirty="0" smtClean="0"/>
              <a:t>Star awards</a:t>
            </a:r>
            <a:endParaRPr lang="en-GB" dirty="0"/>
          </a:p>
        </p:txBody>
      </p:sp>
      <p:pic>
        <p:nvPicPr>
          <p:cNvPr id="4" name="Picture 3" descr="C:\Users\karlyn.wallace\Desktop\deans-values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773254"/>
            <a:ext cx="1080776" cy="13474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56824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548680"/>
            <a:ext cx="6965245" cy="1202485"/>
          </a:xfrm>
        </p:spPr>
        <p:txBody>
          <a:bodyPr/>
          <a:lstStyle/>
          <a:p>
            <a:r>
              <a:rPr lang="en-GB" dirty="0" smtClean="0">
                <a:latin typeface="+mn-lt"/>
              </a:rPr>
              <a:t>  Lunches and Snack</a:t>
            </a:r>
            <a:endParaRPr lang="en-GB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2118540"/>
            <a:ext cx="7632848" cy="4781128"/>
          </a:xfrm>
        </p:spPr>
        <p:txBody>
          <a:bodyPr>
            <a:normAutofit/>
          </a:bodyPr>
          <a:lstStyle/>
          <a:p>
            <a:r>
              <a:rPr lang="en-GB" sz="2000" dirty="0"/>
              <a:t>School dinners – start from day one with the buddies helping out </a:t>
            </a:r>
            <a:endParaRPr lang="en-GB" sz="2000" dirty="0" smtClean="0"/>
          </a:p>
          <a:p>
            <a:r>
              <a:rPr lang="en-GB" sz="2000" dirty="0" smtClean="0"/>
              <a:t>School dinners are free to all p1-3 pupils</a:t>
            </a:r>
          </a:p>
          <a:p>
            <a:r>
              <a:rPr lang="en-GB" sz="2000" dirty="0" smtClean="0"/>
              <a:t>We </a:t>
            </a:r>
            <a:r>
              <a:rPr lang="en-GB" sz="2000" dirty="0"/>
              <a:t>have a 3 tray system in place – menus come out in </a:t>
            </a:r>
            <a:r>
              <a:rPr lang="en-GB" sz="2000" dirty="0" smtClean="0"/>
              <a:t>August</a:t>
            </a:r>
          </a:p>
          <a:p>
            <a:r>
              <a:rPr lang="en-GB" sz="2000" dirty="0" smtClean="0"/>
              <a:t>We </a:t>
            </a:r>
            <a:r>
              <a:rPr lang="en-GB" sz="2000" dirty="0"/>
              <a:t>are using a new online system across West Lothian to </a:t>
            </a:r>
            <a:r>
              <a:rPr lang="en-GB" sz="2000" dirty="0" smtClean="0"/>
              <a:t>order lunches- </a:t>
            </a:r>
            <a:r>
              <a:rPr lang="en-GB" sz="2000" dirty="0" err="1" smtClean="0"/>
              <a:t>Ipay</a:t>
            </a:r>
            <a:r>
              <a:rPr lang="en-GB" sz="2000" dirty="0" smtClean="0"/>
              <a:t> impact</a:t>
            </a:r>
          </a:p>
          <a:p>
            <a:r>
              <a:rPr lang="en-GB" sz="2000" dirty="0" smtClean="0"/>
              <a:t>Children </a:t>
            </a:r>
            <a:r>
              <a:rPr lang="en-GB" sz="2000" dirty="0"/>
              <a:t>may bring a packed lunch and we try to encourage healthy eating at </a:t>
            </a:r>
            <a:r>
              <a:rPr lang="en-GB" sz="2000" dirty="0" smtClean="0"/>
              <a:t>Deans</a:t>
            </a:r>
          </a:p>
          <a:p>
            <a:pPr lvl="0"/>
            <a:r>
              <a:rPr lang="en-GB" sz="2000" dirty="0"/>
              <a:t>Your child can </a:t>
            </a:r>
            <a:r>
              <a:rPr lang="en-GB" sz="2000" dirty="0" smtClean="0"/>
              <a:t>bring </a:t>
            </a:r>
            <a:r>
              <a:rPr lang="en-GB" sz="2000" dirty="0"/>
              <a:t>in their own snack for </a:t>
            </a:r>
            <a:r>
              <a:rPr lang="en-GB" sz="2000" dirty="0" smtClean="0"/>
              <a:t>playtime</a:t>
            </a:r>
          </a:p>
          <a:p>
            <a:pPr lvl="0"/>
            <a:r>
              <a:rPr lang="en-GB" sz="2000" dirty="0" smtClean="0"/>
              <a:t>School </a:t>
            </a:r>
            <a:r>
              <a:rPr lang="en-GB" sz="2000" dirty="0"/>
              <a:t>milk is available, forms </a:t>
            </a:r>
            <a:r>
              <a:rPr lang="en-GB" sz="2000" dirty="0" smtClean="0"/>
              <a:t>in </a:t>
            </a:r>
            <a:r>
              <a:rPr lang="en-GB" sz="2000" dirty="0"/>
              <a:t>your </a:t>
            </a:r>
            <a:r>
              <a:rPr lang="en-GB" sz="2000" dirty="0" smtClean="0"/>
              <a:t>pack</a:t>
            </a:r>
            <a:endParaRPr lang="en-GB" sz="2000" dirty="0"/>
          </a:p>
          <a:p>
            <a:endParaRPr lang="en-GB" dirty="0"/>
          </a:p>
        </p:txBody>
      </p:sp>
      <p:pic>
        <p:nvPicPr>
          <p:cNvPr id="4098" name="Picture 2" descr="C:\Users\karlyn.wallace\AppData\Local\Microsoft\Windows\Temporary Internet Files\Content.IE5\N6XEVJVT\cartoon-sandwich-8[1]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840" y="5157192"/>
            <a:ext cx="1207021" cy="804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karlyn.wallace\Desktop\deans-values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773254"/>
            <a:ext cx="1080776" cy="13474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52509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830</TotalTime>
  <Words>715</Words>
  <Application>Microsoft Office PowerPoint</Application>
  <PresentationFormat>On-screen Show (4:3)</PresentationFormat>
  <Paragraphs>96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Brush Script MT</vt:lpstr>
      <vt:lpstr>Calibri</vt:lpstr>
      <vt:lpstr>Constantia</vt:lpstr>
      <vt:lpstr>Franklin Gothic Book</vt:lpstr>
      <vt:lpstr>Rage Italic</vt:lpstr>
      <vt:lpstr>Pushpin</vt:lpstr>
      <vt:lpstr> Deans Primary P1Transition Info</vt:lpstr>
      <vt:lpstr>Classes</vt:lpstr>
      <vt:lpstr>Staggered intake</vt:lpstr>
      <vt:lpstr>Buddies</vt:lpstr>
      <vt:lpstr>Uniform</vt:lpstr>
      <vt:lpstr>Labelling!</vt:lpstr>
      <vt:lpstr>Behaviour</vt:lpstr>
      <vt:lpstr>Celebrating Success</vt:lpstr>
      <vt:lpstr>  Lunches and Snack</vt:lpstr>
      <vt:lpstr>Entitlements</vt:lpstr>
      <vt:lpstr>Communication</vt:lpstr>
      <vt:lpstr>Parent Council, PPA &amp; parent helpers </vt:lpstr>
      <vt:lpstr>Completion of Consent forms </vt:lpstr>
      <vt:lpstr>Start of the day</vt:lpstr>
      <vt:lpstr>End of Day Arrangements</vt:lpstr>
      <vt:lpstr>Reminders</vt:lpstr>
      <vt:lpstr>Extra Curricular Experiences</vt:lpstr>
      <vt:lpstr>Families Connect</vt:lpstr>
      <vt:lpstr>What Families Connect will look like in Deans Primary School</vt:lpstr>
      <vt:lpstr>Interested?</vt:lpstr>
    </vt:vector>
  </TitlesOfParts>
  <Company>West Lothian Council - Education Services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P1Transition Evening</dc:title>
  <dc:creator>Karlyn Wallace</dc:creator>
  <cp:lastModifiedBy>Karlyn Wallace</cp:lastModifiedBy>
  <cp:revision>31</cp:revision>
  <cp:lastPrinted>2018-06-05T11:40:07Z</cp:lastPrinted>
  <dcterms:created xsi:type="dcterms:W3CDTF">2016-06-07T09:26:53Z</dcterms:created>
  <dcterms:modified xsi:type="dcterms:W3CDTF">2019-05-21T09:11:42Z</dcterms:modified>
</cp:coreProperties>
</file>