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12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02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8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65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0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47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3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0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68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3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9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1C320-F24B-4F92-A887-D4A9E7209BC8}" type="datetimeFigureOut">
              <a:rPr lang="en-GB" smtClean="0"/>
              <a:t>22/06/2020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8F9E-8DEA-41CF-8142-680D676A66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6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Ojuq-1Q4FM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hyperlink" Target="https://www.twinkl.co.uk/resource/summer-themed-calculations-code-breaker-worksheet-t-n-2546939" TargetMode="External"/><Relationship Id="rId7" Type="http://schemas.openxmlformats.org/officeDocument/2006/relationships/hyperlink" Target="https://www.youtube.com/watch?v=F1xHZbUCri8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1.emf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xu2oSzRQAY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twinkl.co.uk/resource/t-m-279-postcard-writing-template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19" Type="http://schemas.openxmlformats.org/officeDocument/2006/relationships/image" Target="../media/image12.png"/><Relationship Id="rId4" Type="http://schemas.openxmlformats.org/officeDocument/2006/relationships/hyperlink" Target="https://forms.office.com/Pages/ResponsePage.aspx?id=oyzTzM4Wj0KVQTctawUZKVWPOp5BW2hJnapxBMJasGVUQ1JHMVQwMTBOWlZQVDVLWEoyVUk2RjlRWi4u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A538A2-6B5D-7446-A4E1-E762BB75876D}"/>
              </a:ext>
            </a:extLst>
          </p:cNvPr>
          <p:cNvSpPr txBox="1"/>
          <p:nvPr/>
        </p:nvSpPr>
        <p:spPr>
          <a:xfrm>
            <a:off x="4862080" y="2493818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296C4A-FB26-9A41-87A1-5D168EBC00FE}"/>
              </a:ext>
            </a:extLst>
          </p:cNvPr>
          <p:cNvSpPr txBox="1"/>
          <p:nvPr/>
        </p:nvSpPr>
        <p:spPr>
          <a:xfrm>
            <a:off x="6572233" y="2493818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A1CDE7-B81A-ED44-ADD8-1DBA99CE6B4A}"/>
              </a:ext>
            </a:extLst>
          </p:cNvPr>
          <p:cNvSpPr txBox="1"/>
          <p:nvPr/>
        </p:nvSpPr>
        <p:spPr>
          <a:xfrm>
            <a:off x="8269397" y="2493818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871A26-1B78-D34C-B22E-D5684A32166C}"/>
              </a:ext>
            </a:extLst>
          </p:cNvPr>
          <p:cNvSpPr txBox="1"/>
          <p:nvPr/>
        </p:nvSpPr>
        <p:spPr>
          <a:xfrm>
            <a:off x="4849091" y="5396779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C3A449-B317-AA4C-B78C-BEA12272E9D4}"/>
              </a:ext>
            </a:extLst>
          </p:cNvPr>
          <p:cNvSpPr txBox="1"/>
          <p:nvPr/>
        </p:nvSpPr>
        <p:spPr>
          <a:xfrm>
            <a:off x="6559244" y="5396779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116271-5A2C-744F-A49F-A9DF7626F4D2}"/>
              </a:ext>
            </a:extLst>
          </p:cNvPr>
          <p:cNvSpPr txBox="1"/>
          <p:nvPr/>
        </p:nvSpPr>
        <p:spPr>
          <a:xfrm>
            <a:off x="8256409" y="5396779"/>
            <a:ext cx="478464" cy="14157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</a:t>
            </a:r>
            <a:endParaRPr kumimoji="0" lang="en-US" sz="163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C92451-9FEF-304E-8152-6C8835D1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74" y="3791307"/>
            <a:ext cx="3476873" cy="4499483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53385891-EED0-F24E-BC9C-D8A0E2743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67414"/>
              </p:ext>
            </p:extLst>
          </p:nvPr>
        </p:nvGraphicFramePr>
        <p:xfrm>
          <a:off x="232362" y="1353935"/>
          <a:ext cx="11666072" cy="551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890">
                  <a:extLst>
                    <a:ext uri="{9D8B030D-6E8A-4147-A177-3AD203B41FA5}">
                      <a16:colId xmlns:a16="http://schemas.microsoft.com/office/drawing/2014/main" xmlns="" val="1805477631"/>
                    </a:ext>
                  </a:extLst>
                </a:gridCol>
                <a:gridCol w="3835576">
                  <a:extLst>
                    <a:ext uri="{9D8B030D-6E8A-4147-A177-3AD203B41FA5}">
                      <a16:colId xmlns:a16="http://schemas.microsoft.com/office/drawing/2014/main" xmlns="" val="2851195324"/>
                    </a:ext>
                  </a:extLst>
                </a:gridCol>
                <a:gridCol w="4084606">
                  <a:extLst>
                    <a:ext uri="{9D8B030D-6E8A-4147-A177-3AD203B41FA5}">
                      <a16:colId xmlns:a16="http://schemas.microsoft.com/office/drawing/2014/main" xmlns="" val="2157980716"/>
                    </a:ext>
                  </a:extLst>
                </a:gridCol>
              </a:tblGrid>
              <a:tr h="16485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Mindful Monday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Maths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Challenge yourself with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some summer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code breaker tasks: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3"/>
                        </a:rPr>
                        <a:t>https://www.twinkl.co.uk/resource/summer-themed-calculations-code-breaker-worksheet-t-n-2546939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Terrific Tuesday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Home Learning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Please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reflect on your time of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home learning and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answer a few questions online: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https://forms.office.com/Pages/ResponsePage.aspx?id=oyzTzM4Wj0KVQTctawUZKVWPOp5BW2hJnapxBMJasGVUQ1JHMVQwMTBOWlZQVDVLWEoyVUk2RjlRWi4u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Wellness Wednesday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Emotion works - Blue cog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                    Please look at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Mrs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Kinnear’s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   Emotion Works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slides about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regulation strategies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3214105"/>
                  </a:ext>
                </a:extLst>
              </a:tr>
              <a:tr h="17018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Thoughtful Thursday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Transition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By now you know who your new teacher is!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Think about your current teacher(s) and new teacher(s).  What would you say to them?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If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you want, why not try a self-portrait and a teacher portrait!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hlinkClick r:id="rId5"/>
                        </a:rPr>
                        <a:t>https://www.twinkl.co.uk/resource/t-m-279-postcard-writing-template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Fun Fact Friday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Favourites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and the future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Please share with us your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favourite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lesson, memory, or piece of news from your time of home learning.  What’s been your best achievement?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What are you looking forward to in the future?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(see Journal pack for details templates).</a:t>
                      </a: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4241279"/>
                  </a:ext>
                </a:extLst>
              </a:tr>
              <a:tr h="17905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End of term activity book and wellbeing journal packs: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Getting ready for next year…</a:t>
                      </a: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Wash your hands: </a:t>
                      </a:r>
                    </a:p>
                    <a:p>
                      <a:pPr algn="ctr"/>
                      <a:r>
                        <a:rPr lang="en-GB" sz="1400" u="sng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  <a:hlinkClick r:id="rId6"/>
                        </a:rPr>
                        <a:t>https://www.youtube.com/watch?v=oxu2oSzRQAY</a:t>
                      </a:r>
                      <a:endParaRPr lang="en-GB" sz="1400" u="sng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Helping your child prepare to go back to school: </a:t>
                      </a:r>
                    </a:p>
                    <a:p>
                      <a:pPr algn="ctr"/>
                      <a:r>
                        <a:rPr lang="en-GB" sz="1400" u="sng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  <a:hlinkClick r:id="rId7"/>
                        </a:rPr>
                        <a:t>https://www.youtube.com/watch?v=F1xHZbUCri8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1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Listen and sing along…</a:t>
                      </a:r>
                    </a:p>
                    <a:p>
                      <a:pPr algn="ctr"/>
                      <a:r>
                        <a:rPr lang="en-GB" sz="1400" dirty="0" smtClean="0">
                          <a:hlinkClick r:id="rId8"/>
                        </a:rPr>
                        <a:t>https://www.youtube.com/watch?v=UOjuq-1Q4FM</a:t>
                      </a:r>
                      <a:endParaRPr lang="en-GB" sz="1400" dirty="0" smtClean="0"/>
                    </a:p>
                    <a:p>
                      <a:pPr algn="ctr"/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How does</a:t>
                      </a:r>
                      <a:r>
                        <a:rPr lang="en-GB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SassoonCRInfant" panose="02010503020300020003" pitchFamily="2" charset="0"/>
                          <a:ea typeface="+mn-ea"/>
                          <a:cs typeface="+mn-cs"/>
                        </a:rPr>
                        <a:t> this make you feel?  Discuss with someone at home and share your thoughts.  You can let us know too.  We’re still here x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SassoonCRInfant" panose="02010503020300020003" pitchFamily="2" charset="0"/>
                        <a:ea typeface="+mn-ea"/>
                        <a:cs typeface="+mn-cs"/>
                      </a:endParaRPr>
                    </a:p>
                  </a:txBody>
                  <a:tcPr marL="62345" marR="62345" marT="31173" marB="3117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872733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00F46B-3009-E646-9EE1-29EF6500D5D9}"/>
              </a:ext>
            </a:extLst>
          </p:cNvPr>
          <p:cNvSpPr txBox="1"/>
          <p:nvPr/>
        </p:nvSpPr>
        <p:spPr>
          <a:xfrm>
            <a:off x="5751201" y="4497197"/>
            <a:ext cx="164206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11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 panose="020B0502020202020204" pitchFamily="34" charset="0"/>
                <a:ea typeface="AGBadSpellersUntie Medium" panose="02000603000000000000" pitchFamily="2" charset="0"/>
                <a:cs typeface="+mn-cs"/>
              </a:rPr>
              <a:t>WEEK </a:t>
            </a:r>
            <a:r>
              <a:rPr kumimoji="0" lang="en-US" sz="266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 panose="020B0502020202020204" pitchFamily="34" charset="0"/>
                <a:ea typeface="AGBadSpellersUntie Medium" panose="02000603000000000000" pitchFamily="2" charset="0"/>
                <a:cs typeface="+mn-cs"/>
              </a:rPr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362" y="98168"/>
            <a:ext cx="11666072" cy="116955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3366FF"/>
                </a:solidFill>
                <a:latin typeface="SassoonCRInfantMedium" panose="02000603020000020003" pitchFamily="2" charset="0"/>
              </a:rPr>
              <a:t>Well </a:t>
            </a:r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done, you have made it to the end of home learning!</a:t>
            </a:r>
          </a:p>
          <a:p>
            <a:pPr algn="ctr"/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It was lovely to be able to see some of you last week when you picked up your </a:t>
            </a:r>
            <a:r>
              <a:rPr lang="en-GB" sz="1400" dirty="0" smtClean="0">
                <a:solidFill>
                  <a:srgbClr val="3366FF"/>
                </a:solidFill>
                <a:latin typeface="SassoonCRInfantMedium" panose="02000603020000020003" pitchFamily="2" charset="0"/>
              </a:rPr>
              <a:t>report.  You </a:t>
            </a:r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are all STARS!  </a:t>
            </a:r>
          </a:p>
          <a:p>
            <a:pPr algn="ctr"/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This week, we will remember your time spent home learning and look forward </a:t>
            </a:r>
            <a:r>
              <a:rPr lang="en-GB" sz="1400" dirty="0" smtClean="0">
                <a:solidFill>
                  <a:srgbClr val="3366FF"/>
                </a:solidFill>
                <a:latin typeface="SassoonCRInfantMedium" panose="02000603020000020003" pitchFamily="2" charset="0"/>
              </a:rPr>
              <a:t>to NEW </a:t>
            </a:r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BEGINNINGS.</a:t>
            </a:r>
          </a:p>
          <a:p>
            <a:pPr algn="ctr"/>
            <a:r>
              <a:rPr lang="en-GB" sz="1400" dirty="0" smtClean="0">
                <a:solidFill>
                  <a:srgbClr val="3366FF"/>
                </a:solidFill>
                <a:latin typeface="SassoonCRInfantMedium" panose="02000603020000020003" pitchFamily="2" charset="0"/>
              </a:rPr>
              <a:t>We </a:t>
            </a:r>
            <a:r>
              <a:rPr lang="en-GB" sz="1400" dirty="0">
                <a:solidFill>
                  <a:srgbClr val="3366FF"/>
                </a:solidFill>
                <a:latin typeface="SassoonCRInfantMedium" panose="02000603020000020003" pitchFamily="2" charset="0"/>
              </a:rPr>
              <a:t>are all busy in school this week making the new classrooms as safe and welcoming for you as possible.  We look forward to seeing you all next session.  Have a lovely SUMMER HOLIDAY!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5308" y="3239258"/>
            <a:ext cx="3687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50" normalizeH="0" baseline="0" noProof="0" dirty="0" smtClean="0">
                <a:ln w="19050" cmpd="sng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SassoonCRInfant" panose="02010503020300020003" pitchFamily="2" charset="0"/>
                <a:ea typeface="+mn-ea"/>
                <a:cs typeface="+mn-cs"/>
              </a:rPr>
              <a:t>NEW</a:t>
            </a:r>
            <a:r>
              <a:rPr kumimoji="0" lang="en-US" sz="2400" b="1" i="0" u="sng" strike="noStrike" kern="1200" cap="none" spc="50" normalizeH="0" noProof="0" dirty="0" smtClean="0">
                <a:ln w="19050" cmpd="sng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SassoonCRInfant" panose="02010503020300020003" pitchFamily="2" charset="0"/>
                <a:ea typeface="+mn-ea"/>
                <a:cs typeface="+mn-cs"/>
              </a:rPr>
              <a:t> BEGINNINGS!</a:t>
            </a:r>
            <a:endParaRPr kumimoji="0" lang="en-US" sz="2400" b="1" i="0" u="sng" strike="noStrike" kern="1200" cap="none" spc="50" normalizeH="0" baseline="0" noProof="0" dirty="0">
              <a:ln w="19050" cmpd="sng">
                <a:solidFill>
                  <a:srgbClr val="00B050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SassoonCRInfant" panose="02010503020300020003" pitchFamily="2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b="61794"/>
          <a:stretch/>
        </p:blipFill>
        <p:spPr>
          <a:xfrm>
            <a:off x="349928" y="290484"/>
            <a:ext cx="842384" cy="4533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b="61794"/>
          <a:stretch/>
        </p:blipFill>
        <p:spPr>
          <a:xfrm>
            <a:off x="10798703" y="260684"/>
            <a:ext cx="1047167" cy="4296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01" y="2067032"/>
            <a:ext cx="1368751" cy="9482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824" y="5652551"/>
            <a:ext cx="946791" cy="9511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928" y="1577303"/>
            <a:ext cx="820864" cy="7447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8774" y="1626165"/>
            <a:ext cx="820864" cy="7447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3317" y="3309604"/>
            <a:ext cx="459172" cy="5105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/>
          <a:srcRect l="12898" t="6184" r="12950" b="5487"/>
          <a:stretch/>
        </p:blipFill>
        <p:spPr>
          <a:xfrm>
            <a:off x="11093358" y="5253558"/>
            <a:ext cx="524998" cy="4290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47906" y="3323587"/>
            <a:ext cx="524301" cy="4267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2640" y="5280256"/>
            <a:ext cx="618973" cy="4023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8346" y="5085089"/>
            <a:ext cx="1108307" cy="554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77330" y="3202451"/>
            <a:ext cx="668540" cy="547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03774" y="5458387"/>
            <a:ext cx="946442" cy="1292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83192" y="1463476"/>
            <a:ext cx="985197" cy="58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319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West Lothian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Wilson</dc:creator>
  <cp:lastModifiedBy>Jennifer Hall</cp:lastModifiedBy>
  <cp:revision>19</cp:revision>
  <dcterms:created xsi:type="dcterms:W3CDTF">2020-06-10T10:40:32Z</dcterms:created>
  <dcterms:modified xsi:type="dcterms:W3CDTF">2020-06-22T08:47:09Z</dcterms:modified>
</cp:coreProperties>
</file>