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4" r:id="rId2"/>
    <p:sldId id="267" r:id="rId3"/>
    <p:sldId id="274" r:id="rId4"/>
    <p:sldId id="268" r:id="rId5"/>
    <p:sldId id="257" r:id="rId6"/>
    <p:sldId id="258" r:id="rId7"/>
    <p:sldId id="259" r:id="rId8"/>
    <p:sldId id="266" r:id="rId9"/>
    <p:sldId id="273" r:id="rId10"/>
    <p:sldId id="270" r:id="rId11"/>
    <p:sldId id="263" r:id="rId12"/>
    <p:sldId id="277" r:id="rId13"/>
    <p:sldId id="278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>
      <p:cViewPr varScale="1">
        <p:scale>
          <a:sx n="65" d="100"/>
          <a:sy n="65" d="100"/>
        </p:scale>
        <p:origin x="136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CFEE604-31F0-4E15-A978-3C0C4C463B04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CFEE604-31F0-4E15-A978-3C0C4C463B04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onicsbloom.com/uk/game/odd-and-bob?phase=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TqgFj-gWek" TargetMode="External"/><Relationship Id="rId2" Type="http://schemas.openxmlformats.org/officeDocument/2006/relationships/hyperlink" Target="https://www.youtube.com/watch?v=gp1UmVSlLJ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d7o61e_8OEY" TargetMode="External"/><Relationship Id="rId5" Type="http://schemas.openxmlformats.org/officeDocument/2006/relationships/hyperlink" Target="https://www.youtube.com/watch?v=L7faYbILI1s" TargetMode="External"/><Relationship Id="rId4" Type="http://schemas.openxmlformats.org/officeDocument/2006/relationships/hyperlink" Target="https://www.youtube.com/watch?v=o9JSTYL7vy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640960" cy="1656184"/>
          </a:xfrm>
        </p:spPr>
        <p:txBody>
          <a:bodyPr>
            <a:normAutofit/>
          </a:bodyPr>
          <a:lstStyle/>
          <a:p>
            <a:pPr algn="ctr"/>
            <a:r>
              <a:rPr lang="en-GB" sz="4400" dirty="0" smtClean="0">
                <a:latin typeface="SassoonCRInfantMedium" panose="02000603020000020003" pitchFamily="2" charset="0"/>
              </a:rPr>
              <a:t>Literacy Tuesday 16th June</a:t>
            </a:r>
            <a:r>
              <a:rPr lang="en-GB" sz="6000" dirty="0" smtClean="0">
                <a:latin typeface="SassoonCRInfantMedium" panose="02000603020000020003" pitchFamily="2" charset="0"/>
              </a:rPr>
              <a:t/>
            </a:r>
            <a:br>
              <a:rPr lang="en-GB" sz="6000" dirty="0" smtClean="0">
                <a:latin typeface="SassoonCRInfantMedium" panose="02000603020000020003" pitchFamily="2" charset="0"/>
              </a:rPr>
            </a:br>
            <a:r>
              <a:rPr lang="en-GB" sz="4400" dirty="0" smtClean="0">
                <a:latin typeface="SassoonCRInfantMedium" panose="02000603020000020003" pitchFamily="2" charset="0"/>
              </a:rPr>
              <a:t>Phonics 2</a:t>
            </a:r>
            <a:endParaRPr lang="en-GB" sz="4400" dirty="0">
              <a:latin typeface="SassoonCRInfantMedium" panose="0200060302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3573016"/>
            <a:ext cx="6777317" cy="225961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L.I. to read words using our phonics sounds</a:t>
            </a:r>
          </a:p>
          <a:p>
            <a:pPr marL="0" indent="0" algn="ctr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S.C. I can read </a:t>
            </a:r>
            <a:r>
              <a:rPr lang="en-GB" sz="9500" dirty="0" err="1">
                <a:latin typeface="SassoonCRInfantMedium" panose="02000603020000020003" pitchFamily="2" charset="0"/>
              </a:rPr>
              <a:t>i</a:t>
            </a:r>
            <a:r>
              <a:rPr lang="en-GB" sz="9500" dirty="0" err="1" smtClean="0">
                <a:latin typeface="SassoonCRInfantMedium" panose="02000603020000020003" pitchFamily="2" charset="0"/>
              </a:rPr>
              <a:t>_e</a:t>
            </a:r>
            <a:r>
              <a:rPr lang="en-GB" dirty="0" err="1" smtClean="0">
                <a:latin typeface="SassoonCRInfantMedium" panose="02000603020000020003" pitchFamily="2" charset="0"/>
              </a:rPr>
              <a:t>words</a:t>
            </a:r>
            <a:r>
              <a:rPr lang="en-GB" dirty="0" smtClean="0">
                <a:latin typeface="SassoonCRInfantMedium" panose="02000603020000020003" pitchFamily="2" charset="0"/>
              </a:rPr>
              <a:t>..</a:t>
            </a:r>
          </a:p>
          <a:p>
            <a:pPr marL="0" indent="0" algn="ctr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I know magic e changes the vowel sound</a:t>
            </a:r>
          </a:p>
          <a:p>
            <a:pPr marL="0" indent="0" algn="ctr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29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2" descr="Image result for hand outl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44465"/>
            <a:ext cx="1728642" cy="167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traffic light out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07006"/>
            <a:ext cx="1919098" cy="326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/>
          <a:lstStyle/>
          <a:p>
            <a:r>
              <a:rPr lang="en-GB" dirty="0" smtClean="0"/>
              <a:t>Assessment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488832" cy="40598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How did you get on? Choose one way.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Tell me how you feel it went by leaving </a:t>
            </a: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a comment on the blog.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Draw one of the self assessment methods </a:t>
            </a:r>
            <a:r>
              <a:rPr lang="en-GB" dirty="0" smtClean="0">
                <a:latin typeface="SassoonCRInfantMedium" panose="02000603020000020003" pitchFamily="2" charset="0"/>
              </a:rPr>
              <a:t>below next to your work.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900" b="1" u="sng" dirty="0">
                <a:latin typeface="SassoonCRInfantMedium" panose="02000603020000020003" pitchFamily="2" charset="0"/>
              </a:rPr>
              <a:t>Traffic light </a:t>
            </a:r>
            <a:r>
              <a:rPr lang="en-GB" sz="1900" dirty="0">
                <a:latin typeface="SassoonCRInfantMedium" panose="02000603020000020003" pitchFamily="2" charset="0"/>
              </a:rPr>
              <a:t>			</a:t>
            </a:r>
            <a:r>
              <a:rPr lang="en-GB" sz="1900" b="1" u="sng" dirty="0">
                <a:latin typeface="SassoonCRInfantMedium" panose="02000603020000020003" pitchFamily="2" charset="0"/>
              </a:rPr>
              <a:t>Fist of 5</a:t>
            </a:r>
          </a:p>
          <a:p>
            <a:pPr marL="0" indent="0">
              <a:buNone/>
            </a:pPr>
            <a:r>
              <a:rPr lang="en-GB" sz="1900" dirty="0">
                <a:latin typeface="SassoonCRInfantMedium" panose="02000603020000020003" pitchFamily="2" charset="0"/>
              </a:rPr>
              <a:t>				1 – I struggled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Red</a:t>
            </a:r>
            <a:r>
              <a:rPr lang="en-GB" sz="1900" dirty="0">
                <a:latin typeface="SassoonCRInfantMedium" panose="02000603020000020003" pitchFamily="2" charset="0"/>
              </a:rPr>
              <a:t> – not there yet	</a:t>
            </a:r>
            <a:r>
              <a:rPr lang="en-GB" sz="1900" dirty="0" smtClean="0">
                <a:latin typeface="SassoonCRInfantMedium" panose="02000603020000020003" pitchFamily="2" charset="0"/>
              </a:rPr>
              <a:t>	               </a:t>
            </a:r>
            <a:r>
              <a:rPr lang="en-GB" sz="1900" dirty="0">
                <a:latin typeface="SassoonCRInfantMedium" panose="02000603020000020003" pitchFamily="2" charset="0"/>
              </a:rPr>
              <a:t>	2 – I found some difficult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C000"/>
                </a:solidFill>
                <a:latin typeface="SassoonCRInfantMedium" panose="02000603020000020003" pitchFamily="2" charset="0"/>
              </a:rPr>
              <a:t>Orange</a:t>
            </a:r>
            <a:r>
              <a:rPr lang="en-GB" sz="1900" dirty="0">
                <a:latin typeface="SassoonCRInfantMedium" panose="02000603020000020003" pitchFamily="2" charset="0"/>
              </a:rPr>
              <a:t> – getting there		3 – I think I’m getting it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00B050"/>
                </a:solidFill>
                <a:latin typeface="SassoonCRInfantMedium" panose="02000603020000020003" pitchFamily="2" charset="0"/>
              </a:rPr>
              <a:t>Green</a:t>
            </a:r>
            <a:r>
              <a:rPr lang="en-GB" sz="1900" dirty="0">
                <a:latin typeface="SassoonCRInfantMedium" panose="02000603020000020003" pitchFamily="2" charset="0"/>
              </a:rPr>
              <a:t> – got it!			4 – I’m doing well</a:t>
            </a:r>
          </a:p>
          <a:p>
            <a:pPr marL="0" indent="0">
              <a:buNone/>
            </a:pPr>
            <a:r>
              <a:rPr lang="en-GB" sz="1900" dirty="0">
                <a:latin typeface="SassoonCRInfantMedium" panose="02000603020000020003" pitchFamily="2" charset="0"/>
              </a:rPr>
              <a:t>				5 – I have got it!</a:t>
            </a:r>
          </a:p>
          <a:p>
            <a:pPr marL="68580" indent="0">
              <a:buNone/>
            </a:pPr>
            <a:endParaRPr lang="en-GB" dirty="0">
              <a:latin typeface="SassoonCRInfant" panose="02010503020300020003" pitchFamily="2" charset="0"/>
            </a:endParaRPr>
          </a:p>
          <a:p>
            <a:pPr marL="68580" indent="0">
              <a:buNone/>
            </a:pPr>
            <a:endParaRPr lang="en-GB" dirty="0">
              <a:latin typeface="SassoonCRInfant" panose="02010503020300020003" pitchFamily="2" charset="0"/>
            </a:endParaRPr>
          </a:p>
        </p:txBody>
      </p:sp>
      <p:pic>
        <p:nvPicPr>
          <p:cNvPr id="4" name="Picture 2" descr="Image result for girl and boy think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66" y="1268760"/>
            <a:ext cx="2415092" cy="169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93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958" y="548680"/>
            <a:ext cx="7024744" cy="1143000"/>
          </a:xfrm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>
                <a:latin typeface="SassoonCRInfantMedium" panose="02000603020000020003" pitchFamily="2" charset="0"/>
              </a:rPr>
              <a:t>On the next 2 pages are some activities to choose from. You can do 1 or both of them if you wish.</a:t>
            </a:r>
          </a:p>
          <a:p>
            <a:pPr marL="0" indent="0" algn="ctr">
              <a:buNone/>
            </a:pPr>
            <a:endParaRPr lang="en-GB" sz="4000" dirty="0" smtClean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r>
              <a:rPr lang="en-GB" sz="4000" dirty="0" smtClean="0">
                <a:latin typeface="SassoonCRInfantMedium" panose="02000603020000020003" pitchFamily="2" charset="0"/>
              </a:rPr>
              <a:t>Enjoy!</a:t>
            </a:r>
            <a:endParaRPr lang="en-GB" sz="4000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03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Play this online game with the </a:t>
            </a:r>
            <a:r>
              <a:rPr lang="en-GB" b="1" dirty="0" err="1">
                <a:solidFill>
                  <a:schemeClr val="tx1"/>
                </a:solidFill>
              </a:rPr>
              <a:t>i</a:t>
            </a:r>
            <a:r>
              <a:rPr lang="en-GB" b="1" dirty="0" err="1" smtClean="0">
                <a:solidFill>
                  <a:schemeClr val="tx1"/>
                </a:solidFill>
              </a:rPr>
              <a:t>_e</a:t>
            </a:r>
            <a:r>
              <a:rPr lang="en-GB" dirty="0" smtClean="0"/>
              <a:t> words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GB" dirty="0">
                <a:hlinkClick r:id="rId2"/>
              </a:rPr>
              <a:t>https://www.phonicsbloom.com/uk/game/odd-and-bob?phase=5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41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132" y="620687"/>
            <a:ext cx="7920880" cy="864097"/>
          </a:xfrm>
        </p:spPr>
        <p:txBody>
          <a:bodyPr>
            <a:normAutofit/>
          </a:bodyPr>
          <a:lstStyle/>
          <a:p>
            <a:endParaRPr lang="en-GB" sz="2800" dirty="0">
              <a:solidFill>
                <a:srgbClr val="0070C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45" t="16287" r="29232" b="6250"/>
          <a:stretch/>
        </p:blipFill>
        <p:spPr bwMode="auto">
          <a:xfrm>
            <a:off x="251520" y="260648"/>
            <a:ext cx="8640960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98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Manga Characters by Jess - The Bridge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7920880" cy="546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tickers &amp; Labels :: Universal Designs :: Universal Full Colour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0022"/>
            <a:ext cx="828092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35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9600" dirty="0" err="1">
                <a:solidFill>
                  <a:schemeClr val="tx1"/>
                </a:solidFill>
                <a:latin typeface="SassoonCRInfantMedium" panose="02000603020000020003" pitchFamily="2" charset="0"/>
              </a:rPr>
              <a:t>i</a:t>
            </a:r>
            <a:r>
              <a:rPr lang="en-GB" sz="9600" dirty="0" err="1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_e</a:t>
            </a:r>
            <a:endParaRPr lang="en-GB" sz="96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u="sng" dirty="0" smtClean="0"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r>
              <a:rPr lang="en-GB" sz="2800" dirty="0" smtClean="0">
                <a:latin typeface="SassoonCRInfantMedium" panose="02000603020000020003" pitchFamily="2" charset="0"/>
              </a:rPr>
              <a:t>Yesterday we were learning all about the magic e changing the </a:t>
            </a:r>
            <a:r>
              <a:rPr lang="en-GB" sz="2800" dirty="0" err="1" smtClean="0">
                <a:latin typeface="SassoonCRInfantMedium" panose="02000603020000020003" pitchFamily="2" charset="0"/>
              </a:rPr>
              <a:t>i</a:t>
            </a:r>
            <a:r>
              <a:rPr lang="en-GB" sz="2800" dirty="0" smtClean="0">
                <a:latin typeface="SassoonCRInfantMedium" panose="02000603020000020003" pitchFamily="2" charset="0"/>
              </a:rPr>
              <a:t> to </a:t>
            </a:r>
            <a:r>
              <a:rPr lang="en-GB" sz="2800" dirty="0" err="1" smtClean="0">
                <a:latin typeface="SassoonCRInfantMedium" panose="02000603020000020003" pitchFamily="2" charset="0"/>
              </a:rPr>
              <a:t>igh</a:t>
            </a:r>
            <a:r>
              <a:rPr lang="en-GB" sz="2800" dirty="0" smtClean="0">
                <a:latin typeface="SassoonCRInfantMedium" panose="02000603020000020003" pitchFamily="2" charset="0"/>
              </a:rPr>
              <a:t> sound.</a:t>
            </a:r>
          </a:p>
          <a:p>
            <a:pPr marL="0" indent="0" algn="ctr">
              <a:buNone/>
            </a:pPr>
            <a:r>
              <a:rPr lang="en-GB" sz="2800" dirty="0" smtClean="0">
                <a:latin typeface="SassoonCRInfantMedium" panose="02000603020000020003" pitchFamily="2" charset="0"/>
              </a:rPr>
              <a:t>We know that we can make the </a:t>
            </a:r>
            <a:r>
              <a:rPr lang="en-GB" sz="2800" dirty="0" err="1" smtClean="0">
                <a:latin typeface="SassoonCRInfantMedium" panose="02000603020000020003" pitchFamily="2" charset="0"/>
              </a:rPr>
              <a:t>igh</a:t>
            </a:r>
            <a:r>
              <a:rPr lang="en-GB" sz="2800" dirty="0" smtClean="0">
                <a:latin typeface="SassoonCRInfantMedium" panose="02000603020000020003" pitchFamily="2" charset="0"/>
              </a:rPr>
              <a:t> sound in 3 ways</a:t>
            </a:r>
          </a:p>
          <a:p>
            <a:pPr marL="0" indent="0" algn="ctr">
              <a:buNone/>
            </a:pPr>
            <a:endParaRPr lang="en-GB" sz="2800" dirty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r>
              <a:rPr lang="en-GB" sz="2800" dirty="0" err="1" smtClean="0">
                <a:latin typeface="SassoonCRInfantMedium" panose="02000603020000020003" pitchFamily="2" charset="0"/>
              </a:rPr>
              <a:t>igh</a:t>
            </a:r>
            <a:r>
              <a:rPr lang="en-GB" sz="2800" dirty="0" smtClean="0">
                <a:latin typeface="SassoonCRInfantMedium" panose="02000603020000020003" pitchFamily="2" charset="0"/>
              </a:rPr>
              <a:t>	</a:t>
            </a:r>
            <a:r>
              <a:rPr lang="en-GB" sz="2800" dirty="0" err="1" smtClean="0">
                <a:latin typeface="SassoonCRInfantMedium" panose="02000603020000020003" pitchFamily="2" charset="0"/>
              </a:rPr>
              <a:t>ie</a:t>
            </a:r>
            <a:r>
              <a:rPr lang="en-GB" sz="2800" dirty="0" smtClean="0">
                <a:latin typeface="SassoonCRInfantMedium" panose="02000603020000020003" pitchFamily="2" charset="0"/>
              </a:rPr>
              <a:t>	</a:t>
            </a:r>
            <a:r>
              <a:rPr lang="en-GB" sz="2800" dirty="0" err="1">
                <a:latin typeface="SassoonCRInfantMedium" panose="02000603020000020003" pitchFamily="2" charset="0"/>
              </a:rPr>
              <a:t>i</a:t>
            </a:r>
            <a:r>
              <a:rPr lang="en-GB" sz="2800" dirty="0" err="1" smtClean="0">
                <a:latin typeface="SassoonCRInfantMedium" panose="02000603020000020003" pitchFamily="2" charset="0"/>
              </a:rPr>
              <a:t>_e</a:t>
            </a:r>
            <a:endParaRPr lang="en-GB" sz="2800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Watch the links below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endParaRPr lang="en-GB" dirty="0">
              <a:hlinkClick r:id="rId2"/>
            </a:endParaRPr>
          </a:p>
          <a:p>
            <a:pPr marL="68580" indent="0">
              <a:buNone/>
            </a:pP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www.youtube.com/watch?v=eTqgFj-gWek</a:t>
            </a:r>
            <a:endParaRPr lang="en-GB" dirty="0" smtClean="0"/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www.youtube.com/watch?v=o9JSTYL7vyc</a:t>
            </a:r>
            <a:endParaRPr lang="en-GB" dirty="0" smtClean="0"/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www.youtube.com/watch?v=L7faYbILI1s</a:t>
            </a:r>
            <a:endParaRPr lang="en-GB" dirty="0" smtClean="0"/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r>
              <a:rPr lang="en-GB" dirty="0">
                <a:hlinkClick r:id="rId6"/>
              </a:rPr>
              <a:t>https://www.youtube.com/watch?v=d7o61e_8OEY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30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Warm Up Game!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b="1" dirty="0" smtClean="0">
                <a:solidFill>
                  <a:srgbClr val="7030A0"/>
                </a:solidFill>
                <a:latin typeface="SassoonCRInfant" panose="02010503020300020003" pitchFamily="2" charset="0"/>
              </a:rPr>
              <a:t>Can you read what the </a:t>
            </a:r>
            <a:r>
              <a:rPr lang="en-GB" sz="4800" b="1" dirty="0" err="1" smtClean="0">
                <a:solidFill>
                  <a:srgbClr val="7030A0"/>
                </a:solidFill>
                <a:latin typeface="SassoonCRInfant" panose="02010503020300020003" pitchFamily="2" charset="0"/>
              </a:rPr>
              <a:t>igh</a:t>
            </a:r>
            <a:r>
              <a:rPr lang="en-GB" sz="4800" b="1" dirty="0" smtClean="0">
                <a:solidFill>
                  <a:srgbClr val="7030A0"/>
                </a:solidFill>
                <a:latin typeface="SassoonCRInfant" panose="02010503020300020003" pitchFamily="2" charset="0"/>
              </a:rPr>
              <a:t> </a:t>
            </a:r>
            <a:r>
              <a:rPr lang="en-GB" sz="4800" b="1" dirty="0" err="1" smtClean="0">
                <a:solidFill>
                  <a:srgbClr val="7030A0"/>
                </a:solidFill>
                <a:latin typeface="SassoonCRInfant" panose="02010503020300020003" pitchFamily="2" charset="0"/>
              </a:rPr>
              <a:t>i_e</a:t>
            </a:r>
            <a:r>
              <a:rPr lang="en-GB" sz="4800" b="1" dirty="0" smtClean="0">
                <a:solidFill>
                  <a:srgbClr val="7030A0"/>
                </a:solidFill>
                <a:latin typeface="SassoonCRInfant" panose="02010503020300020003" pitchFamily="2" charset="0"/>
              </a:rPr>
              <a:t> word is?</a:t>
            </a:r>
          </a:p>
          <a:p>
            <a:pPr marL="0" indent="0" algn="ctr">
              <a:buNone/>
            </a:pPr>
            <a:endParaRPr lang="en-GB" sz="4800" b="1" dirty="0">
              <a:solidFill>
                <a:srgbClr val="7030A0"/>
              </a:solidFill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r>
              <a:rPr lang="en-GB" sz="4800" b="1" dirty="0" smtClean="0">
                <a:solidFill>
                  <a:srgbClr val="7030A0"/>
                </a:solidFill>
                <a:latin typeface="SassoonCRInfant" panose="02010503020300020003" pitchFamily="2" charset="0"/>
              </a:rPr>
              <a:t>Let’s have a go!</a:t>
            </a:r>
            <a:endParaRPr lang="en-GB" sz="4800" b="1" dirty="0">
              <a:solidFill>
                <a:srgbClr val="7030A0"/>
              </a:solidFill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71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igh</a:t>
            </a:r>
            <a:r>
              <a:rPr lang="en-GB" b="1" dirty="0">
                <a:solidFill>
                  <a:schemeClr val="tx1"/>
                </a:solidFill>
              </a:rPr>
              <a:t>	</a:t>
            </a:r>
            <a:r>
              <a:rPr lang="en-GB" b="1" dirty="0" smtClean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and</a:t>
            </a:r>
            <a:r>
              <a:rPr lang="en-GB" b="1" dirty="0" smtClean="0">
                <a:solidFill>
                  <a:schemeClr val="tx1"/>
                </a:solidFill>
              </a:rPr>
              <a:t>     </a:t>
            </a:r>
            <a:r>
              <a:rPr lang="en-GB" b="1" dirty="0" err="1">
                <a:solidFill>
                  <a:schemeClr val="tx1"/>
                </a:solidFill>
              </a:rPr>
              <a:t>i</a:t>
            </a:r>
            <a:r>
              <a:rPr lang="en-GB" b="1" dirty="0" err="1" smtClean="0">
                <a:solidFill>
                  <a:schemeClr val="tx1"/>
                </a:solidFill>
              </a:rPr>
              <a:t>_e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276872"/>
            <a:ext cx="6777317" cy="3508977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night			side</a:t>
            </a:r>
          </a:p>
          <a:p>
            <a:pPr lvl="8"/>
            <a:endParaRPr lang="en-GB" b="1" dirty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light			pipe</a:t>
            </a:r>
          </a:p>
          <a:p>
            <a:endParaRPr lang="en-GB" b="1" dirty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right			five</a:t>
            </a:r>
          </a:p>
          <a:p>
            <a:endParaRPr lang="en-GB" b="1" dirty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high			hide</a:t>
            </a:r>
          </a:p>
          <a:p>
            <a:endParaRPr lang="en-GB" b="1" dirty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flight			fine</a:t>
            </a:r>
          </a:p>
        </p:txBody>
      </p:sp>
    </p:spTree>
    <p:extLst>
      <p:ext uri="{BB962C8B-B14F-4D97-AF65-F5344CB8AC3E}">
        <p14:creationId xmlns:p14="http://schemas.microsoft.com/office/powerpoint/2010/main" val="260308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/>
          <a:lstStyle/>
          <a:p>
            <a:pPr algn="ctr"/>
            <a:r>
              <a:rPr lang="en-GB" b="1" u="sng" dirty="0" smtClean="0"/>
              <a:t>Part 2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8092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L.I. to make sentences make </a:t>
            </a:r>
            <a:r>
              <a:rPr lang="en-GB" dirty="0" smtClean="0">
                <a:latin typeface="SassoonCRInfantMedium" panose="02000603020000020003" pitchFamily="2" charset="0"/>
              </a:rPr>
              <a:t>sense.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S.C. I can complete the sentences using </a:t>
            </a:r>
            <a:r>
              <a:rPr lang="en-GB" dirty="0" smtClean="0">
                <a:latin typeface="SassoonCRInfantMedium" panose="02000603020000020003" pitchFamily="2" charset="0"/>
              </a:rPr>
              <a:t>ow words </a:t>
            </a:r>
            <a:r>
              <a:rPr lang="en-GB" dirty="0">
                <a:latin typeface="SassoonCRInfantMedium" panose="02000603020000020003" pitchFamily="2" charset="0"/>
              </a:rPr>
              <a:t>to make them make sense.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Activity – </a:t>
            </a:r>
            <a:r>
              <a:rPr lang="en-GB" dirty="0" smtClean="0">
                <a:latin typeface="SassoonCRInfantMedium" panose="02000603020000020003" pitchFamily="2" charset="0"/>
              </a:rPr>
              <a:t>Build </a:t>
            </a:r>
            <a:r>
              <a:rPr lang="en-GB" dirty="0">
                <a:latin typeface="SassoonCRInfantMedium" panose="02000603020000020003" pitchFamily="2" charset="0"/>
              </a:rPr>
              <a:t>a S</a:t>
            </a:r>
            <a:r>
              <a:rPr lang="en-GB" dirty="0" smtClean="0">
                <a:latin typeface="SassoonCRInfantMedium" panose="02000603020000020003" pitchFamily="2" charset="0"/>
              </a:rPr>
              <a:t>entence.</a:t>
            </a: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Write the sentences and fill in the missing words from the choice at the bottom of the page.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Choose from </a:t>
            </a:r>
            <a:r>
              <a:rPr lang="en-GB" dirty="0" smtClean="0">
                <a:solidFill>
                  <a:srgbClr val="00B050"/>
                </a:solidFill>
                <a:latin typeface="SassoonCRInfantMedium" panose="02000603020000020003" pitchFamily="2" charset="0"/>
              </a:rPr>
              <a:t>Mild</a:t>
            </a:r>
            <a:r>
              <a:rPr lang="en-GB" dirty="0" smtClean="0">
                <a:latin typeface="SassoonCRInfantMedium" panose="02000603020000020003" pitchFamily="2" charset="0"/>
              </a:rPr>
              <a:t>, </a:t>
            </a:r>
            <a:r>
              <a:rPr lang="en-GB" dirty="0" smtClean="0">
                <a:solidFill>
                  <a:srgbClr val="FFC000"/>
                </a:solidFill>
                <a:latin typeface="SassoonCRInfantMedium" panose="02000603020000020003" pitchFamily="2" charset="0"/>
              </a:rPr>
              <a:t>Spicy</a:t>
            </a:r>
            <a:r>
              <a:rPr lang="en-GB" dirty="0" smtClean="0">
                <a:latin typeface="SassoonCRInfantMedium" panose="02000603020000020003" pitchFamily="2" charset="0"/>
              </a:rPr>
              <a:t> or </a:t>
            </a:r>
            <a:r>
              <a:rPr lang="en-GB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Hot</a:t>
            </a:r>
            <a:endParaRPr lang="en-GB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91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/>
          <a:lstStyle/>
          <a:p>
            <a:pPr algn="ctr"/>
            <a:r>
              <a:rPr lang="en-GB" sz="5400" b="1" dirty="0" smtClean="0">
                <a:solidFill>
                  <a:srgbClr val="00B050"/>
                </a:solidFill>
                <a:latin typeface="Bahnschrift" panose="020B0502040204020203" pitchFamily="34" charset="0"/>
              </a:rPr>
              <a:t>Mild</a:t>
            </a:r>
            <a:endParaRPr lang="en-GB" sz="5400" b="1" dirty="0">
              <a:solidFill>
                <a:srgbClr val="00B05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56792"/>
            <a:ext cx="6777317" cy="3508977"/>
          </a:xfrm>
        </p:spPr>
        <p:txBody>
          <a:bodyPr/>
          <a:lstStyle/>
          <a:p>
            <a:r>
              <a:rPr lang="en-GB" b="1" u="sng" dirty="0">
                <a:latin typeface="SassoonCRInfantMedium" panose="02000603020000020003" pitchFamily="2" charset="0"/>
              </a:rPr>
              <a:t>Build a sentence</a:t>
            </a:r>
            <a:r>
              <a:rPr lang="en-GB" b="1" dirty="0">
                <a:latin typeface="SassoonCRInfantMedium" panose="02000603020000020003" pitchFamily="2" charset="0"/>
              </a:rPr>
              <a:t> – </a:t>
            </a:r>
            <a:r>
              <a:rPr lang="en-GB" b="1" dirty="0" err="1">
                <a:latin typeface="SassoonCRInfantMedium" panose="02000603020000020003" pitchFamily="2" charset="0"/>
              </a:rPr>
              <a:t>i</a:t>
            </a:r>
            <a:r>
              <a:rPr lang="en-GB" b="1" dirty="0" err="1" smtClean="0">
                <a:latin typeface="SassoonCRInfantMedium" panose="02000603020000020003" pitchFamily="2" charset="0"/>
              </a:rPr>
              <a:t>_e</a:t>
            </a:r>
            <a:endParaRPr lang="en-GB" b="1" dirty="0" smtClean="0">
              <a:latin typeface="SassoonCRInfantMedium" panose="02000603020000020003" pitchFamily="2" charset="0"/>
            </a:endParaRPr>
          </a:p>
          <a:p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The boy had a green __________.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Stand in the _____________ please</a:t>
            </a:r>
            <a:r>
              <a:rPr lang="en-GB" dirty="0">
                <a:latin typeface="SassoonCRInfantMedium" panose="02000603020000020003" pitchFamily="2" charset="0"/>
              </a:rPr>
              <a:t>.</a:t>
            </a: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Jane will ___________in the car.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Bees make honey in the ___________.</a:t>
            </a:r>
            <a:endParaRPr lang="en-GB" dirty="0">
              <a:latin typeface="SassoonCRInfantMedium" panose="02000603020000020003" pitchFamily="2" charset="0"/>
            </a:endParaRPr>
          </a:p>
          <a:p>
            <a:pPr marL="6858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68580" indent="0">
              <a:buNone/>
            </a:pP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272585"/>
              </p:ext>
            </p:extLst>
          </p:nvPr>
        </p:nvGraphicFramePr>
        <p:xfrm>
          <a:off x="1475656" y="5085184"/>
          <a:ext cx="5868670" cy="803910"/>
        </p:xfrm>
        <a:graphic>
          <a:graphicData uri="http://schemas.openxmlformats.org/drawingml/2006/table">
            <a:tbl>
              <a:tblPr firstRow="1" firstCol="1" bandRow="1"/>
              <a:tblGrid>
                <a:gridCol w="2934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bike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ride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hive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line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19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066130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>
                <a:solidFill>
                  <a:srgbClr val="FFC000"/>
                </a:solidFill>
                <a:latin typeface="Bahnschrift" panose="020B0502040204020203" pitchFamily="34" charset="0"/>
              </a:rPr>
              <a:t>Spicy</a:t>
            </a:r>
            <a:endParaRPr lang="en-GB" sz="5400" dirty="0">
              <a:solidFill>
                <a:srgbClr val="FFC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032448"/>
          </a:xfrm>
        </p:spPr>
        <p:txBody>
          <a:bodyPr>
            <a:normAutofit fontScale="55000" lnSpcReduction="20000"/>
          </a:bodyPr>
          <a:lstStyle/>
          <a:p>
            <a:r>
              <a:rPr lang="en-GB" sz="6700" b="1" u="sng" dirty="0">
                <a:latin typeface="SassoonCRInfantMedium" panose="02000603020000020003" pitchFamily="2" charset="0"/>
              </a:rPr>
              <a:t>Build a sentence</a:t>
            </a:r>
            <a:r>
              <a:rPr lang="en-GB" sz="6700" b="1" dirty="0">
                <a:latin typeface="SassoonCRInfantMedium" panose="02000603020000020003" pitchFamily="2" charset="0"/>
              </a:rPr>
              <a:t> – </a:t>
            </a:r>
            <a:r>
              <a:rPr lang="en-GB" sz="6700" b="1" dirty="0" err="1">
                <a:latin typeface="SassoonCRInfantMedium" panose="02000603020000020003" pitchFamily="2" charset="0"/>
              </a:rPr>
              <a:t>i</a:t>
            </a:r>
            <a:r>
              <a:rPr lang="en-GB" sz="6700" b="1" dirty="0" err="1" smtClean="0">
                <a:latin typeface="SassoonCRInfantMedium" panose="02000603020000020003" pitchFamily="2" charset="0"/>
              </a:rPr>
              <a:t>_e</a:t>
            </a:r>
            <a:endParaRPr lang="en-GB" sz="6700" b="1" dirty="0" smtClean="0">
              <a:latin typeface="SassoonCRInfantMedium" panose="02000603020000020003" pitchFamily="2" charset="0"/>
            </a:endParaRPr>
          </a:p>
          <a:p>
            <a:pPr marL="68580" indent="0">
              <a:buNone/>
            </a:pPr>
            <a:endParaRPr lang="en-GB" sz="5400" dirty="0"/>
          </a:p>
          <a:p>
            <a:pPr lvl="0"/>
            <a:r>
              <a:rPr lang="en-GB" sz="5400" b="1" dirty="0" smtClean="0">
                <a:latin typeface="SassoonCRInfantMedium" panose="02000603020000020003" pitchFamily="2" charset="0"/>
              </a:rPr>
              <a:t>The____________ was in a glass.</a:t>
            </a:r>
            <a:endParaRPr lang="en-GB" sz="5400" dirty="0">
              <a:latin typeface="SassoonCRInfantMedium" panose="02000603020000020003" pitchFamily="2" charset="0"/>
            </a:endParaRPr>
          </a:p>
          <a:p>
            <a:pPr lvl="0"/>
            <a:r>
              <a:rPr lang="en-GB" sz="5400" b="1" dirty="0">
                <a:latin typeface="SassoonCRInfantMedium" panose="02000603020000020003" pitchFamily="2" charset="0"/>
              </a:rPr>
              <a:t>I </a:t>
            </a:r>
            <a:r>
              <a:rPr lang="en-GB" sz="5400" b="1" dirty="0" smtClean="0">
                <a:latin typeface="SassoonCRInfantMedium" panose="02000603020000020003" pitchFamily="2" charset="0"/>
              </a:rPr>
              <a:t>have a sore ___________.</a:t>
            </a:r>
            <a:endParaRPr lang="en-GB" sz="5400" dirty="0">
              <a:latin typeface="SassoonCRInfantMedium" panose="02000603020000020003" pitchFamily="2" charset="0"/>
            </a:endParaRPr>
          </a:p>
          <a:p>
            <a:pPr lvl="0"/>
            <a:r>
              <a:rPr lang="en-GB" sz="5400" b="1" dirty="0" smtClean="0">
                <a:latin typeface="SassoonCRInfantMedium" panose="02000603020000020003" pitchFamily="2" charset="0"/>
              </a:rPr>
              <a:t>Can I have ________ sweets please?</a:t>
            </a:r>
            <a:endParaRPr lang="en-GB" sz="5400" dirty="0">
              <a:latin typeface="SassoonCRInfantMedium" panose="02000603020000020003" pitchFamily="2" charset="0"/>
            </a:endParaRPr>
          </a:p>
          <a:p>
            <a:pPr lvl="0"/>
            <a:r>
              <a:rPr lang="en-GB" sz="5400" b="1" dirty="0" smtClean="0">
                <a:latin typeface="SassoonCRInfantMedium" panose="02000603020000020003" pitchFamily="2" charset="0"/>
              </a:rPr>
              <a:t>The table is made from ___________ wood.</a:t>
            </a:r>
            <a:endParaRPr lang="en-GB" sz="5400" dirty="0">
              <a:latin typeface="SassoonCRInfantMedium" panose="02000603020000020003" pitchFamily="2" charset="0"/>
            </a:endParaRPr>
          </a:p>
          <a:p>
            <a:pPr lvl="0"/>
            <a:r>
              <a:rPr lang="en-GB" sz="5400" b="1" dirty="0" smtClean="0">
                <a:latin typeface="SassoonCRInfantMedium" panose="02000603020000020003" pitchFamily="2" charset="0"/>
              </a:rPr>
              <a:t>What_____________ can we leave?</a:t>
            </a:r>
            <a:endParaRPr lang="en-GB" sz="5400" dirty="0" smtClean="0">
              <a:latin typeface="SassoonCRInfantMedium" panose="02000603020000020003" pitchFamily="2" charset="0"/>
            </a:endParaRPr>
          </a:p>
          <a:p>
            <a:pPr lvl="0"/>
            <a:r>
              <a:rPr lang="en-GB" sz="5400" b="1" dirty="0" smtClean="0">
                <a:latin typeface="SassoonCRInfantMedium" panose="02000603020000020003" pitchFamily="2" charset="0"/>
              </a:rPr>
              <a:t>I like to play __________ and seek.</a:t>
            </a:r>
            <a:endParaRPr lang="en-GB" sz="5400" dirty="0">
              <a:latin typeface="SassoonCRInfantMedium" panose="02000603020000020003" pitchFamily="2" charset="0"/>
            </a:endParaRPr>
          </a:p>
          <a:p>
            <a:pPr lvl="0"/>
            <a:endParaRPr lang="en-GB" sz="5400" dirty="0"/>
          </a:p>
          <a:p>
            <a:pPr lvl="0"/>
            <a:endParaRPr lang="en-GB" sz="5400" dirty="0" smtClean="0"/>
          </a:p>
          <a:p>
            <a:pPr lvl="0"/>
            <a:endParaRPr lang="en-GB" sz="5400" dirty="0"/>
          </a:p>
          <a:p>
            <a:pPr lvl="0"/>
            <a:endParaRPr lang="en-GB" sz="5400" dirty="0"/>
          </a:p>
          <a:p>
            <a:pPr marL="0" indent="0">
              <a:buNone/>
            </a:pPr>
            <a:endParaRPr lang="en-GB" sz="5400" dirty="0">
              <a:latin typeface="SassoonCRInfantMedium" panose="02000603020000020003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289147"/>
              </p:ext>
            </p:extLst>
          </p:nvPr>
        </p:nvGraphicFramePr>
        <p:xfrm>
          <a:off x="1475656" y="4941168"/>
          <a:ext cx="5868670" cy="1207707"/>
        </p:xfrm>
        <a:graphic>
          <a:graphicData uri="http://schemas.openxmlformats.org/drawingml/2006/table">
            <a:tbl>
              <a:tblPr firstRow="1" firstCol="1" bandRow="1"/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side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wine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pine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time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 panose="02000603020000020003" pitchFamily="2" charset="0"/>
                          <a:ea typeface="Calibri"/>
                          <a:cs typeface="Times New Roman"/>
                        </a:rPr>
                        <a:t>hide</a:t>
                      </a:r>
                      <a:endParaRPr lang="en-GB" sz="2400" dirty="0">
                        <a:effectLst/>
                        <a:latin typeface="SassoonCRInfantMedium" panose="0200060302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five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047588"/>
              </p:ext>
            </p:extLst>
          </p:nvPr>
        </p:nvGraphicFramePr>
        <p:xfrm>
          <a:off x="8676456" y="1556792"/>
          <a:ext cx="5868670" cy="196291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934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tape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cane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late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caves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make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ate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mane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slate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34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Hot</a:t>
            </a:r>
            <a:endParaRPr lang="en-GB" sz="5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7920880" cy="4104456"/>
          </a:xfrm>
        </p:spPr>
        <p:txBody>
          <a:bodyPr>
            <a:normAutofit lnSpcReduction="10000"/>
          </a:bodyPr>
          <a:lstStyle/>
          <a:p>
            <a:r>
              <a:rPr lang="en-GB" b="1" u="sng" dirty="0">
                <a:latin typeface="SassoonCRInfantMedium" panose="02000603020000020003" pitchFamily="2" charset="0"/>
              </a:rPr>
              <a:t>Build a sentence</a:t>
            </a:r>
            <a:r>
              <a:rPr lang="en-GB" b="1" dirty="0">
                <a:latin typeface="SassoonCRInfantMedium" panose="02000603020000020003" pitchFamily="2" charset="0"/>
              </a:rPr>
              <a:t> </a:t>
            </a:r>
            <a:r>
              <a:rPr lang="en-GB" b="1" dirty="0" smtClean="0">
                <a:latin typeface="SassoonCRInfantMedium" panose="02000603020000020003" pitchFamily="2" charset="0"/>
              </a:rPr>
              <a:t>– </a:t>
            </a:r>
            <a:r>
              <a:rPr lang="en-GB" b="1" dirty="0" err="1">
                <a:latin typeface="SassoonCRInfantMedium" panose="02000603020000020003" pitchFamily="2" charset="0"/>
              </a:rPr>
              <a:t>i</a:t>
            </a:r>
            <a:r>
              <a:rPr lang="en-GB" b="1" dirty="0" err="1" smtClean="0">
                <a:latin typeface="SassoonCRInfantMedium" panose="02000603020000020003" pitchFamily="2" charset="0"/>
              </a:rPr>
              <a:t>_e</a:t>
            </a:r>
            <a:endParaRPr lang="en-GB" b="1" dirty="0" smtClean="0">
              <a:latin typeface="SassoonCRInfantMedium" panose="02000603020000020003" pitchFamily="2" charset="0"/>
            </a:endParaRPr>
          </a:p>
          <a:p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The ___________ was sticking out of the fence.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I am very___________ thought the man to himself.</a:t>
            </a:r>
          </a:p>
          <a:p>
            <a:pPr lvl="0"/>
            <a:r>
              <a:rPr lang="en-GB" dirty="0">
                <a:latin typeface="SassoonCRInfantMedium" panose="02000603020000020003" pitchFamily="2" charset="0"/>
              </a:rPr>
              <a:t>He </a:t>
            </a:r>
            <a:r>
              <a:rPr lang="en-GB" dirty="0" smtClean="0">
                <a:latin typeface="SassoonCRInfantMedium" panose="02000603020000020003" pitchFamily="2" charset="0"/>
              </a:rPr>
              <a:t>will</a:t>
            </a:r>
            <a:r>
              <a:rPr lang="en-GB" dirty="0">
                <a:latin typeface="SassoonCRInfantMedium" panose="02000603020000020003" pitchFamily="2" charset="0"/>
              </a:rPr>
              <a:t> </a:t>
            </a:r>
            <a:r>
              <a:rPr lang="en-GB" dirty="0" smtClean="0">
                <a:latin typeface="SassoonCRInfantMedium" panose="02000603020000020003" pitchFamily="2" charset="0"/>
              </a:rPr>
              <a:t>_____________</a:t>
            </a:r>
            <a:r>
              <a:rPr lang="en-GB" dirty="0">
                <a:latin typeface="SassoonCRInfantMedium" panose="02000603020000020003" pitchFamily="2" charset="0"/>
              </a:rPr>
              <a:t> </a:t>
            </a:r>
            <a:r>
              <a:rPr lang="en-GB" dirty="0" smtClean="0">
                <a:latin typeface="SassoonCRInfantMedium" panose="02000603020000020003" pitchFamily="2" charset="0"/>
              </a:rPr>
              <a:t>to the shops.</a:t>
            </a: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Green _____________ is what they wanted to make.</a:t>
            </a: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The</a:t>
            </a:r>
            <a:r>
              <a:rPr lang="en-GB" dirty="0">
                <a:latin typeface="SassoonCRInfantMedium" panose="02000603020000020003" pitchFamily="2" charset="0"/>
              </a:rPr>
              <a:t> </a:t>
            </a:r>
            <a:r>
              <a:rPr lang="en-GB" dirty="0" smtClean="0">
                <a:latin typeface="SassoonCRInfantMedium" panose="02000603020000020003" pitchFamily="2" charset="0"/>
              </a:rPr>
              <a:t>_______________</a:t>
            </a:r>
            <a:r>
              <a:rPr lang="en-GB" dirty="0">
                <a:latin typeface="SassoonCRInfantMedium" panose="02000603020000020003" pitchFamily="2" charset="0"/>
              </a:rPr>
              <a:t> </a:t>
            </a:r>
            <a:r>
              <a:rPr lang="en-GB" dirty="0" smtClean="0">
                <a:latin typeface="SassoonCRInfantMedium" panose="02000603020000020003" pitchFamily="2" charset="0"/>
              </a:rPr>
              <a:t>was a big jar of sweets.</a:t>
            </a: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A terrible ___________ had been committed.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She hurt her____________ and had to go to the doctor.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The ____________ were yellow and pink.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6858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459203"/>
              </p:ext>
            </p:extLst>
          </p:nvPr>
        </p:nvGraphicFramePr>
        <p:xfrm>
          <a:off x="1547664" y="4941168"/>
          <a:ext cx="5868670" cy="1609662"/>
        </p:xfrm>
        <a:graphic>
          <a:graphicData uri="http://schemas.openxmlformats.org/drawingml/2006/table">
            <a:tbl>
              <a:tblPr firstRow="1" firstCol="1" bandRow="1"/>
              <a:tblGrid>
                <a:gridCol w="2934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drive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stripes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prize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spine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wise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spike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slime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 panose="02000603020000020003" pitchFamily="2" charset="0"/>
                          <a:ea typeface="Calibri"/>
                          <a:cs typeface="Times New Roman"/>
                        </a:rPr>
                        <a:t>crime</a:t>
                      </a:r>
                      <a:endParaRPr lang="en-GB" sz="2400" b="1" dirty="0">
                        <a:effectLst/>
                        <a:latin typeface="SassoonCRInfantMedium" panose="0200060302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12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616</TotalTime>
  <Words>519</Words>
  <Application>Microsoft Office PowerPoint</Application>
  <PresentationFormat>On-screen Show (4:3)</PresentationFormat>
  <Paragraphs>123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Bahnschrift</vt:lpstr>
      <vt:lpstr>Calibri</vt:lpstr>
      <vt:lpstr>Century Gothic</vt:lpstr>
      <vt:lpstr>SassoonCRInfant</vt:lpstr>
      <vt:lpstr>SassoonCRInfantMedium</vt:lpstr>
      <vt:lpstr>Times New Roman</vt:lpstr>
      <vt:lpstr>Wingdings 2</vt:lpstr>
      <vt:lpstr>Austin</vt:lpstr>
      <vt:lpstr>Literacy Tuesday 16th June Phonics 2</vt:lpstr>
      <vt:lpstr>i_e</vt:lpstr>
      <vt:lpstr>Watch the links below</vt:lpstr>
      <vt:lpstr>Warm Up Game!</vt:lpstr>
      <vt:lpstr> igh  and     i_e</vt:lpstr>
      <vt:lpstr>Part 2</vt:lpstr>
      <vt:lpstr>Mild</vt:lpstr>
      <vt:lpstr>Spicy</vt:lpstr>
      <vt:lpstr>Hot</vt:lpstr>
      <vt:lpstr>Assessment Time</vt:lpstr>
      <vt:lpstr>Plenary</vt:lpstr>
      <vt:lpstr>Play this online game with the i_e words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Anderson</dc:creator>
  <cp:lastModifiedBy>H Swift</cp:lastModifiedBy>
  <cp:revision>65</cp:revision>
  <dcterms:created xsi:type="dcterms:W3CDTF">2020-02-25T17:43:58Z</dcterms:created>
  <dcterms:modified xsi:type="dcterms:W3CDTF">2020-06-16T07:49:52Z</dcterms:modified>
</cp:coreProperties>
</file>