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9" r:id="rId3"/>
    <p:sldId id="289" r:id="rId4"/>
    <p:sldId id="290" r:id="rId5"/>
    <p:sldId id="291" r:id="rId6"/>
    <p:sldId id="282" r:id="rId7"/>
    <p:sldId id="293" r:id="rId8"/>
    <p:sldId id="292" r:id="rId9"/>
    <p:sldId id="294" r:id="rId10"/>
    <p:sldId id="286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07AC3"/>
    <a:srgbClr val="003464"/>
    <a:srgbClr val="072F54"/>
    <a:srgbClr val="E52122"/>
    <a:srgbClr val="87BD31"/>
    <a:srgbClr val="0079C3"/>
    <a:srgbClr val="FFE76D"/>
    <a:srgbClr val="004382"/>
    <a:srgbClr val="4E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942" y="1500"/>
      </p:cViewPr>
      <p:guideLst>
        <p:guide orient="horz" pos="2160"/>
        <p:guide orient="horz" pos="3952"/>
        <p:guide orient="horz" pos="346"/>
        <p:guide orient="horz" pos="504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21618" y="3031976"/>
            <a:ext cx="332286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each interval worth?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mass is shown on </a:t>
            </a:r>
            <a:br>
              <a:rPr lang="en-GB" sz="1600" dirty="0"/>
            </a:br>
            <a:r>
              <a:rPr lang="en-GB" sz="1600" dirty="0"/>
              <a:t>these scales?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Show where 200g would be on these scales.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4544482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44482" y="698268"/>
            <a:ext cx="0" cy="3598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94058" y="2080260"/>
            <a:ext cx="3123184" cy="3903980"/>
            <a:chOff x="3964417" y="1367406"/>
            <a:chExt cx="3925115" cy="49063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17" y="1367406"/>
              <a:ext cx="3925115" cy="490639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797333" y="4302486"/>
              <a:ext cx="90825" cy="908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2835788">
            <a:off x="6165001" y="4354102"/>
            <a:ext cx="82112" cy="735691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4544482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44482" y="698268"/>
            <a:ext cx="0" cy="3598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2913" y="2141814"/>
            <a:ext cx="46882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each interval worth?</a:t>
            </a:r>
          </a:p>
          <a:p>
            <a:pPr marL="288000"/>
            <a:r>
              <a:rPr lang="en-GB" sz="1600" b="1" dirty="0"/>
              <a:t>There are 5 intervals between 0 and 500.  </a:t>
            </a:r>
            <a:br>
              <a:rPr lang="en-GB" sz="1600" b="1" dirty="0"/>
            </a:br>
            <a:r>
              <a:rPr lang="en-GB" sz="1600" b="1" dirty="0"/>
              <a:t>500 ÷ 5 = 100.</a:t>
            </a:r>
            <a:br>
              <a:rPr lang="en-GB" sz="1600" b="1" dirty="0"/>
            </a:br>
            <a:r>
              <a:rPr lang="en-GB" sz="1600" b="1" dirty="0"/>
              <a:t>Each interval is worth 100g.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mass is shown on these scales?</a:t>
            </a:r>
          </a:p>
          <a:p>
            <a:pPr marL="288000"/>
            <a:r>
              <a:rPr lang="en-GB" sz="1600" b="1" dirty="0"/>
              <a:t>The pointer is after the fourth interval.</a:t>
            </a:r>
            <a:br>
              <a:rPr lang="en-GB" sz="1600" b="1" dirty="0"/>
            </a:br>
            <a:r>
              <a:rPr lang="en-GB" sz="1600" b="1" dirty="0"/>
              <a:t>Each interval is 100g. The pointer shows </a:t>
            </a:r>
            <a:br>
              <a:rPr lang="en-GB" sz="1600" b="1" dirty="0"/>
            </a:br>
            <a:r>
              <a:rPr lang="en-GB" sz="1600" b="1" dirty="0"/>
              <a:t>4 × 100g, or 400g.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Show where 200g would be on </a:t>
            </a:r>
            <a:br>
              <a:rPr lang="en-GB" sz="1600" dirty="0"/>
            </a:br>
            <a:r>
              <a:rPr lang="en-GB" sz="1600" dirty="0"/>
              <a:t>these scales.</a:t>
            </a:r>
          </a:p>
          <a:p>
            <a:pPr marL="288000"/>
            <a:r>
              <a:rPr lang="en-GB" sz="1600" b="1" dirty="0"/>
              <a:t>Each interval is worth 100g. 200 ÷ 100 = 2, so 200g would be after the second interval.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94058" y="2080260"/>
            <a:ext cx="3123184" cy="3903980"/>
            <a:chOff x="3964417" y="1367406"/>
            <a:chExt cx="3925115" cy="49063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417" y="1367406"/>
              <a:ext cx="3925115" cy="4906394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5797333" y="4302486"/>
              <a:ext cx="90825" cy="908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Freeform 5"/>
          <p:cNvSpPr>
            <a:spLocks/>
          </p:cNvSpPr>
          <p:nvPr/>
        </p:nvSpPr>
        <p:spPr bwMode="auto">
          <a:xfrm rot="12835788">
            <a:off x="6165001" y="4354102"/>
            <a:ext cx="82112" cy="735691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64" y="2022613"/>
            <a:ext cx="2735580" cy="383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98550" y="3094616"/>
            <a:ext cx="332286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each interval worth?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mass is shown on </a:t>
            </a:r>
            <a:br>
              <a:rPr lang="en-GB" sz="1600" dirty="0"/>
            </a:br>
            <a:r>
              <a:rPr lang="en-GB" sz="1600" dirty="0"/>
              <a:t>these scales?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Show where 32kg would be on these scales.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544482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44482" y="698268"/>
            <a:ext cx="0" cy="3598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7917026">
            <a:off x="6569603" y="4247763"/>
            <a:ext cx="82112" cy="735691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64" y="2022613"/>
            <a:ext cx="2735580" cy="383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9689" y="2105685"/>
            <a:ext cx="408313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each interval worth?</a:t>
            </a:r>
          </a:p>
          <a:p>
            <a:pPr marL="288000"/>
            <a:r>
              <a:rPr lang="en-GB" sz="1600" b="1" dirty="0"/>
              <a:t>There are 6 intervals between 0 and 48.</a:t>
            </a:r>
            <a:br>
              <a:rPr lang="en-GB" sz="1600" b="1" dirty="0"/>
            </a:br>
            <a:r>
              <a:rPr lang="en-GB" sz="1600" b="1" dirty="0"/>
              <a:t>48 ÷ 6 = 8.</a:t>
            </a:r>
            <a:br>
              <a:rPr lang="en-GB" sz="1600" b="1" dirty="0"/>
            </a:br>
            <a:r>
              <a:rPr lang="en-GB" sz="1600" b="1" dirty="0"/>
              <a:t>Each interval is worth 8kg.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mass is shown on these scales?</a:t>
            </a:r>
          </a:p>
          <a:p>
            <a:pPr marL="288000"/>
            <a:r>
              <a:rPr lang="en-GB" sz="1600" b="1" dirty="0"/>
              <a:t>The pointer is after the third interval.</a:t>
            </a:r>
          </a:p>
          <a:p>
            <a:pPr marL="288000"/>
            <a:r>
              <a:rPr lang="en-GB" sz="1600" b="1" dirty="0"/>
              <a:t>Each interval is 8kg. The pointer shows 3 × 8kg, or 24kg.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Show where 32kg would be on </a:t>
            </a:r>
            <a:br>
              <a:rPr lang="en-GB" sz="1600" dirty="0"/>
            </a:br>
            <a:r>
              <a:rPr lang="en-GB" sz="1600" dirty="0"/>
              <a:t>these scales.</a:t>
            </a:r>
          </a:p>
          <a:p>
            <a:pPr marL="288000"/>
            <a:r>
              <a:rPr lang="en-GB" sz="1600" b="1" dirty="0"/>
              <a:t>Each interval is 8kg. 32 ÷ 8 = 4, so the pointer would be after the fourth interval.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544482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44482" y="698268"/>
            <a:ext cx="0" cy="3598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7917026">
            <a:off x="6569603" y="4247763"/>
            <a:ext cx="82112" cy="735691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4448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453972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11421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00767" y="2549973"/>
            <a:ext cx="2391666" cy="3458857"/>
            <a:chOff x="1051101" y="1853823"/>
            <a:chExt cx="2560320" cy="37027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01" y="2356190"/>
              <a:ext cx="2560320" cy="3200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860" y="1853823"/>
              <a:ext cx="994801" cy="10047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01" y="2356190"/>
              <a:ext cx="2560320" cy="32004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rot="3937940">
            <a:off x="2381181" y="4412373"/>
            <a:ext cx="65391" cy="585884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69" y="3019248"/>
            <a:ext cx="2391666" cy="29895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66" y="2549973"/>
            <a:ext cx="929271" cy="938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70" y="3019248"/>
            <a:ext cx="2391666" cy="2989583"/>
          </a:xfrm>
          <a:prstGeom prst="rect">
            <a:avLst/>
          </a:prstGeom>
        </p:spPr>
      </p:pic>
      <p:sp>
        <p:nvSpPr>
          <p:cNvPr id="32" name="Freeform 5"/>
          <p:cNvSpPr>
            <a:spLocks/>
          </p:cNvSpPr>
          <p:nvPr/>
        </p:nvSpPr>
        <p:spPr bwMode="auto">
          <a:xfrm rot="7838290">
            <a:off x="4700625" y="4701705"/>
            <a:ext cx="65391" cy="585884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33" y="3019248"/>
            <a:ext cx="2391666" cy="29895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30" y="2549973"/>
            <a:ext cx="929271" cy="938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34" y="3019248"/>
            <a:ext cx="2391666" cy="2989582"/>
          </a:xfrm>
          <a:prstGeom prst="rect">
            <a:avLst/>
          </a:prstGeom>
        </p:spPr>
      </p:pic>
      <p:sp>
        <p:nvSpPr>
          <p:cNvPr id="36" name="Freeform 5"/>
          <p:cNvSpPr>
            <a:spLocks/>
          </p:cNvSpPr>
          <p:nvPr/>
        </p:nvSpPr>
        <p:spPr bwMode="auto">
          <a:xfrm rot="11987004">
            <a:off x="6806354" y="4709642"/>
            <a:ext cx="65391" cy="585884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76739" y="1914786"/>
            <a:ext cx="732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One set of scales shows a different mass. Which one is it?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4448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453972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11421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8245" y="2284352"/>
            <a:ext cx="2108714" cy="3049647"/>
            <a:chOff x="942045" y="1971412"/>
            <a:chExt cx="2108971" cy="3050019"/>
          </a:xfrm>
        </p:grpSpPr>
        <p:grpSp>
          <p:nvGrpSpPr>
            <p:cNvPr id="21" name="Group 20"/>
            <p:cNvGrpSpPr/>
            <p:nvPr/>
          </p:nvGrpSpPr>
          <p:grpSpPr>
            <a:xfrm>
              <a:off x="942045" y="1971412"/>
              <a:ext cx="2108971" cy="3050019"/>
              <a:chOff x="1051101" y="1853823"/>
              <a:chExt cx="2560320" cy="370276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101" y="2356190"/>
                <a:ext cx="2560320" cy="32004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3860" y="1853823"/>
                <a:ext cx="994801" cy="100473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101" y="2356190"/>
                <a:ext cx="2560320" cy="3200400"/>
              </a:xfrm>
              <a:prstGeom prst="rect">
                <a:avLst/>
              </a:prstGeom>
            </p:spPr>
          </p:pic>
        </p:grpSp>
        <p:sp>
          <p:nvSpPr>
            <p:cNvPr id="26" name="Freeform 5"/>
            <p:cNvSpPr>
              <a:spLocks/>
            </p:cNvSpPr>
            <p:nvPr/>
          </p:nvSpPr>
          <p:spPr bwMode="auto">
            <a:xfrm rot="3937940">
              <a:off x="2159294" y="3613676"/>
              <a:ext cx="57662" cy="516632"/>
            </a:xfrm>
            <a:custGeom>
              <a:avLst/>
              <a:gdLst>
                <a:gd name="T0" fmla="*/ 132 w 198"/>
                <a:gd name="T1" fmla="*/ 1603 h 1795"/>
                <a:gd name="T2" fmla="*/ 132 w 198"/>
                <a:gd name="T3" fmla="*/ 33 h 1795"/>
                <a:gd name="T4" fmla="*/ 99 w 198"/>
                <a:gd name="T5" fmla="*/ 0 h 1795"/>
                <a:gd name="T6" fmla="*/ 66 w 198"/>
                <a:gd name="T7" fmla="*/ 33 h 1795"/>
                <a:gd name="T8" fmla="*/ 66 w 198"/>
                <a:gd name="T9" fmla="*/ 1603 h 1795"/>
                <a:gd name="T10" fmla="*/ 0 w 198"/>
                <a:gd name="T11" fmla="*/ 1696 h 1795"/>
                <a:gd name="T12" fmla="*/ 99 w 198"/>
                <a:gd name="T13" fmla="*/ 1795 h 1795"/>
                <a:gd name="T14" fmla="*/ 198 w 198"/>
                <a:gd name="T15" fmla="*/ 1696 h 1795"/>
                <a:gd name="T16" fmla="*/ 132 w 198"/>
                <a:gd name="T17" fmla="*/ 1603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795">
                  <a:moveTo>
                    <a:pt x="132" y="1603"/>
                  </a:moveTo>
                  <a:cubicBezTo>
                    <a:pt x="132" y="33"/>
                    <a:pt x="132" y="33"/>
                    <a:pt x="132" y="33"/>
                  </a:cubicBezTo>
                  <a:cubicBezTo>
                    <a:pt x="132" y="15"/>
                    <a:pt x="117" y="0"/>
                    <a:pt x="99" y="0"/>
                  </a:cubicBezTo>
                  <a:cubicBezTo>
                    <a:pt x="81" y="0"/>
                    <a:pt x="66" y="15"/>
                    <a:pt x="66" y="33"/>
                  </a:cubicBezTo>
                  <a:cubicBezTo>
                    <a:pt x="66" y="1603"/>
                    <a:pt x="66" y="1603"/>
                    <a:pt x="66" y="1603"/>
                  </a:cubicBezTo>
                  <a:cubicBezTo>
                    <a:pt x="28" y="1616"/>
                    <a:pt x="0" y="1653"/>
                    <a:pt x="0" y="1696"/>
                  </a:cubicBezTo>
                  <a:cubicBezTo>
                    <a:pt x="0" y="1751"/>
                    <a:pt x="44" y="1795"/>
                    <a:pt x="99" y="1795"/>
                  </a:cubicBezTo>
                  <a:cubicBezTo>
                    <a:pt x="154" y="1795"/>
                    <a:pt x="198" y="1751"/>
                    <a:pt x="198" y="1696"/>
                  </a:cubicBezTo>
                  <a:cubicBezTo>
                    <a:pt x="198" y="1653"/>
                    <a:pt x="170" y="1616"/>
                    <a:pt x="132" y="1603"/>
                  </a:cubicBezTo>
                  <a:close/>
                </a:path>
              </a:pathLst>
            </a:custGeom>
            <a:solidFill>
              <a:srgbClr val="E521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56348" y="2284352"/>
            <a:ext cx="2108715" cy="3049648"/>
            <a:chOff x="3533489" y="1971412"/>
            <a:chExt cx="2108972" cy="30500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489" y="2385219"/>
              <a:ext cx="2108971" cy="263621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258" y="1971412"/>
              <a:ext cx="819431" cy="82761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33490" y="2385219"/>
              <a:ext cx="2108971" cy="2636213"/>
              <a:chOff x="3533490" y="2385219"/>
              <a:chExt cx="2108971" cy="263621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490" y="2385219"/>
                <a:ext cx="2108971" cy="2636213"/>
              </a:xfrm>
              <a:prstGeom prst="rect">
                <a:avLst/>
              </a:prstGeom>
            </p:spPr>
          </p:pic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7838290">
                <a:off x="4707919" y="3868809"/>
                <a:ext cx="57662" cy="516632"/>
              </a:xfrm>
              <a:custGeom>
                <a:avLst/>
                <a:gdLst>
                  <a:gd name="T0" fmla="*/ 132 w 198"/>
                  <a:gd name="T1" fmla="*/ 1603 h 1795"/>
                  <a:gd name="T2" fmla="*/ 132 w 198"/>
                  <a:gd name="T3" fmla="*/ 33 h 1795"/>
                  <a:gd name="T4" fmla="*/ 99 w 198"/>
                  <a:gd name="T5" fmla="*/ 0 h 1795"/>
                  <a:gd name="T6" fmla="*/ 66 w 198"/>
                  <a:gd name="T7" fmla="*/ 33 h 1795"/>
                  <a:gd name="T8" fmla="*/ 66 w 198"/>
                  <a:gd name="T9" fmla="*/ 1603 h 1795"/>
                  <a:gd name="T10" fmla="*/ 0 w 198"/>
                  <a:gd name="T11" fmla="*/ 1696 h 1795"/>
                  <a:gd name="T12" fmla="*/ 99 w 198"/>
                  <a:gd name="T13" fmla="*/ 1795 h 1795"/>
                  <a:gd name="T14" fmla="*/ 198 w 198"/>
                  <a:gd name="T15" fmla="*/ 1696 h 1795"/>
                  <a:gd name="T16" fmla="*/ 132 w 198"/>
                  <a:gd name="T17" fmla="*/ 1603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1795">
                    <a:moveTo>
                      <a:pt x="132" y="1603"/>
                    </a:moveTo>
                    <a:cubicBezTo>
                      <a:pt x="132" y="33"/>
                      <a:pt x="132" y="33"/>
                      <a:pt x="132" y="33"/>
                    </a:cubicBezTo>
                    <a:cubicBezTo>
                      <a:pt x="132" y="15"/>
                      <a:pt x="117" y="0"/>
                      <a:pt x="99" y="0"/>
                    </a:cubicBezTo>
                    <a:cubicBezTo>
                      <a:pt x="81" y="0"/>
                      <a:pt x="66" y="15"/>
                      <a:pt x="66" y="33"/>
                    </a:cubicBezTo>
                    <a:cubicBezTo>
                      <a:pt x="66" y="1603"/>
                      <a:pt x="66" y="1603"/>
                      <a:pt x="66" y="1603"/>
                    </a:cubicBezTo>
                    <a:cubicBezTo>
                      <a:pt x="28" y="1616"/>
                      <a:pt x="0" y="1653"/>
                      <a:pt x="0" y="1696"/>
                    </a:cubicBezTo>
                    <a:cubicBezTo>
                      <a:pt x="0" y="1751"/>
                      <a:pt x="44" y="1795"/>
                      <a:pt x="99" y="1795"/>
                    </a:cubicBezTo>
                    <a:cubicBezTo>
                      <a:pt x="154" y="1795"/>
                      <a:pt x="198" y="1751"/>
                      <a:pt x="198" y="1696"/>
                    </a:cubicBezTo>
                    <a:cubicBezTo>
                      <a:pt x="198" y="1653"/>
                      <a:pt x="170" y="1616"/>
                      <a:pt x="132" y="1603"/>
                    </a:cubicBezTo>
                    <a:close/>
                  </a:path>
                </a:pathLst>
              </a:custGeom>
              <a:solidFill>
                <a:srgbClr val="E521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012273" y="2284351"/>
            <a:ext cx="2108714" cy="3049649"/>
            <a:chOff x="5936073" y="1971412"/>
            <a:chExt cx="2108971" cy="30500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73" y="2385219"/>
              <a:ext cx="2108971" cy="263621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842" y="1971412"/>
              <a:ext cx="819431" cy="82761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73" y="2385219"/>
              <a:ext cx="2108971" cy="2636213"/>
            </a:xfrm>
            <a:prstGeom prst="rect">
              <a:avLst/>
            </a:prstGeom>
          </p:spPr>
        </p:pic>
        <p:sp>
          <p:nvSpPr>
            <p:cNvPr id="36" name="Freeform 5"/>
            <p:cNvSpPr>
              <a:spLocks/>
            </p:cNvSpPr>
            <p:nvPr/>
          </p:nvSpPr>
          <p:spPr bwMode="auto">
            <a:xfrm rot="11987004">
              <a:off x="6858365" y="3875808"/>
              <a:ext cx="57662" cy="516632"/>
            </a:xfrm>
            <a:custGeom>
              <a:avLst/>
              <a:gdLst>
                <a:gd name="T0" fmla="*/ 132 w 198"/>
                <a:gd name="T1" fmla="*/ 1603 h 1795"/>
                <a:gd name="T2" fmla="*/ 132 w 198"/>
                <a:gd name="T3" fmla="*/ 33 h 1795"/>
                <a:gd name="T4" fmla="*/ 99 w 198"/>
                <a:gd name="T5" fmla="*/ 0 h 1795"/>
                <a:gd name="T6" fmla="*/ 66 w 198"/>
                <a:gd name="T7" fmla="*/ 33 h 1795"/>
                <a:gd name="T8" fmla="*/ 66 w 198"/>
                <a:gd name="T9" fmla="*/ 1603 h 1795"/>
                <a:gd name="T10" fmla="*/ 0 w 198"/>
                <a:gd name="T11" fmla="*/ 1696 h 1795"/>
                <a:gd name="T12" fmla="*/ 99 w 198"/>
                <a:gd name="T13" fmla="*/ 1795 h 1795"/>
                <a:gd name="T14" fmla="*/ 198 w 198"/>
                <a:gd name="T15" fmla="*/ 1696 h 1795"/>
                <a:gd name="T16" fmla="*/ 132 w 198"/>
                <a:gd name="T17" fmla="*/ 1603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795">
                  <a:moveTo>
                    <a:pt x="132" y="1603"/>
                  </a:moveTo>
                  <a:cubicBezTo>
                    <a:pt x="132" y="33"/>
                    <a:pt x="132" y="33"/>
                    <a:pt x="132" y="33"/>
                  </a:cubicBezTo>
                  <a:cubicBezTo>
                    <a:pt x="132" y="15"/>
                    <a:pt x="117" y="0"/>
                    <a:pt x="99" y="0"/>
                  </a:cubicBezTo>
                  <a:cubicBezTo>
                    <a:pt x="81" y="0"/>
                    <a:pt x="66" y="15"/>
                    <a:pt x="66" y="33"/>
                  </a:cubicBezTo>
                  <a:cubicBezTo>
                    <a:pt x="66" y="1603"/>
                    <a:pt x="66" y="1603"/>
                    <a:pt x="66" y="1603"/>
                  </a:cubicBezTo>
                  <a:cubicBezTo>
                    <a:pt x="28" y="1616"/>
                    <a:pt x="0" y="1653"/>
                    <a:pt x="0" y="1696"/>
                  </a:cubicBezTo>
                  <a:cubicBezTo>
                    <a:pt x="0" y="1751"/>
                    <a:pt x="44" y="1795"/>
                    <a:pt x="99" y="1795"/>
                  </a:cubicBezTo>
                  <a:cubicBezTo>
                    <a:pt x="154" y="1795"/>
                    <a:pt x="198" y="1751"/>
                    <a:pt x="198" y="1696"/>
                  </a:cubicBezTo>
                  <a:cubicBezTo>
                    <a:pt x="198" y="1653"/>
                    <a:pt x="170" y="1616"/>
                    <a:pt x="132" y="1603"/>
                  </a:cubicBezTo>
                  <a:close/>
                </a:path>
              </a:pathLst>
            </a:custGeom>
            <a:solidFill>
              <a:srgbClr val="E521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23784" y="5708228"/>
            <a:ext cx="5549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The third set of scales shows a different mass.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5230" y="5239530"/>
            <a:ext cx="225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Each interval is worth 100g.</a:t>
            </a:r>
          </a:p>
          <a:p>
            <a:pPr algn="ctr"/>
            <a:r>
              <a:rPr lang="en-GB" sz="1200" b="1" dirty="0"/>
              <a:t>The scale shows 125g.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3795" y="5239530"/>
            <a:ext cx="225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Each interval is worth 50g.</a:t>
            </a:r>
          </a:p>
          <a:p>
            <a:pPr algn="ctr"/>
            <a:r>
              <a:rPr lang="en-GB" sz="1200" b="1" dirty="0"/>
              <a:t>The scale shows 125g.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32258" y="5239530"/>
            <a:ext cx="225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Each interval is worth 10g.</a:t>
            </a:r>
          </a:p>
          <a:p>
            <a:pPr algn="ctr"/>
            <a:r>
              <a:rPr lang="en-GB" sz="1200" b="1" dirty="0"/>
              <a:t>The scale shows 120g.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6739" y="1914786"/>
            <a:ext cx="732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One set of scales shows a different mass. Which one is it?</a:t>
            </a:r>
          </a:p>
        </p:txBody>
      </p:sp>
    </p:spTree>
    <p:extLst>
      <p:ext uri="{BB962C8B-B14F-4D97-AF65-F5344CB8AC3E}">
        <p14:creationId xmlns:p14="http://schemas.microsoft.com/office/powerpoint/2010/main" val="33272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4448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453972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11421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1" y="2946655"/>
            <a:ext cx="2113611" cy="29670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83" y="2946655"/>
            <a:ext cx="2113611" cy="29670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28" y="2946655"/>
            <a:ext cx="2113611" cy="2967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7" y="2338821"/>
            <a:ext cx="1314397" cy="760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1" y="2946655"/>
            <a:ext cx="2113611" cy="2967014"/>
          </a:xfrm>
          <a:prstGeom prst="rect">
            <a:avLst/>
          </a:prstGeom>
        </p:spPr>
      </p:pic>
      <p:sp>
        <p:nvSpPr>
          <p:cNvPr id="31" name="Freeform 5"/>
          <p:cNvSpPr>
            <a:spLocks/>
          </p:cNvSpPr>
          <p:nvPr/>
        </p:nvSpPr>
        <p:spPr bwMode="auto">
          <a:xfrm rot="6061598">
            <a:off x="2345597" y="4469928"/>
            <a:ext cx="65792" cy="589472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21" y="2338821"/>
            <a:ext cx="1314397" cy="760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82" y="2946655"/>
            <a:ext cx="2113611" cy="2967015"/>
          </a:xfrm>
          <a:prstGeom prst="rect">
            <a:avLst/>
          </a:prstGeom>
        </p:spPr>
      </p:pic>
      <p:sp>
        <p:nvSpPr>
          <p:cNvPr id="41" name="Freeform 5"/>
          <p:cNvSpPr>
            <a:spLocks/>
          </p:cNvSpPr>
          <p:nvPr/>
        </p:nvSpPr>
        <p:spPr bwMode="auto">
          <a:xfrm rot="2863201">
            <a:off x="4734319" y="4244744"/>
            <a:ext cx="65792" cy="589472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42" y="2338821"/>
            <a:ext cx="1314397" cy="760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28" y="2946655"/>
            <a:ext cx="2113612" cy="2967015"/>
          </a:xfrm>
          <a:prstGeom prst="rect">
            <a:avLst/>
          </a:prstGeom>
        </p:spPr>
      </p:pic>
      <p:sp>
        <p:nvSpPr>
          <p:cNvPr id="46" name="Freeform 5"/>
          <p:cNvSpPr>
            <a:spLocks/>
          </p:cNvSpPr>
          <p:nvPr/>
        </p:nvSpPr>
        <p:spPr bwMode="auto">
          <a:xfrm rot="2207414">
            <a:off x="7040243" y="4232044"/>
            <a:ext cx="65792" cy="589472"/>
          </a:xfrm>
          <a:custGeom>
            <a:avLst/>
            <a:gdLst>
              <a:gd name="T0" fmla="*/ 132 w 198"/>
              <a:gd name="T1" fmla="*/ 1603 h 1795"/>
              <a:gd name="T2" fmla="*/ 132 w 198"/>
              <a:gd name="T3" fmla="*/ 33 h 1795"/>
              <a:gd name="T4" fmla="*/ 99 w 198"/>
              <a:gd name="T5" fmla="*/ 0 h 1795"/>
              <a:gd name="T6" fmla="*/ 66 w 198"/>
              <a:gd name="T7" fmla="*/ 33 h 1795"/>
              <a:gd name="T8" fmla="*/ 66 w 198"/>
              <a:gd name="T9" fmla="*/ 1603 h 1795"/>
              <a:gd name="T10" fmla="*/ 0 w 198"/>
              <a:gd name="T11" fmla="*/ 1696 h 1795"/>
              <a:gd name="T12" fmla="*/ 99 w 198"/>
              <a:gd name="T13" fmla="*/ 1795 h 1795"/>
              <a:gd name="T14" fmla="*/ 198 w 198"/>
              <a:gd name="T15" fmla="*/ 1696 h 1795"/>
              <a:gd name="T16" fmla="*/ 132 w 198"/>
              <a:gd name="T17" fmla="*/ 1603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1795">
                <a:moveTo>
                  <a:pt x="132" y="1603"/>
                </a:moveTo>
                <a:cubicBezTo>
                  <a:pt x="132" y="33"/>
                  <a:pt x="132" y="33"/>
                  <a:pt x="132" y="33"/>
                </a:cubicBezTo>
                <a:cubicBezTo>
                  <a:pt x="132" y="15"/>
                  <a:pt x="117" y="0"/>
                  <a:pt x="99" y="0"/>
                </a:cubicBezTo>
                <a:cubicBezTo>
                  <a:pt x="81" y="0"/>
                  <a:pt x="66" y="15"/>
                  <a:pt x="66" y="33"/>
                </a:cubicBezTo>
                <a:cubicBezTo>
                  <a:pt x="66" y="1603"/>
                  <a:pt x="66" y="1603"/>
                  <a:pt x="66" y="1603"/>
                </a:cubicBezTo>
                <a:cubicBezTo>
                  <a:pt x="28" y="1616"/>
                  <a:pt x="0" y="1653"/>
                  <a:pt x="0" y="1696"/>
                </a:cubicBezTo>
                <a:cubicBezTo>
                  <a:pt x="0" y="1751"/>
                  <a:pt x="44" y="1795"/>
                  <a:pt x="99" y="1795"/>
                </a:cubicBezTo>
                <a:cubicBezTo>
                  <a:pt x="154" y="1795"/>
                  <a:pt x="198" y="1751"/>
                  <a:pt x="198" y="1696"/>
                </a:cubicBezTo>
                <a:cubicBezTo>
                  <a:pt x="198" y="1653"/>
                  <a:pt x="170" y="1616"/>
                  <a:pt x="132" y="1603"/>
                </a:cubicBezTo>
                <a:close/>
              </a:path>
            </a:pathLst>
          </a:custGeom>
          <a:solidFill>
            <a:srgbClr val="E521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76739" y="1914786"/>
            <a:ext cx="732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One set of scales shows a different mass. Which one is it?</a:t>
            </a:r>
          </a:p>
        </p:txBody>
      </p:sp>
    </p:spTree>
    <p:extLst>
      <p:ext uri="{BB962C8B-B14F-4D97-AF65-F5344CB8AC3E}">
        <p14:creationId xmlns:p14="http://schemas.microsoft.com/office/powerpoint/2010/main" val="79806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574" y="702863"/>
            <a:ext cx="4201927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Mass Using Grams or Kilograms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4448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4448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453972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11421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4651" y="2284342"/>
            <a:ext cx="1716064" cy="2902459"/>
            <a:chOff x="1174650" y="1965154"/>
            <a:chExt cx="1747097" cy="29549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650" y="2467585"/>
              <a:ext cx="1747097" cy="24525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62" y="1965154"/>
              <a:ext cx="1086472" cy="6286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650" y="2467586"/>
              <a:ext cx="1747097" cy="2452514"/>
            </a:xfrm>
            <a:prstGeom prst="rect">
              <a:avLst/>
            </a:prstGeom>
          </p:spPr>
        </p:pic>
        <p:sp>
          <p:nvSpPr>
            <p:cNvPr id="31" name="Freeform 5"/>
            <p:cNvSpPr>
              <a:spLocks/>
            </p:cNvSpPr>
            <p:nvPr/>
          </p:nvSpPr>
          <p:spPr bwMode="auto">
            <a:xfrm rot="6061598">
              <a:off x="2197837" y="3726713"/>
              <a:ext cx="54384" cy="487254"/>
            </a:xfrm>
            <a:custGeom>
              <a:avLst/>
              <a:gdLst>
                <a:gd name="T0" fmla="*/ 132 w 198"/>
                <a:gd name="T1" fmla="*/ 1603 h 1795"/>
                <a:gd name="T2" fmla="*/ 132 w 198"/>
                <a:gd name="T3" fmla="*/ 33 h 1795"/>
                <a:gd name="T4" fmla="*/ 99 w 198"/>
                <a:gd name="T5" fmla="*/ 0 h 1795"/>
                <a:gd name="T6" fmla="*/ 66 w 198"/>
                <a:gd name="T7" fmla="*/ 33 h 1795"/>
                <a:gd name="T8" fmla="*/ 66 w 198"/>
                <a:gd name="T9" fmla="*/ 1603 h 1795"/>
                <a:gd name="T10" fmla="*/ 0 w 198"/>
                <a:gd name="T11" fmla="*/ 1696 h 1795"/>
                <a:gd name="T12" fmla="*/ 99 w 198"/>
                <a:gd name="T13" fmla="*/ 1795 h 1795"/>
                <a:gd name="T14" fmla="*/ 198 w 198"/>
                <a:gd name="T15" fmla="*/ 1696 h 1795"/>
                <a:gd name="T16" fmla="*/ 132 w 198"/>
                <a:gd name="T17" fmla="*/ 1603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795">
                  <a:moveTo>
                    <a:pt x="132" y="1603"/>
                  </a:moveTo>
                  <a:cubicBezTo>
                    <a:pt x="132" y="33"/>
                    <a:pt x="132" y="33"/>
                    <a:pt x="132" y="33"/>
                  </a:cubicBezTo>
                  <a:cubicBezTo>
                    <a:pt x="132" y="15"/>
                    <a:pt x="117" y="0"/>
                    <a:pt x="99" y="0"/>
                  </a:cubicBezTo>
                  <a:cubicBezTo>
                    <a:pt x="81" y="0"/>
                    <a:pt x="66" y="15"/>
                    <a:pt x="66" y="33"/>
                  </a:cubicBezTo>
                  <a:cubicBezTo>
                    <a:pt x="66" y="1603"/>
                    <a:pt x="66" y="1603"/>
                    <a:pt x="66" y="1603"/>
                  </a:cubicBezTo>
                  <a:cubicBezTo>
                    <a:pt x="28" y="1616"/>
                    <a:pt x="0" y="1653"/>
                    <a:pt x="0" y="1696"/>
                  </a:cubicBezTo>
                  <a:cubicBezTo>
                    <a:pt x="0" y="1751"/>
                    <a:pt x="44" y="1795"/>
                    <a:pt x="99" y="1795"/>
                  </a:cubicBezTo>
                  <a:cubicBezTo>
                    <a:pt x="154" y="1795"/>
                    <a:pt x="198" y="1751"/>
                    <a:pt x="198" y="1696"/>
                  </a:cubicBezTo>
                  <a:cubicBezTo>
                    <a:pt x="198" y="1653"/>
                    <a:pt x="170" y="1616"/>
                    <a:pt x="132" y="1603"/>
                  </a:cubicBezTo>
                  <a:close/>
                </a:path>
              </a:pathLst>
            </a:custGeom>
            <a:solidFill>
              <a:srgbClr val="E521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4894" y="2284342"/>
            <a:ext cx="1716064" cy="2902459"/>
            <a:chOff x="3098653" y="2110221"/>
            <a:chExt cx="1575655" cy="266497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653" y="2563349"/>
              <a:ext cx="1575655" cy="221185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841" y="2110221"/>
              <a:ext cx="979857" cy="5669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653" y="2563349"/>
              <a:ext cx="1575655" cy="2211851"/>
            </a:xfrm>
            <a:prstGeom prst="rect">
              <a:avLst/>
            </a:prstGeom>
          </p:spPr>
        </p:pic>
        <p:sp>
          <p:nvSpPr>
            <p:cNvPr id="41" name="Freeform 5"/>
            <p:cNvSpPr>
              <a:spLocks/>
            </p:cNvSpPr>
            <p:nvPr/>
          </p:nvSpPr>
          <p:spPr bwMode="auto">
            <a:xfrm rot="2862822">
              <a:off x="3999758" y="3558183"/>
              <a:ext cx="49047" cy="439440"/>
            </a:xfrm>
            <a:custGeom>
              <a:avLst/>
              <a:gdLst>
                <a:gd name="T0" fmla="*/ 132 w 198"/>
                <a:gd name="T1" fmla="*/ 1603 h 1795"/>
                <a:gd name="T2" fmla="*/ 132 w 198"/>
                <a:gd name="T3" fmla="*/ 33 h 1795"/>
                <a:gd name="T4" fmla="*/ 99 w 198"/>
                <a:gd name="T5" fmla="*/ 0 h 1795"/>
                <a:gd name="T6" fmla="*/ 66 w 198"/>
                <a:gd name="T7" fmla="*/ 33 h 1795"/>
                <a:gd name="T8" fmla="*/ 66 w 198"/>
                <a:gd name="T9" fmla="*/ 1603 h 1795"/>
                <a:gd name="T10" fmla="*/ 0 w 198"/>
                <a:gd name="T11" fmla="*/ 1696 h 1795"/>
                <a:gd name="T12" fmla="*/ 99 w 198"/>
                <a:gd name="T13" fmla="*/ 1795 h 1795"/>
                <a:gd name="T14" fmla="*/ 198 w 198"/>
                <a:gd name="T15" fmla="*/ 1696 h 1795"/>
                <a:gd name="T16" fmla="*/ 132 w 198"/>
                <a:gd name="T17" fmla="*/ 1603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795">
                  <a:moveTo>
                    <a:pt x="132" y="1603"/>
                  </a:moveTo>
                  <a:cubicBezTo>
                    <a:pt x="132" y="33"/>
                    <a:pt x="132" y="33"/>
                    <a:pt x="132" y="33"/>
                  </a:cubicBezTo>
                  <a:cubicBezTo>
                    <a:pt x="132" y="15"/>
                    <a:pt x="117" y="0"/>
                    <a:pt x="99" y="0"/>
                  </a:cubicBezTo>
                  <a:cubicBezTo>
                    <a:pt x="81" y="0"/>
                    <a:pt x="66" y="15"/>
                    <a:pt x="66" y="33"/>
                  </a:cubicBezTo>
                  <a:cubicBezTo>
                    <a:pt x="66" y="1603"/>
                    <a:pt x="66" y="1603"/>
                    <a:pt x="66" y="1603"/>
                  </a:cubicBezTo>
                  <a:cubicBezTo>
                    <a:pt x="28" y="1616"/>
                    <a:pt x="0" y="1653"/>
                    <a:pt x="0" y="1696"/>
                  </a:cubicBezTo>
                  <a:cubicBezTo>
                    <a:pt x="0" y="1751"/>
                    <a:pt x="44" y="1795"/>
                    <a:pt x="99" y="1795"/>
                  </a:cubicBezTo>
                  <a:cubicBezTo>
                    <a:pt x="154" y="1795"/>
                    <a:pt x="198" y="1751"/>
                    <a:pt x="198" y="1696"/>
                  </a:cubicBezTo>
                  <a:cubicBezTo>
                    <a:pt x="198" y="1653"/>
                    <a:pt x="170" y="1616"/>
                    <a:pt x="132" y="1603"/>
                  </a:cubicBezTo>
                  <a:close/>
                </a:path>
              </a:pathLst>
            </a:custGeom>
            <a:solidFill>
              <a:srgbClr val="E521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6185" y="2284342"/>
            <a:ext cx="1716065" cy="2902459"/>
            <a:chOff x="4856902" y="2110221"/>
            <a:chExt cx="1575656" cy="266497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902" y="2563349"/>
              <a:ext cx="1575655" cy="221185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779" y="2110221"/>
              <a:ext cx="979857" cy="5669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902" y="2563349"/>
              <a:ext cx="1575656" cy="2211851"/>
            </a:xfrm>
            <a:prstGeom prst="rect">
              <a:avLst/>
            </a:prstGeom>
          </p:spPr>
        </p:pic>
        <p:sp>
          <p:nvSpPr>
            <p:cNvPr id="46" name="Freeform 5"/>
            <p:cNvSpPr>
              <a:spLocks/>
            </p:cNvSpPr>
            <p:nvPr/>
          </p:nvSpPr>
          <p:spPr bwMode="auto">
            <a:xfrm rot="2207414">
              <a:off x="5739860" y="3521581"/>
              <a:ext cx="49047" cy="439440"/>
            </a:xfrm>
            <a:custGeom>
              <a:avLst/>
              <a:gdLst>
                <a:gd name="T0" fmla="*/ 132 w 198"/>
                <a:gd name="T1" fmla="*/ 1603 h 1795"/>
                <a:gd name="T2" fmla="*/ 132 w 198"/>
                <a:gd name="T3" fmla="*/ 33 h 1795"/>
                <a:gd name="T4" fmla="*/ 99 w 198"/>
                <a:gd name="T5" fmla="*/ 0 h 1795"/>
                <a:gd name="T6" fmla="*/ 66 w 198"/>
                <a:gd name="T7" fmla="*/ 33 h 1795"/>
                <a:gd name="T8" fmla="*/ 66 w 198"/>
                <a:gd name="T9" fmla="*/ 1603 h 1795"/>
                <a:gd name="T10" fmla="*/ 0 w 198"/>
                <a:gd name="T11" fmla="*/ 1696 h 1795"/>
                <a:gd name="T12" fmla="*/ 99 w 198"/>
                <a:gd name="T13" fmla="*/ 1795 h 1795"/>
                <a:gd name="T14" fmla="*/ 198 w 198"/>
                <a:gd name="T15" fmla="*/ 1696 h 1795"/>
                <a:gd name="T16" fmla="*/ 132 w 198"/>
                <a:gd name="T17" fmla="*/ 1603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795">
                  <a:moveTo>
                    <a:pt x="132" y="1603"/>
                  </a:moveTo>
                  <a:cubicBezTo>
                    <a:pt x="132" y="33"/>
                    <a:pt x="132" y="33"/>
                    <a:pt x="132" y="33"/>
                  </a:cubicBezTo>
                  <a:cubicBezTo>
                    <a:pt x="132" y="15"/>
                    <a:pt x="117" y="0"/>
                    <a:pt x="99" y="0"/>
                  </a:cubicBezTo>
                  <a:cubicBezTo>
                    <a:pt x="81" y="0"/>
                    <a:pt x="66" y="15"/>
                    <a:pt x="66" y="33"/>
                  </a:cubicBezTo>
                  <a:cubicBezTo>
                    <a:pt x="66" y="1603"/>
                    <a:pt x="66" y="1603"/>
                    <a:pt x="66" y="1603"/>
                  </a:cubicBezTo>
                  <a:cubicBezTo>
                    <a:pt x="28" y="1616"/>
                    <a:pt x="0" y="1653"/>
                    <a:pt x="0" y="1696"/>
                  </a:cubicBezTo>
                  <a:cubicBezTo>
                    <a:pt x="0" y="1751"/>
                    <a:pt x="44" y="1795"/>
                    <a:pt x="99" y="1795"/>
                  </a:cubicBezTo>
                  <a:cubicBezTo>
                    <a:pt x="154" y="1795"/>
                    <a:pt x="198" y="1751"/>
                    <a:pt x="198" y="1696"/>
                  </a:cubicBezTo>
                  <a:cubicBezTo>
                    <a:pt x="198" y="1653"/>
                    <a:pt x="170" y="1616"/>
                    <a:pt x="132" y="1603"/>
                  </a:cubicBezTo>
                  <a:close/>
                </a:path>
              </a:pathLst>
            </a:custGeom>
            <a:solidFill>
              <a:srgbClr val="E521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23784" y="5654823"/>
            <a:ext cx="5549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The first set of scales shows a different mass.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5230" y="5187184"/>
            <a:ext cx="225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Each interval is worth 2kg.</a:t>
            </a:r>
          </a:p>
          <a:p>
            <a:pPr algn="ctr"/>
            <a:r>
              <a:rPr lang="en-GB" sz="1200" b="1" dirty="0"/>
              <a:t>The scale shows 3kg.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83795" y="5187184"/>
            <a:ext cx="225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Each interval is worth 3kg.</a:t>
            </a:r>
          </a:p>
          <a:p>
            <a:pPr algn="ctr"/>
            <a:r>
              <a:rPr lang="en-GB" sz="1200" b="1" dirty="0"/>
              <a:t>The scale shows 2kg.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32258" y="5187184"/>
            <a:ext cx="225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Each interval is worth 3kg.</a:t>
            </a:r>
          </a:p>
          <a:p>
            <a:pPr algn="ctr"/>
            <a:r>
              <a:rPr lang="en-GB" sz="1200" b="1" dirty="0"/>
              <a:t>The scale shows 2kg.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6739" y="1914786"/>
            <a:ext cx="732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One set of scales shows a different mass. Which one is it?</a:t>
            </a:r>
          </a:p>
        </p:txBody>
      </p:sp>
    </p:spTree>
    <p:extLst>
      <p:ext uri="{BB962C8B-B14F-4D97-AF65-F5344CB8AC3E}">
        <p14:creationId xmlns:p14="http://schemas.microsoft.com/office/powerpoint/2010/main" val="8848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545</TotalTime>
  <Words>274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Jennifer Hall</cp:lastModifiedBy>
  <cp:revision>30</cp:revision>
  <dcterms:created xsi:type="dcterms:W3CDTF">2019-05-20T15:09:59Z</dcterms:created>
  <dcterms:modified xsi:type="dcterms:W3CDTF">2020-06-10T13:24:22Z</dcterms:modified>
</cp:coreProperties>
</file>