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67" r:id="rId3"/>
    <p:sldId id="278" r:id="rId4"/>
    <p:sldId id="279" r:id="rId5"/>
    <p:sldId id="274" r:id="rId6"/>
    <p:sldId id="268" r:id="rId7"/>
    <p:sldId id="256" r:id="rId8"/>
    <p:sldId id="257" r:id="rId9"/>
    <p:sldId id="258" r:id="rId10"/>
    <p:sldId id="259" r:id="rId11"/>
    <p:sldId id="266" r:id="rId12"/>
    <p:sldId id="273" r:id="rId13"/>
    <p:sldId id="271" r:id="rId14"/>
    <p:sldId id="272" r:id="rId15"/>
    <p:sldId id="277" r:id="rId16"/>
    <p:sldId id="269" r:id="rId17"/>
    <p:sldId id="270" r:id="rId18"/>
    <p:sldId id="26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2" autoAdjust="0"/>
  </p:normalViewPr>
  <p:slideViewPr>
    <p:cSldViewPr>
      <p:cViewPr>
        <p:scale>
          <a:sx n="76" d="100"/>
          <a:sy n="76" d="100"/>
        </p:scale>
        <p:origin x="-12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CFEE604-31F0-4E15-A978-3C0C4C463B0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FDezjoPMw" TargetMode="External"/><Relationship Id="rId7" Type="http://schemas.openxmlformats.org/officeDocument/2006/relationships/hyperlink" Target="https://www.youtube.com/watch?v=v7UmfJQjgbE" TargetMode="External"/><Relationship Id="rId2" Type="http://schemas.openxmlformats.org/officeDocument/2006/relationships/hyperlink" Target="https://www.youtube.com/watch?v=5HNpJFVEjF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-swf3Gy_40" TargetMode="External"/><Relationship Id="rId5" Type="http://schemas.openxmlformats.org/officeDocument/2006/relationships/hyperlink" Target="https://www.youtube.com/watch?v=bZhl6YcrxZQ" TargetMode="External"/><Relationship Id="rId4" Type="http://schemas.openxmlformats.org/officeDocument/2006/relationships/hyperlink" Target="https://www.youtube.com/watch?v=JrGmIGB__5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dirty="0" smtClean="0">
                <a:latin typeface="SassoonCRInfantMedium" panose="02000603020000020003" pitchFamily="2" charset="0"/>
              </a:rPr>
              <a:t>Literacy </a:t>
            </a:r>
            <a:br>
              <a:rPr lang="en-GB" sz="6000" dirty="0" smtClean="0">
                <a:latin typeface="SassoonCRInfantMedium" panose="02000603020000020003" pitchFamily="2" charset="0"/>
              </a:rPr>
            </a:br>
            <a:r>
              <a:rPr lang="en-GB" sz="6000" dirty="0" smtClean="0">
                <a:latin typeface="SassoonCRInfantMedium" panose="02000603020000020003" pitchFamily="2" charset="0"/>
              </a:rPr>
              <a:t>Monday </a:t>
            </a:r>
            <a:r>
              <a:rPr lang="en-GB" sz="6000" dirty="0" smtClean="0">
                <a:latin typeface="SassoonCRInfantMedium" panose="02000603020000020003" pitchFamily="2" charset="0"/>
              </a:rPr>
              <a:t>15</a:t>
            </a:r>
            <a:r>
              <a:rPr lang="en-GB" sz="6000" baseline="30000" dirty="0" smtClean="0">
                <a:latin typeface="SassoonCRInfantMedium" panose="02000603020000020003" pitchFamily="2" charset="0"/>
              </a:rPr>
              <a:t>th</a:t>
            </a:r>
            <a:r>
              <a:rPr lang="en-GB" sz="6000" dirty="0" smtClean="0">
                <a:latin typeface="SassoonCRInfantMedium" panose="02000603020000020003" pitchFamily="2" charset="0"/>
              </a:rPr>
              <a:t> </a:t>
            </a:r>
            <a:r>
              <a:rPr lang="en-GB" sz="6000" dirty="0" smtClean="0">
                <a:latin typeface="SassoonCRInfantMedium" panose="02000603020000020003" pitchFamily="2" charset="0"/>
              </a:rPr>
              <a:t>June</a:t>
            </a:r>
            <a:endParaRPr lang="en-GB" sz="6000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L.I. to spell and read words using magic e</a:t>
            </a:r>
          </a:p>
          <a:p>
            <a:pPr marL="0" indent="0" algn="ctr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S.C. I can spell and read words with the magic e</a:t>
            </a:r>
          </a:p>
          <a:p>
            <a:pPr marL="0" indent="0" algn="ctr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I can spell and read words with the long </a:t>
            </a:r>
            <a:r>
              <a:rPr lang="en-GB" dirty="0" err="1">
                <a:latin typeface="SassoonCRInfantMedium" panose="02000603020000020003" pitchFamily="2" charset="0"/>
              </a:rPr>
              <a:t>i</a:t>
            </a:r>
            <a:r>
              <a:rPr lang="en-GB" dirty="0" err="1" smtClean="0">
                <a:latin typeface="SassoonCRInfantMedium" panose="02000603020000020003" pitchFamily="2" charset="0"/>
              </a:rPr>
              <a:t>_e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sound.</a:t>
            </a:r>
          </a:p>
          <a:p>
            <a:pPr marL="0" indent="0" algn="ctr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oncealed mixer shower Dream | Mixer showers | Aqual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rsh's case against Marshmallow melts - Insurance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4375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rtoon Airplane | Cartoon line art for an airplane (With image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5"/>
          <a:stretch/>
        </p:blipFill>
        <p:spPr bwMode="auto">
          <a:xfrm>
            <a:off x="467543" y="332656"/>
            <a:ext cx="828092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ur research is giving Olympic athletes a competitive 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8092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lays for five acto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85821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Reading </a:t>
            </a:r>
            <a:r>
              <a:rPr lang="en-GB" dirty="0" err="1">
                <a:solidFill>
                  <a:schemeClr val="tx1"/>
                </a:solidFill>
                <a:latin typeface="SassoonCRInfantMedium" panose="02000603020000020003" pitchFamily="2" charset="0"/>
              </a:rPr>
              <a:t>i</a:t>
            </a:r>
            <a:r>
              <a:rPr lang="en-GB" dirty="0" err="1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_e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words</a:t>
            </a:r>
            <a:b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Read each word out loud</a:t>
            </a:r>
            <a:r>
              <a:rPr lang="en-GB" dirty="0">
                <a:solidFill>
                  <a:schemeClr val="tx1"/>
                </a:solidFill>
                <a:latin typeface="SassoonCRInfantMedium" panose="02000603020000020003" pitchFamily="2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SassoonCRInfantMedium" panose="02000603020000020003" pitchFamily="2" charset="0"/>
              </a:rPr>
            </a:br>
            <a:r>
              <a:rPr lang="en-GB" sz="27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Draw a picture for each word and colour it in.</a:t>
            </a:r>
            <a:endParaRPr lang="en-GB" sz="27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>
                <a:latin typeface="SassoonCRInfantMedium" panose="02000603020000020003" pitchFamily="2" charset="0"/>
              </a:rPr>
              <a:t>1. </a:t>
            </a:r>
            <a:r>
              <a:rPr lang="en-GB" sz="5400" dirty="0" smtClean="0">
                <a:latin typeface="SassoonCRInfantMedium" panose="02000603020000020003" pitchFamily="2" charset="0"/>
              </a:rPr>
              <a:t>bike</a:t>
            </a:r>
            <a:r>
              <a:rPr lang="en-GB" sz="5400" dirty="0" smtClean="0">
                <a:latin typeface="SassoonCRInfantMedium" panose="02000603020000020003" pitchFamily="2" charset="0"/>
              </a:rPr>
              <a:t>		 </a:t>
            </a:r>
            <a:r>
              <a:rPr lang="en-GB" sz="5400" dirty="0" smtClean="0">
                <a:latin typeface="SassoonCRInfantMedium" panose="02000603020000020003" pitchFamily="2" charset="0"/>
              </a:rPr>
              <a:t>2</a:t>
            </a:r>
            <a:r>
              <a:rPr lang="en-GB" sz="5400" dirty="0" smtClean="0">
                <a:latin typeface="SassoonCRInfantMedium" panose="02000603020000020003" pitchFamily="2" charset="0"/>
              </a:rPr>
              <a:t>. </a:t>
            </a:r>
            <a:r>
              <a:rPr lang="en-GB" sz="5400" dirty="0" smtClean="0">
                <a:latin typeface="SassoonCRInfantMedium" panose="02000603020000020003" pitchFamily="2" charset="0"/>
              </a:rPr>
              <a:t>ride</a:t>
            </a:r>
            <a:endParaRPr lang="en-GB" sz="54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54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5400" dirty="0" smtClean="0">
                <a:latin typeface="SassoonCRInfantMedium" panose="02000603020000020003" pitchFamily="2" charset="0"/>
              </a:rPr>
              <a:t>3. </a:t>
            </a:r>
            <a:r>
              <a:rPr lang="en-GB" sz="5400" dirty="0" smtClean="0">
                <a:latin typeface="SassoonCRInfantMedium" panose="02000603020000020003" pitchFamily="2" charset="0"/>
              </a:rPr>
              <a:t>wide</a:t>
            </a:r>
            <a:r>
              <a:rPr lang="en-GB" sz="5400" dirty="0" smtClean="0">
                <a:latin typeface="SassoonCRInfantMedium" panose="02000603020000020003" pitchFamily="2" charset="0"/>
              </a:rPr>
              <a:t>		 4. </a:t>
            </a:r>
            <a:r>
              <a:rPr lang="en-GB" sz="5400" dirty="0" smtClean="0">
                <a:latin typeface="SassoonCRInfantMedium" panose="02000603020000020003" pitchFamily="2" charset="0"/>
              </a:rPr>
              <a:t>time</a:t>
            </a:r>
            <a:endParaRPr lang="en-GB" sz="54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23652"/>
            <a:ext cx="7920880" cy="350897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L.I.        to write a </a:t>
            </a:r>
            <a:r>
              <a:rPr lang="en-GB" dirty="0" smtClean="0">
                <a:latin typeface="SassoonCRInfantMedium" panose="02000603020000020003" pitchFamily="2" charset="0"/>
              </a:rPr>
              <a:t>sentence with an </a:t>
            </a:r>
            <a:r>
              <a:rPr lang="en-GB" dirty="0" err="1">
                <a:latin typeface="SassoonCRInfantMedium" panose="02000603020000020003" pitchFamily="2" charset="0"/>
              </a:rPr>
              <a:t>i</a:t>
            </a:r>
            <a:r>
              <a:rPr lang="en-GB" dirty="0" err="1" smtClean="0">
                <a:latin typeface="SassoonCRInfantMedium" panose="02000603020000020003" pitchFamily="2" charset="0"/>
              </a:rPr>
              <a:t>_e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word</a:t>
            </a: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S.C. </a:t>
            </a:r>
            <a:r>
              <a:rPr lang="en-GB" dirty="0" smtClean="0">
                <a:latin typeface="SassoonCRInfantMedium" panose="02000603020000020003" pitchFamily="2" charset="0"/>
              </a:rPr>
              <a:t>      I </a:t>
            </a:r>
            <a:r>
              <a:rPr lang="en-GB" dirty="0">
                <a:latin typeface="SassoonCRInfantMedium" panose="02000603020000020003" pitchFamily="2" charset="0"/>
              </a:rPr>
              <a:t>can use the descriptive bubble to make </a:t>
            </a:r>
            <a:r>
              <a:rPr lang="en-GB" dirty="0" smtClean="0">
                <a:latin typeface="SassoonCRInfantMedium" panose="02000603020000020003" pitchFamily="2" charset="0"/>
              </a:rPr>
              <a:t>          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         sentences </a:t>
            </a:r>
            <a:r>
              <a:rPr lang="en-GB" dirty="0">
                <a:latin typeface="SassoonCRInfantMedium" panose="02000603020000020003" pitchFamily="2" charset="0"/>
              </a:rPr>
              <a:t>more interesting.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1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24" y="332656"/>
            <a:ext cx="7024744" cy="1008112"/>
          </a:xfrm>
        </p:spPr>
        <p:txBody>
          <a:bodyPr>
            <a:normAutofit/>
          </a:bodyPr>
          <a:lstStyle/>
          <a:p>
            <a:r>
              <a:rPr lang="en-GB" dirty="0" smtClean="0"/>
              <a:t>Up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70455"/>
            <a:ext cx="6777317" cy="1898505"/>
          </a:xfrm>
        </p:spPr>
        <p:txBody>
          <a:bodyPr/>
          <a:lstStyle/>
          <a:p>
            <a:pPr marL="6858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The man was riding his bike down the hill.</a:t>
            </a:r>
            <a:endParaRPr lang="en-GB" dirty="0" smtClean="0"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This sentence is boring.  Let’s up level it using the descriptive bubble!</a:t>
            </a:r>
          </a:p>
          <a:p>
            <a:pPr marL="6858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6146" name="Picture 2" descr="Image result for descriptive 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512268" cy="332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3928" y="3356992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64896" cy="864096"/>
          </a:xfrm>
        </p:spPr>
        <p:txBody>
          <a:bodyPr>
            <a:noAutofit/>
          </a:bodyPr>
          <a:lstStyle/>
          <a:p>
            <a:pPr marL="68580" indent="0" algn="ctr"/>
            <a:r>
              <a:rPr lang="en-GB" sz="3200" dirty="0">
                <a:solidFill>
                  <a:schemeClr val="tx1"/>
                </a:solidFill>
                <a:latin typeface="SassoonCRInfant" panose="02010503020300020003" pitchFamily="2" charset="0"/>
              </a:rPr>
              <a:t>The man was riding his bike down the hill.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First what are the nouns? (The name of things)</a:t>
            </a:r>
          </a:p>
          <a:p>
            <a:pPr marL="68580" indent="0" algn="ctr">
              <a:buNone/>
            </a:pPr>
            <a:r>
              <a:rPr lang="en-GB" sz="3600" dirty="0">
                <a:latin typeface="SassoonCRInfant" panose="02010503020300020003" pitchFamily="2" charset="0"/>
              </a:rPr>
              <a:t>The </a:t>
            </a:r>
            <a:r>
              <a:rPr lang="en-GB" sz="3600" dirty="0">
                <a:solidFill>
                  <a:srgbClr val="FF0000"/>
                </a:solidFill>
                <a:latin typeface="SassoonCRInfant" panose="02010503020300020003" pitchFamily="2" charset="0"/>
              </a:rPr>
              <a:t>man</a:t>
            </a:r>
            <a:r>
              <a:rPr lang="en-GB" sz="3600" dirty="0">
                <a:latin typeface="SassoonCRInfant" panose="02010503020300020003" pitchFamily="2" charset="0"/>
              </a:rPr>
              <a:t> was riding his </a:t>
            </a:r>
            <a:r>
              <a:rPr lang="en-GB" sz="3600" dirty="0">
                <a:solidFill>
                  <a:srgbClr val="FF0000"/>
                </a:solidFill>
                <a:latin typeface="SassoonCRInfant" panose="02010503020300020003" pitchFamily="2" charset="0"/>
              </a:rPr>
              <a:t>bike</a:t>
            </a:r>
            <a:r>
              <a:rPr lang="en-GB" sz="3600" dirty="0">
                <a:latin typeface="SassoonCRInfant" panose="02010503020300020003" pitchFamily="2" charset="0"/>
              </a:rPr>
              <a:t> down the </a:t>
            </a:r>
            <a:r>
              <a:rPr lang="en-GB" sz="3600" dirty="0">
                <a:solidFill>
                  <a:srgbClr val="FF0000"/>
                </a:solidFill>
                <a:latin typeface="SassoonCRInfant" panose="02010503020300020003" pitchFamily="2" charset="0"/>
              </a:rPr>
              <a:t>hill</a:t>
            </a:r>
            <a:r>
              <a:rPr lang="en-GB" sz="3600" dirty="0">
                <a:latin typeface="SassoonCRInfant" panose="02010503020300020003" pitchFamily="2" charset="0"/>
              </a:rPr>
              <a:t>.</a:t>
            </a:r>
          </a:p>
          <a:p>
            <a:pPr marL="68580" indent="0" algn="ctr">
              <a:buNone/>
            </a:pPr>
            <a:endParaRPr lang="en-GB" sz="3600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These </a:t>
            </a: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are the things I can describe.</a:t>
            </a:r>
            <a:endParaRPr lang="en-GB" sz="1000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endParaRPr lang="en-GB" sz="3600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sz="3600" dirty="0" smtClean="0">
                <a:latin typeface="SassoonCRInfant" panose="02010503020300020003" pitchFamily="2" charset="0"/>
              </a:rPr>
              <a:t>The </a:t>
            </a:r>
            <a:r>
              <a:rPr lang="en-GB" sz="36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tall</a:t>
            </a:r>
            <a:r>
              <a:rPr lang="en-GB" sz="3600" dirty="0" smtClean="0">
                <a:latin typeface="SassoonCRInfant" panose="02010503020300020003" pitchFamily="2" charset="0"/>
              </a:rPr>
              <a:t> man </a:t>
            </a:r>
            <a:r>
              <a:rPr lang="en-GB" sz="3600" dirty="0">
                <a:latin typeface="SassoonCRInfant" panose="02010503020300020003" pitchFamily="2" charset="0"/>
              </a:rPr>
              <a:t>was riding </a:t>
            </a:r>
            <a:r>
              <a:rPr lang="en-GB" sz="3600" dirty="0" smtClean="0">
                <a:latin typeface="SassoonCRInfant" panose="02010503020300020003" pitchFamily="2" charset="0"/>
              </a:rPr>
              <a:t>his </a:t>
            </a:r>
            <a:r>
              <a:rPr lang="en-GB" sz="36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blue</a:t>
            </a:r>
            <a:r>
              <a:rPr lang="en-GB" sz="3600" dirty="0" smtClean="0">
                <a:latin typeface="SassoonCRInfant" panose="02010503020300020003" pitchFamily="2" charset="0"/>
              </a:rPr>
              <a:t> bike </a:t>
            </a:r>
            <a:r>
              <a:rPr lang="en-GB" sz="3600" dirty="0">
                <a:latin typeface="SassoonCRInfant" panose="02010503020300020003" pitchFamily="2" charset="0"/>
              </a:rPr>
              <a:t>down </a:t>
            </a:r>
            <a:r>
              <a:rPr lang="en-GB" sz="3600" dirty="0" smtClean="0">
                <a:latin typeface="SassoonCRInfant" panose="02010503020300020003" pitchFamily="2" charset="0"/>
              </a:rPr>
              <a:t>the </a:t>
            </a:r>
            <a:r>
              <a:rPr lang="en-GB" sz="36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steep</a:t>
            </a:r>
            <a:r>
              <a:rPr lang="en-GB" sz="3600" dirty="0" smtClean="0">
                <a:latin typeface="SassoonCRInfant" panose="02010503020300020003" pitchFamily="2" charset="0"/>
              </a:rPr>
              <a:t> hill</a:t>
            </a:r>
            <a:r>
              <a:rPr lang="en-GB" sz="3600" dirty="0">
                <a:latin typeface="SassoonCRInfant" panose="02010503020300020003" pitchFamily="2" charset="0"/>
              </a:rPr>
              <a:t>.</a:t>
            </a:r>
          </a:p>
          <a:p>
            <a:pPr marL="6858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Now </a:t>
            </a: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its more interesting!</a:t>
            </a: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1143000"/>
          </a:xfrm>
        </p:spPr>
        <p:txBody>
          <a:bodyPr/>
          <a:lstStyle/>
          <a:p>
            <a:r>
              <a:rPr lang="en-GB" b="1" dirty="0" smtClean="0"/>
              <a:t>Up level again!!!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2048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GB" dirty="0">
                <a:solidFill>
                  <a:schemeClr val="tx1"/>
                </a:solidFill>
                <a:latin typeface="SassoonCRInfant" panose="02010503020300020003" pitchFamily="2" charset="0"/>
              </a:rPr>
              <a:t>I can up level it again by saying </a:t>
            </a:r>
            <a:r>
              <a:rPr lang="en-GB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how</a:t>
            </a:r>
            <a:r>
              <a:rPr lang="en-GB" dirty="0">
                <a:solidFill>
                  <a:schemeClr val="tx1"/>
                </a:solidFill>
                <a:latin typeface="SassoonCRInfant" panose="02010503020300020003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the </a:t>
            </a:r>
            <a:r>
              <a:rPr lang="en-GB" u="sng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verb happened</a:t>
            </a:r>
            <a:r>
              <a:rPr lang="en-GB" u="sng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>
              <a:buNone/>
            </a:pPr>
            <a:endParaRPr lang="en-GB" u="sng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u="sng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Can you find the verbs?</a:t>
            </a:r>
          </a:p>
          <a:p>
            <a:pPr marL="68580" indent="0">
              <a:buNone/>
            </a:pPr>
            <a:endParaRPr lang="en-GB" u="sng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dirty="0">
                <a:solidFill>
                  <a:schemeClr val="tx1"/>
                </a:solidFill>
                <a:latin typeface="SassoonCRInfant" panose="02010503020300020003" pitchFamily="2" charset="0"/>
              </a:rPr>
              <a:t>The tall man was </a:t>
            </a:r>
            <a:r>
              <a:rPr lang="en-GB" dirty="0">
                <a:solidFill>
                  <a:srgbClr val="FF0000"/>
                </a:solidFill>
                <a:latin typeface="SassoonCRInfant" panose="02010503020300020003" pitchFamily="2" charset="0"/>
              </a:rPr>
              <a:t>riding</a:t>
            </a:r>
            <a:r>
              <a:rPr lang="en-GB" dirty="0">
                <a:solidFill>
                  <a:schemeClr val="tx1"/>
                </a:solidFill>
                <a:latin typeface="SassoonCRInfant" panose="02010503020300020003" pitchFamily="2" charset="0"/>
              </a:rPr>
              <a:t> his blue bike down the steep hill.</a:t>
            </a:r>
          </a:p>
          <a:p>
            <a:pPr marL="68580" indent="0">
              <a:buNone/>
            </a:pPr>
            <a:endParaRPr lang="en-GB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So I can improve it by adding an adverb.  I can say how the </a:t>
            </a:r>
            <a:r>
              <a:rPr lang="en-GB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man was riding the bike.</a:t>
            </a:r>
            <a:endParaRPr lang="en-GB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dirty="0">
                <a:solidFill>
                  <a:schemeClr val="tx1"/>
                </a:solidFill>
                <a:latin typeface="SassoonCRInfant" panose="02010503020300020003" pitchFamily="2" charset="0"/>
              </a:rPr>
              <a:t>The tall man was riding his blue bike down the steep </a:t>
            </a:r>
            <a:r>
              <a:rPr lang="en-GB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hill </a:t>
            </a:r>
            <a:r>
              <a:rPr lang="en-GB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quickly</a:t>
            </a:r>
            <a:r>
              <a:rPr lang="en-GB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solidFill>
                <a:srgbClr val="C0000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u="sng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inger spac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119613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848"/>
            <a:ext cx="7416940" cy="3771781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Write a sentence for each </a:t>
            </a:r>
            <a:r>
              <a:rPr lang="en-GB" dirty="0" err="1">
                <a:latin typeface="SassoonCRInfant" panose="02010503020300020003" pitchFamily="2" charset="0"/>
              </a:rPr>
              <a:t>i</a:t>
            </a:r>
            <a:r>
              <a:rPr lang="en-GB" dirty="0" err="1" smtClean="0">
                <a:latin typeface="SassoonCRInfant" panose="02010503020300020003" pitchFamily="2" charset="0"/>
              </a:rPr>
              <a:t>_e</a:t>
            </a:r>
            <a:r>
              <a:rPr lang="en-GB" dirty="0" smtClean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word.</a:t>
            </a:r>
            <a:endParaRPr lang="en-GB" sz="1000" dirty="0" smtClean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Make sure you use your basic writing targets.</a:t>
            </a:r>
          </a:p>
          <a:p>
            <a:pPr marL="68580" indent="0">
              <a:buNone/>
            </a:pPr>
            <a:r>
              <a:rPr lang="en-GB" u="sng" dirty="0" smtClean="0">
                <a:latin typeface="SassoonCRInfant" panose="02010503020300020003" pitchFamily="2" charset="0"/>
              </a:rPr>
              <a:t>C</a:t>
            </a:r>
            <a:r>
              <a:rPr lang="en-GB" dirty="0" smtClean="0">
                <a:latin typeface="SassoonCRInfant" panose="02010503020300020003" pitchFamily="2" charset="0"/>
              </a:rPr>
              <a:t>apital letters	         finger spaces		full stops  </a:t>
            </a: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Try to up level your sentences using the descriptive bubble.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1. bike		 2. ride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3. wide		 4. time</a:t>
            </a:r>
          </a:p>
          <a:p>
            <a:pPr marL="6858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956376" y="3429000"/>
            <a:ext cx="144016" cy="18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44465"/>
            <a:ext cx="1728642" cy="16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07006"/>
            <a:ext cx="1919098" cy="32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GB" dirty="0" smtClean="0"/>
              <a:t>Assessment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059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How did you get on? Choose one way.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Tell me how you feel it went by leaving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a comment on the blog.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Draw one of the self assessment methods </a:t>
            </a:r>
            <a:r>
              <a:rPr lang="en-GB" dirty="0" smtClean="0">
                <a:latin typeface="SassoonCRInfantMedium" panose="02000603020000020003" pitchFamily="2" charset="0"/>
              </a:rPr>
              <a:t>below next to your work.</a:t>
            </a: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900" b="1" u="sng" dirty="0">
                <a:latin typeface="SassoonCRInfantMedium" panose="02000603020000020003" pitchFamily="2" charset="0"/>
              </a:rPr>
              <a:t>Traffic light </a:t>
            </a:r>
            <a:r>
              <a:rPr lang="en-GB" sz="1900" dirty="0">
                <a:latin typeface="SassoonCRInfantMedium" panose="02000603020000020003" pitchFamily="2" charset="0"/>
              </a:rPr>
              <a:t>			</a:t>
            </a:r>
            <a:r>
              <a:rPr lang="en-GB" sz="1900" b="1" u="sng" dirty="0">
                <a:latin typeface="SassoonCRInfantMedium" panose="02000603020000020003" pitchFamily="2" charset="0"/>
              </a:rPr>
              <a:t>Fist of 5</a:t>
            </a: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				1 – I struggled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900" dirty="0">
                <a:latin typeface="SassoonCRInfantMedium" panose="02000603020000020003" pitchFamily="2" charset="0"/>
              </a:rPr>
              <a:t> – not there yet	</a:t>
            </a:r>
            <a:r>
              <a:rPr lang="en-GB" sz="1900" dirty="0" smtClean="0">
                <a:latin typeface="SassoonCRInfantMedium" panose="02000603020000020003" pitchFamily="2" charset="0"/>
              </a:rPr>
              <a:t>	               </a:t>
            </a:r>
            <a:r>
              <a:rPr lang="en-GB" sz="1900" dirty="0">
                <a:latin typeface="SassoonCRInfantMedium" panose="02000603020000020003" pitchFamily="2" charset="0"/>
              </a:rPr>
              <a:t>	2 – I found some difficult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900" dirty="0">
                <a:latin typeface="SassoonCRInfantMedium" panose="02000603020000020003" pitchFamily="2" charset="0"/>
              </a:rPr>
              <a:t> – getting there		3 – I think I’m getting it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900" dirty="0">
                <a:latin typeface="SassoonCRInfantMedium" panose="02000603020000020003" pitchFamily="2" charset="0"/>
              </a:rPr>
              <a:t> – got it!			4 – I’m doing well</a:t>
            </a: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				5 – I have got it!</a:t>
            </a: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" name="Picture 2" descr="Image result for girl and boy thin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66" y="1268760"/>
            <a:ext cx="2415092" cy="16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8800" dirty="0" smtClean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8800" dirty="0">
              <a:latin typeface="SassoonCRInfantMedium" panose="0200060302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404664"/>
            <a:ext cx="2304256" cy="571500"/>
          </a:xfrm>
        </p:spPr>
        <p:txBody>
          <a:bodyPr>
            <a:normAutofit fontScale="90000"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latin typeface="SassoonCRInfantMedium" panose="02000603020000020003" pitchFamily="2" charset="0"/>
                <a:cs typeface="Arial" panose="020B0604020202020204" pitchFamily="34" charset="0"/>
              </a:rPr>
              <a:t>Plenary</a:t>
            </a:r>
            <a:r>
              <a:rPr lang="en-GB" sz="2000" dirty="0" smtClean="0">
                <a:solidFill>
                  <a:srgbClr val="002060"/>
                </a:solidFill>
                <a:latin typeface="SassoonCRInfantMedium" panose="02000603020000020003" pitchFamily="2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SassoonCRInfantMedium" panose="02000603020000020003" pitchFamily="2" charset="0"/>
                <a:cs typeface="Arial" panose="020B0604020202020204" pitchFamily="34" charset="0"/>
              </a:rPr>
            </a:br>
            <a:endParaRPr lang="en-GB" sz="3600" dirty="0">
              <a:solidFill>
                <a:srgbClr val="002060"/>
              </a:solidFill>
              <a:latin typeface="SassoonCRInfantMedium" panose="020006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6" t="17466" r="41852" b="6250"/>
          <a:stretch/>
        </p:blipFill>
        <p:spPr bwMode="auto">
          <a:xfrm>
            <a:off x="899592" y="620688"/>
            <a:ext cx="6984776" cy="637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8" t="16610" r="40697" b="6250"/>
          <a:stretch/>
        </p:blipFill>
        <p:spPr bwMode="auto">
          <a:xfrm>
            <a:off x="899592" y="305272"/>
            <a:ext cx="727280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0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Image result for good job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364088" cy="5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at Job, Super Quality Abstract Business Poster Stock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ood Work Value pack of 125 stickers | School Merit Stic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61298"/>
            <a:ext cx="8001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49768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Medium" panose="02000603020000020003" pitchFamily="2" charset="0"/>
              </a:rPr>
              <a:t>We already know the </a:t>
            </a:r>
            <a:r>
              <a:rPr lang="en-GB" dirty="0" err="1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igh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sound</a:t>
            </a:r>
            <a:r>
              <a:rPr lang="en-GB" dirty="0" smtClean="0">
                <a:latin typeface="SassoonCRInfantMedium" panose="02000603020000020003" pitchFamily="2" charset="0"/>
              </a:rPr>
              <a:t>.</a:t>
            </a:r>
            <a:br>
              <a:rPr lang="en-GB" dirty="0" smtClean="0">
                <a:latin typeface="SassoonCRInfantMedium" panose="02000603020000020003" pitchFamily="2" charset="0"/>
              </a:rPr>
            </a:br>
            <a:r>
              <a:rPr lang="en-GB" dirty="0" smtClean="0">
                <a:latin typeface="SassoonCRInfantMedium" panose="02000603020000020003" pitchFamily="2" charset="0"/>
              </a:rPr>
              <a:t>Can you do the action of the man in the vowel house listening?</a:t>
            </a:r>
            <a:br>
              <a:rPr lang="en-GB" dirty="0" smtClean="0">
                <a:latin typeface="SassoonCRInfantMedium" panose="02000603020000020003" pitchFamily="2" charset="0"/>
              </a:rPr>
            </a:br>
            <a:r>
              <a:rPr lang="en-GB" dirty="0">
                <a:latin typeface="SassoonCRInfantMedium" panose="02000603020000020003" pitchFamily="2" charset="0"/>
              </a:rPr>
              <a:t/>
            </a:r>
            <a:br>
              <a:rPr lang="en-GB" dirty="0">
                <a:latin typeface="SassoonCRInfantMedium" panose="02000603020000020003" pitchFamily="2" charset="0"/>
              </a:rPr>
            </a:br>
            <a:r>
              <a:rPr lang="en-GB" dirty="0" smtClean="0">
                <a:latin typeface="SassoonCRInfantMedium" panose="02000603020000020003" pitchFamily="2" charset="0"/>
              </a:rPr>
              <a:t> Today we are learning that you can say </a:t>
            </a:r>
            <a:r>
              <a:rPr lang="en-GB" dirty="0" err="1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igh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in </a:t>
            </a:r>
            <a:r>
              <a:rPr lang="en-GB" dirty="0" smtClean="0">
                <a:latin typeface="SassoonCRInfantMedium" panose="02000603020000020003" pitchFamily="2" charset="0"/>
              </a:rPr>
              <a:t>another way.</a:t>
            </a:r>
            <a:br>
              <a:rPr lang="en-GB" dirty="0" smtClean="0">
                <a:latin typeface="SassoonCRInfantMedium" panose="02000603020000020003" pitchFamily="2" charset="0"/>
              </a:rPr>
            </a:br>
            <a:r>
              <a:rPr lang="en-GB" dirty="0">
                <a:latin typeface="SassoonCRInfantMedium" panose="02000603020000020003" pitchFamily="2" charset="0"/>
              </a:rPr>
              <a:t/>
            </a:r>
            <a:br>
              <a:rPr lang="en-GB" dirty="0">
                <a:latin typeface="SassoonCRInfantMedium" panose="02000603020000020003" pitchFamily="2" charset="0"/>
              </a:rPr>
            </a:br>
            <a:r>
              <a:rPr lang="en-GB" sz="9600" dirty="0" err="1">
                <a:solidFill>
                  <a:schemeClr val="tx1"/>
                </a:solidFill>
                <a:latin typeface="SassoonCRInfantMedium" panose="02000603020000020003" pitchFamily="2" charset="0"/>
              </a:rPr>
              <a:t>i</a:t>
            </a:r>
            <a:r>
              <a:rPr lang="en-GB" sz="9600" dirty="0" err="1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_e</a:t>
            </a:r>
            <a:endParaRPr lang="en-GB" sz="9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b="1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u="sng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283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Magic 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dirty="0" smtClean="0"/>
              <a:t>We call this the Magic e!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The </a:t>
            </a:r>
            <a:r>
              <a:rPr lang="en-GB" sz="4000" b="1" dirty="0" smtClean="0"/>
              <a:t>e </a:t>
            </a:r>
            <a:r>
              <a:rPr lang="en-GB" dirty="0" smtClean="0"/>
              <a:t>at the end of the word works magic on the vowel in the word.  It make the vowel say its name not its sound!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The vowels are	</a:t>
            </a:r>
            <a:r>
              <a:rPr lang="en-GB" sz="4000" b="1" dirty="0" smtClean="0"/>
              <a:t>a  e  </a:t>
            </a:r>
            <a:r>
              <a:rPr lang="en-GB" sz="4000" b="1" dirty="0" err="1" smtClean="0"/>
              <a:t>i</a:t>
            </a:r>
            <a:r>
              <a:rPr lang="en-GB" sz="4000" b="1" dirty="0" smtClean="0"/>
              <a:t>  o  u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5236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s: cartoon wand and hat | Cartoon Magic Wand Stars Spark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290436" cy="24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make magic!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Get your magic e wand ready!</a:t>
            </a:r>
          </a:p>
          <a:p>
            <a:pPr marL="68580" indent="0">
              <a:buNone/>
            </a:pPr>
            <a:endParaRPr lang="en-GB" dirty="0" smtClean="0"/>
          </a:p>
        </p:txBody>
      </p:sp>
      <p:pic>
        <p:nvPicPr>
          <p:cNvPr id="1026" name="Picture 2" descr="Cute Cartoon Sticker Magic Wand Cartoon Girl Fashion Illustrati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File:Magic wand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File:Magic wand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File:Magic wand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File:Magic wand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Watch the links below about magic 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GB" dirty="0">
                <a:hlinkClick r:id="rId2"/>
              </a:rPr>
              <a:t>https://www.youtube.com/watch?v=5HNpJFVEjFU</a:t>
            </a:r>
            <a:endParaRPr lang="en-GB" dirty="0" smtClean="0">
              <a:solidFill>
                <a:schemeClr val="tx1"/>
              </a:solidFill>
              <a:hlinkClick r:id="rId3"/>
            </a:endParaRPr>
          </a:p>
          <a:p>
            <a:pPr marL="68580" indent="0">
              <a:buNone/>
            </a:pPr>
            <a:endParaRPr lang="en-GB" dirty="0" smtClean="0">
              <a:solidFill>
                <a:schemeClr val="tx1"/>
              </a:solidFill>
              <a:hlinkClick r:id="rId3"/>
            </a:endParaRPr>
          </a:p>
          <a:p>
            <a:pPr marL="68580" indent="0">
              <a:buNone/>
            </a:pPr>
            <a:r>
              <a:rPr lang="en-GB" dirty="0">
                <a:hlinkClick r:id="rId4"/>
              </a:rPr>
              <a:t>https://www.youtube.com/watch?v=JrGmIGB__</a:t>
            </a:r>
            <a:r>
              <a:rPr lang="en-GB" dirty="0" smtClean="0">
                <a:hlinkClick r:id="rId4"/>
              </a:rPr>
              <a:t>54</a:t>
            </a:r>
            <a:endParaRPr lang="en-GB" dirty="0" smtClean="0"/>
          </a:p>
          <a:p>
            <a:pPr marL="68580" indent="0">
              <a:buNone/>
            </a:pPr>
            <a:endParaRPr lang="en-GB" dirty="0">
              <a:solidFill>
                <a:schemeClr val="tx1"/>
              </a:solidFill>
              <a:hlinkClick r:id="rId3"/>
            </a:endParaRPr>
          </a:p>
          <a:p>
            <a:pPr marL="68580" indent="0">
              <a:buNone/>
            </a:pPr>
            <a:r>
              <a:rPr lang="en-GB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GB" dirty="0" smtClean="0">
                <a:solidFill>
                  <a:schemeClr val="tx1"/>
                </a:solidFill>
                <a:hlinkClick r:id="rId5"/>
              </a:rPr>
              <a:t>www.youtube.com/watch?v=bZhl6YcrxZQ</a:t>
            </a:r>
            <a:endParaRPr lang="en-GB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GB" dirty="0">
              <a:solidFill>
                <a:schemeClr val="tx1"/>
              </a:solidFill>
              <a:hlinkClick r:id="rId3"/>
            </a:endParaRPr>
          </a:p>
          <a:p>
            <a:pPr marL="68580" indent="0">
              <a:buNone/>
            </a:pPr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www.youtube.com/watch?v=4-swf3Gy_40</a:t>
            </a:r>
            <a:endParaRPr lang="en-GB" dirty="0" smtClean="0"/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r>
              <a:rPr lang="en-GB" dirty="0">
                <a:hlinkClick r:id="rId7"/>
              </a:rPr>
              <a:t>https://www.youtube.com/watch?v=v7UmfJQjgbE</a:t>
            </a:r>
            <a:endParaRPr lang="en-GB" dirty="0">
              <a:solidFill>
                <a:schemeClr val="tx1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433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Warm Up Game!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800" b="1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Say what the </a:t>
            </a:r>
            <a:r>
              <a:rPr lang="en-GB" sz="4800" b="1" dirty="0" err="1">
                <a:solidFill>
                  <a:schemeClr val="tx1"/>
                </a:solidFill>
                <a:latin typeface="SassoonCRInfant" panose="02010503020300020003" pitchFamily="2" charset="0"/>
              </a:rPr>
              <a:t>i</a:t>
            </a:r>
            <a:r>
              <a:rPr lang="en-GB" sz="4800" b="1" dirty="0" err="1" smtClean="0">
                <a:solidFill>
                  <a:schemeClr val="tx1"/>
                </a:solidFill>
                <a:latin typeface="SassoonCRInfant" panose="02010503020300020003" pitchFamily="2" charset="0"/>
              </a:rPr>
              <a:t>_e</a:t>
            </a:r>
            <a:r>
              <a:rPr lang="en-GB" sz="4800" b="1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</a:t>
            </a:r>
            <a:r>
              <a:rPr lang="en-GB" sz="4800" b="1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word is in each picture and try to spell it in your jotter?</a:t>
            </a:r>
          </a:p>
          <a:p>
            <a:pPr marL="0" indent="0" algn="ctr">
              <a:buNone/>
            </a:pPr>
            <a:endParaRPr lang="en-GB" sz="4800" b="1" dirty="0">
              <a:solidFill>
                <a:srgbClr val="FF00FF"/>
              </a:solidFill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Let’s have a go!</a:t>
            </a:r>
            <a:endParaRPr lang="en-GB" sz="4800" b="1" dirty="0">
              <a:solidFill>
                <a:srgbClr val="FF00FF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lipart beach spade, Clipart beach spade Transparent FREE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41682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me parks and amusement parks in Spain | Spain.info G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650"/>
            <a:ext cx="8136904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ite Threads | Sewing Thread &amp; Yarn | Coats Industrial - Co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36904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pr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Download Clown Circus Funny Clown Nice Ones Transparent P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4" y="836712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Man Throwing A Ball Cartoon Royalty Free Cliparts, Vectors, An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41214"/>
            <a:ext cx="6516724" cy="65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rtoon cowboy with a gun Royalty Free Vector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87" y="144112"/>
            <a:ext cx="6667500" cy="70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ates Vector Images, Stock Photos &amp; Vectors | Shutter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112"/>
            <a:ext cx="8352928" cy="746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 History of Indo-Chinese Food — Kohinoor Foo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" y="294958"/>
            <a:ext cx="8664018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oodle boy playing slide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Doodle boy playing slide - Download Free Vectors, Clipart Graphic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" y="294958"/>
            <a:ext cx="8673596" cy="65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0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pl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74202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arn 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52" y="521296"/>
            <a:ext cx="6937166" cy="5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Yellow Paint Splat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8" y="454192"/>
            <a:ext cx="8342562" cy="61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ape Cartoon | Free Vectors, Stock Photos &amp; P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8" y="332656"/>
            <a:ext cx="8464696" cy="62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ncrete change: Making cement carbon-negative | Greenbi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9" y="521296"/>
            <a:ext cx="7871559" cy="5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ating times essential to healthy diet and nutrition - Dr Satchin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8" y="454192"/>
            <a:ext cx="7941163" cy="59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1470</TotalTime>
  <Words>397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Literacy  Monday 15th June</vt:lpstr>
      <vt:lpstr>We already know the igh sound. Can you do the action of the man in the vowel house listening?   Today we are learning that you can say igh in another way.  i_e</vt:lpstr>
      <vt:lpstr>Magic e</vt:lpstr>
      <vt:lpstr>Let’s make magic!</vt:lpstr>
      <vt:lpstr>Watch the links below about magic e</vt:lpstr>
      <vt:lpstr>Warm Up Game!</vt:lpstr>
      <vt:lpstr>PowerPoint Presentation</vt:lpstr>
      <vt:lpstr>PowerPoint Presentation</vt:lpstr>
      <vt:lpstr>PowerPoint Presentation</vt:lpstr>
      <vt:lpstr>PowerPoint Presentation</vt:lpstr>
      <vt:lpstr>Reading i_e words Read each word out loud Draw a picture for each word and colour it in.</vt:lpstr>
      <vt:lpstr>Part 2</vt:lpstr>
      <vt:lpstr>Up Level</vt:lpstr>
      <vt:lpstr>The man was riding his bike down the hill.</vt:lpstr>
      <vt:lpstr>Up level again!!!</vt:lpstr>
      <vt:lpstr>Your Turn!</vt:lpstr>
      <vt:lpstr>Assessment Time</vt:lpstr>
      <vt:lpstr>Plenary 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Anderson</dc:creator>
  <cp:lastModifiedBy>Lindsay Anderson</cp:lastModifiedBy>
  <cp:revision>58</cp:revision>
  <dcterms:created xsi:type="dcterms:W3CDTF">2020-02-25T17:43:58Z</dcterms:created>
  <dcterms:modified xsi:type="dcterms:W3CDTF">2020-06-09T08:15:48Z</dcterms:modified>
</cp:coreProperties>
</file>