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2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60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31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7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7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46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51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53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69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07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5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68A08-ECE6-40ED-B278-A9618781AC1C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73955-9FCE-480B-B12B-F59986ADF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04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5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51520" y="1340768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99CC"/>
                </a:solidFill>
                <a:latin typeface="SassoonCRInfantMedium" pitchFamily="2" charset="0"/>
              </a:rPr>
              <a:t>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1340768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1340768"/>
            <a:ext cx="21602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99CC"/>
                </a:solidFill>
                <a:latin typeface="SassoonCRInfantMedium" pitchFamily="2" charset="0"/>
              </a:rPr>
              <a:t>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60648"/>
            <a:ext cx="3602954" cy="260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48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67544" y="1340768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9999FF"/>
                </a:solidFill>
                <a:latin typeface="SassoonCRInfantMedium" pitchFamily="2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1340768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1340768"/>
            <a:ext cx="21602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000099"/>
                </a:solidFill>
                <a:latin typeface="SassoonCRInfantMedium" pitchFamily="2" charset="0"/>
              </a:rPr>
              <a:t>n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6308576" y="620688"/>
            <a:ext cx="1935832" cy="1944216"/>
            <a:chOff x="6308576" y="620688"/>
            <a:chExt cx="1935832" cy="1944216"/>
          </a:xfrm>
        </p:grpSpPr>
        <p:sp>
          <p:nvSpPr>
            <p:cNvPr id="7" name="Oval 6"/>
            <p:cNvSpPr/>
            <p:nvPr/>
          </p:nvSpPr>
          <p:spPr bwMode="auto">
            <a:xfrm>
              <a:off x="6588224" y="908720"/>
              <a:ext cx="1368152" cy="1368152"/>
            </a:xfrm>
            <a:prstGeom prst="ellipse">
              <a:avLst/>
            </a:prstGeom>
            <a:solidFill>
              <a:srgbClr val="FCF600"/>
            </a:solidFill>
            <a:ln w="9525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SassoonCRInfantMedium" charset="0"/>
                <a:cs typeface="Arial Unicode MS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H="1" flipV="1">
              <a:off x="7668344" y="1905578"/>
              <a:ext cx="288032" cy="288032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7308304" y="2276872"/>
              <a:ext cx="0" cy="288032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6444208" y="2033828"/>
              <a:ext cx="288032" cy="144016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H="1" flipV="1">
              <a:off x="6357019" y="1204271"/>
              <a:ext cx="360040" cy="144016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H="1" flipV="1">
              <a:off x="7092280" y="620688"/>
              <a:ext cx="72008" cy="432048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7668344" y="836712"/>
              <a:ext cx="288032" cy="288032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H="1">
              <a:off x="7956376" y="1484784"/>
              <a:ext cx="288032" cy="72008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 flipV="1">
              <a:off x="6660232" y="836712"/>
              <a:ext cx="224408" cy="252028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>
              <a:off x="6772436" y="2204864"/>
              <a:ext cx="175828" cy="216024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6308576" y="1751089"/>
              <a:ext cx="279648" cy="0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7812360" y="1124744"/>
              <a:ext cx="288032" cy="144016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H="1" flipV="1">
              <a:off x="7956376" y="1823097"/>
              <a:ext cx="275440" cy="144016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 flipV="1">
              <a:off x="7484496" y="2204864"/>
              <a:ext cx="183848" cy="216024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7495971" y="691269"/>
              <a:ext cx="144016" cy="289460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CF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1153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63688" y="1340768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1340768"/>
            <a:ext cx="21602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9999FF"/>
                </a:solidFill>
                <a:latin typeface="SassoonCRInfantMedium" pitchFamily="2" charset="0"/>
              </a:rPr>
              <a:t>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096" y="144046"/>
            <a:ext cx="3050809" cy="278089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9061" y="1335088"/>
            <a:ext cx="8640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ln w="19050">
                  <a:noFill/>
                </a:ln>
                <a:solidFill>
                  <a:srgbClr val="FF0000"/>
                </a:solidFill>
                <a:latin typeface="SassoonCRInfantMedium" pitchFamily="2" charset="0"/>
              </a:rPr>
              <a:t>b</a:t>
            </a:r>
            <a:endParaRPr lang="en-GB" sz="25000" dirty="0">
              <a:ln w="19050"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45566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9512" y="1484784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9999FF"/>
                </a:solidFill>
                <a:latin typeface="SassoonCRInfantMedium" pitchFamily="2" charset="0"/>
              </a:rPr>
              <a:t>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1484784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</a:p>
        </p:txBody>
      </p:sp>
      <p:pic>
        <p:nvPicPr>
          <p:cNvPr id="1026" name="Picture 2" descr="C:\Users\alison.paterson\Pictures\tub bowl-1923465_960_720 pix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7" t="65103" r="33314" b="8000"/>
          <a:stretch/>
        </p:blipFill>
        <p:spPr bwMode="auto">
          <a:xfrm>
            <a:off x="5293143" y="291790"/>
            <a:ext cx="3598274" cy="238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387268" y="1484783"/>
            <a:ext cx="8640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ln w="19050">
                  <a:noFill/>
                </a:ln>
                <a:solidFill>
                  <a:srgbClr val="FF0000"/>
                </a:solidFill>
                <a:latin typeface="SassoonCRInfantMedium" pitchFamily="2" charset="0"/>
              </a:rPr>
              <a:t>b</a:t>
            </a:r>
            <a:endParaRPr lang="en-GB" sz="25000" dirty="0">
              <a:ln w="19050"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3733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907704" y="1340768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1340768"/>
            <a:ext cx="21602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000099"/>
                </a:solidFill>
                <a:latin typeface="SassoonCRInfantMedium" pitchFamily="2" charset="0"/>
              </a:rPr>
              <a:t>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499992" y="332656"/>
            <a:ext cx="3741018" cy="1447800"/>
            <a:chOff x="4499992" y="332656"/>
            <a:chExt cx="3741018" cy="14478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12160" y="332656"/>
              <a:ext cx="2228850" cy="144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4499992" y="836712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2">
                      <a:lumMod val="75000"/>
                    </a:schemeClr>
                  </a:solidFill>
                </a:rPr>
                <a:t>Hot cross ....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20042" y="1340768"/>
            <a:ext cx="8640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ln w="19050">
                  <a:noFill/>
                </a:ln>
                <a:solidFill>
                  <a:srgbClr val="FF0000"/>
                </a:solidFill>
                <a:latin typeface="SassoonCRInfantMedium" pitchFamily="2" charset="0"/>
              </a:rPr>
              <a:t>b</a:t>
            </a:r>
            <a:endParaRPr lang="en-GB" sz="25000" dirty="0">
              <a:ln w="19050"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2647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67544" y="1340768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99CC"/>
                </a:solidFill>
                <a:latin typeface="SassoonCRInfantMedium" pitchFamily="2" charset="0"/>
              </a:rPr>
              <a:t>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1340768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1340768"/>
            <a:ext cx="21602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000099"/>
                </a:solidFill>
                <a:latin typeface="SassoonCRInfantMedium" pitchFamily="2" charset="0"/>
              </a:rPr>
              <a:t>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80112" y="548680"/>
            <a:ext cx="2940918" cy="2118429"/>
            <a:chOff x="5580112" y="548680"/>
            <a:chExt cx="2940918" cy="2118429"/>
          </a:xfrm>
        </p:grpSpPr>
        <p:pic>
          <p:nvPicPr>
            <p:cNvPr id="7" name="Picture 6" descr="fun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80112" y="548680"/>
              <a:ext cx="2940918" cy="186258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588224" y="2420888"/>
              <a:ext cx="136815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scran</a:t>
              </a:r>
              <a:endParaRPr lang="en-GB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623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 smtClean="0">
                <a:latin typeface="SassoonCRInfant" panose="02010503020300020003" pitchFamily="2" charset="0"/>
              </a:rPr>
              <a:t>Can you remember any words with u in them?</a:t>
            </a:r>
            <a:endParaRPr lang="en-GB" sz="40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06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5856" y="188640"/>
            <a:ext cx="4068000" cy="720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4800" dirty="0">
                <a:solidFill>
                  <a:schemeClr val="tx1"/>
                </a:solidFill>
                <a:latin typeface="SassoonCRInfantMedium" pitchFamily="2" charset="0"/>
              </a:rPr>
              <a:t>Introducing </a:t>
            </a:r>
            <a:r>
              <a:rPr lang="en-GB" sz="8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SassoonCRInfantMedium" pitchFamily="2" charset="0"/>
              </a:rPr>
              <a:t>u </a:t>
            </a:r>
            <a:endParaRPr lang="en-GB" sz="3600" dirty="0">
              <a:solidFill>
                <a:schemeClr val="tx1"/>
              </a:solidFill>
              <a:latin typeface="SassoonCRInfantMedium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336" y="1196752"/>
            <a:ext cx="8424936" cy="1800000"/>
          </a:xfrm>
        </p:spPr>
        <p:txBody>
          <a:bodyPr>
            <a:noAutofit/>
          </a:bodyPr>
          <a:lstStyle/>
          <a:p>
            <a:pPr algn="l">
              <a:lnSpc>
                <a:spcPts val="1800"/>
              </a:lnSpc>
            </a:pPr>
            <a:r>
              <a:rPr lang="en-GB" sz="2000" b="1" u="sng" dirty="0">
                <a:solidFill>
                  <a:schemeClr val="tx1"/>
                </a:solidFill>
                <a:effectLst/>
              </a:rPr>
              <a:t>Learning Intentions</a:t>
            </a:r>
          </a:p>
          <a:p>
            <a:pPr algn="l">
              <a:lnSpc>
                <a:spcPts val="1800"/>
              </a:lnSpc>
            </a:pPr>
            <a:r>
              <a:rPr lang="en-GB" sz="2000" dirty="0">
                <a:solidFill>
                  <a:schemeClr val="tx1"/>
                </a:solidFill>
                <a:effectLst/>
              </a:rPr>
              <a:t>To develop automatic sound letter recognition</a:t>
            </a:r>
          </a:p>
          <a:p>
            <a:pPr algn="l">
              <a:lnSpc>
                <a:spcPts val="1800"/>
              </a:lnSpc>
            </a:pPr>
            <a:r>
              <a:rPr lang="en-GB" sz="2000" dirty="0">
                <a:solidFill>
                  <a:schemeClr val="tx1"/>
                </a:solidFill>
                <a:effectLst/>
              </a:rPr>
              <a:t>To develop explicit awareness that</a:t>
            </a:r>
            <a:r>
              <a:rPr lang="en-GB" sz="2000" dirty="0">
                <a:solidFill>
                  <a:srgbClr val="FF0000"/>
                </a:solidFill>
                <a:effectLst/>
              </a:rPr>
              <a:t> </a:t>
            </a:r>
            <a:r>
              <a:rPr lang="en-GB" sz="2000" b="1" dirty="0">
                <a:solidFill>
                  <a:schemeClr val="tx1"/>
                </a:solidFill>
                <a:effectLst/>
                <a:latin typeface="SassoonCRInfantMedium" pitchFamily="2" charset="0"/>
              </a:rPr>
              <a:t>u</a:t>
            </a:r>
            <a:r>
              <a:rPr lang="en-GB" sz="2000" dirty="0">
                <a:solidFill>
                  <a:srgbClr val="FF0000"/>
                </a:solidFill>
                <a:effectLst/>
              </a:rPr>
              <a:t> </a:t>
            </a:r>
            <a:r>
              <a:rPr lang="en-GB" sz="2000" dirty="0">
                <a:solidFill>
                  <a:schemeClr val="tx1"/>
                </a:solidFill>
                <a:effectLst/>
              </a:rPr>
              <a:t>is a </a:t>
            </a:r>
            <a:r>
              <a:rPr lang="en-GB" sz="2000" b="1" i="1" u="sng" dirty="0">
                <a:solidFill>
                  <a:schemeClr val="tx1"/>
                </a:solidFill>
                <a:effectLst/>
              </a:rPr>
              <a:t>short</a:t>
            </a:r>
            <a:r>
              <a:rPr lang="en-GB" sz="2000" b="1" i="1" dirty="0">
                <a:solidFill>
                  <a:schemeClr val="tx1"/>
                </a:solidFill>
                <a:effectLst/>
              </a:rPr>
              <a:t> vowel </a:t>
            </a:r>
            <a:r>
              <a:rPr lang="en-GB" sz="2000" dirty="0">
                <a:solidFill>
                  <a:schemeClr val="tx1"/>
                </a:solidFill>
                <a:effectLst/>
              </a:rPr>
              <a:t>sound</a:t>
            </a:r>
          </a:p>
          <a:p>
            <a:pPr algn="l">
              <a:lnSpc>
                <a:spcPts val="1800"/>
              </a:lnSpc>
            </a:pPr>
            <a:r>
              <a:rPr lang="en-GB" sz="2000" dirty="0">
                <a:solidFill>
                  <a:schemeClr val="tx1"/>
                </a:solidFill>
                <a:effectLst/>
              </a:rPr>
              <a:t>To blend </a:t>
            </a:r>
            <a:r>
              <a:rPr lang="en-GB" sz="2000" b="1" dirty="0">
                <a:solidFill>
                  <a:schemeClr val="tx1"/>
                </a:solidFill>
                <a:effectLst/>
              </a:rPr>
              <a:t>u</a:t>
            </a:r>
            <a:r>
              <a:rPr lang="en-GB" sz="2000" dirty="0">
                <a:solidFill>
                  <a:schemeClr val="tx1"/>
                </a:solidFill>
                <a:effectLst/>
              </a:rPr>
              <a:t> in words with selected familiar sounds</a:t>
            </a:r>
          </a:p>
          <a:p>
            <a:pPr algn="l">
              <a:lnSpc>
                <a:spcPts val="1800"/>
              </a:lnSpc>
            </a:pPr>
            <a:r>
              <a:rPr lang="en-GB" sz="2000" dirty="0">
                <a:solidFill>
                  <a:schemeClr val="tx1"/>
                </a:solidFill>
                <a:effectLst/>
              </a:rPr>
              <a:t>To understand how to form the letter correctly</a:t>
            </a:r>
          </a:p>
          <a:p>
            <a:pPr algn="l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429000"/>
            <a:ext cx="8604000" cy="297773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GB" sz="3200" u="sng" dirty="0">
                <a:solidFill>
                  <a:schemeClr val="tx1"/>
                </a:solidFill>
                <a:latin typeface="SassoonCRInfantMedium" pitchFamily="2" charset="0"/>
              </a:rPr>
              <a:t>Success Criteria</a:t>
            </a:r>
          </a:p>
          <a:p>
            <a:pPr>
              <a:lnSpc>
                <a:spcPts val="4500"/>
              </a:lnSpc>
            </a:pPr>
            <a:r>
              <a:rPr lang="en-GB" sz="3200" dirty="0">
                <a:solidFill>
                  <a:schemeClr val="tx1"/>
                </a:solidFill>
                <a:latin typeface="SassoonCRInfantMedium" pitchFamily="2" charset="0"/>
              </a:rPr>
              <a:t>I can say the sound to match the letter shape.</a:t>
            </a:r>
          </a:p>
          <a:p>
            <a:pPr>
              <a:lnSpc>
                <a:spcPts val="4500"/>
              </a:lnSpc>
            </a:pPr>
            <a:r>
              <a:rPr lang="en-GB" sz="3200" dirty="0">
                <a:solidFill>
                  <a:schemeClr val="tx1"/>
                </a:solidFill>
                <a:latin typeface="SassoonCRInfantMedium" pitchFamily="2" charset="0"/>
              </a:rPr>
              <a:t>I know that </a:t>
            </a:r>
            <a:r>
              <a:rPr lang="en-GB" sz="6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  <a:r>
              <a:rPr lang="en-GB" sz="3200" dirty="0">
                <a:solidFill>
                  <a:schemeClr val="tx1"/>
                </a:solidFill>
                <a:latin typeface="SassoonCRInfantMedium" pitchFamily="2" charset="0"/>
              </a:rPr>
              <a:t> is a </a:t>
            </a:r>
            <a:r>
              <a:rPr lang="en-GB" sz="3200" b="1" i="1" dirty="0">
                <a:solidFill>
                  <a:schemeClr val="tx1"/>
                </a:solidFill>
                <a:latin typeface="SassoonCRInfantMedium" pitchFamily="2" charset="0"/>
              </a:rPr>
              <a:t>short vowel sound.</a:t>
            </a:r>
            <a:endParaRPr lang="en-GB" sz="3200" dirty="0">
              <a:solidFill>
                <a:schemeClr val="tx1"/>
              </a:solidFill>
              <a:latin typeface="SassoonCRInfantMedium" pitchFamily="2" charset="0"/>
            </a:endParaRPr>
          </a:p>
          <a:p>
            <a:pPr>
              <a:lnSpc>
                <a:spcPts val="4500"/>
              </a:lnSpc>
            </a:pPr>
            <a:r>
              <a:rPr lang="en-GB" sz="3200" dirty="0">
                <a:solidFill>
                  <a:schemeClr val="tx1"/>
                </a:solidFill>
                <a:latin typeface="SassoonCRInfantMedium" pitchFamily="2" charset="0"/>
              </a:rPr>
              <a:t>I can blend this sound with other sounds. </a:t>
            </a:r>
          </a:p>
          <a:p>
            <a:pPr>
              <a:lnSpc>
                <a:spcPts val="4500"/>
              </a:lnSpc>
            </a:pPr>
            <a:r>
              <a:rPr lang="en-GB" sz="3200" dirty="0">
                <a:solidFill>
                  <a:schemeClr val="tx1"/>
                </a:solidFill>
                <a:latin typeface="SassoonCRInfantMedium" pitchFamily="2" charset="0"/>
              </a:rPr>
              <a:t>I can write this letter.</a:t>
            </a:r>
          </a:p>
        </p:txBody>
      </p:sp>
    </p:spTree>
    <p:extLst>
      <p:ext uri="{BB962C8B-B14F-4D97-AF65-F5344CB8AC3E}">
        <p14:creationId xmlns:p14="http://schemas.microsoft.com/office/powerpoint/2010/main" val="173445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1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7200" dirty="0">
                <a:latin typeface="SassoonCRInfantMedium" panose="02000603020000020003" pitchFamily="2" charset="0"/>
              </a:rPr>
              <a:t>u</a:t>
            </a:r>
            <a:r>
              <a:rPr lang="en-GB" dirty="0">
                <a:latin typeface="SassoonCRInfantMedium" panose="02000603020000020003" pitchFamily="2" charset="0"/>
              </a:rPr>
              <a:t>nder the </a:t>
            </a:r>
            <a:r>
              <a:rPr lang="en-GB" sz="8000" dirty="0">
                <a:latin typeface="SassoonCRInfantMedium" panose="02000603020000020003" pitchFamily="2" charset="0"/>
              </a:rPr>
              <a:t>u</a:t>
            </a:r>
            <a:r>
              <a:rPr lang="en-GB" dirty="0">
                <a:latin typeface="SassoonCRInfantMedium" panose="02000603020000020003" pitchFamily="2" charset="0"/>
              </a:rPr>
              <a:t>mbrellas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1072" y="1468869"/>
            <a:ext cx="9396536" cy="5145591"/>
            <a:chOff x="2915816" y="1809750"/>
            <a:chExt cx="4032870" cy="330681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6" y="1809750"/>
              <a:ext cx="2952750" cy="32385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97136" flipH="1">
              <a:off x="3995936" y="1878062"/>
              <a:ext cx="2952750" cy="3238500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 rot="249930">
            <a:off x="3964276" y="1830937"/>
            <a:ext cx="172790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22200" dirty="0">
                <a:solidFill>
                  <a:prstClr val="black"/>
                </a:solidFill>
                <a:latin typeface="SassoonCRInfantMedium" panose="02000603020000020003" pitchFamily="2" charset="0"/>
                <a:cs typeface="+mn-cs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97374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0"/>
            <a:ext cx="4536504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5000" dirty="0">
                <a:ln w="76200">
                  <a:noFill/>
                </a:ln>
                <a:solidFill>
                  <a:sysClr val="windowText" lastClr="000000"/>
                </a:solidFill>
                <a:latin typeface="SassoonCRInfantMedium" pitchFamily="2" charset="0"/>
              </a:rPr>
              <a:t>u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2627784" y="2276872"/>
            <a:ext cx="1857037" cy="1121643"/>
            <a:chOff x="3075003" y="476672"/>
            <a:chExt cx="1857037" cy="1121643"/>
          </a:xfrm>
          <a:solidFill>
            <a:schemeClr val="bg1">
              <a:lumMod val="75000"/>
            </a:schemeClr>
          </a:solidFill>
        </p:grpSpPr>
        <p:sp>
          <p:nvSpPr>
            <p:cNvPr id="10" name="Flowchart: Direct Access Storage 9"/>
            <p:cNvSpPr/>
            <p:nvPr/>
          </p:nvSpPr>
          <p:spPr>
            <a:xfrm rot="19123940">
              <a:off x="3224491" y="476672"/>
              <a:ext cx="1707549" cy="504736"/>
            </a:xfrm>
            <a:prstGeom prst="flowChartMagneticDrum">
              <a:avLst/>
            </a:prstGeom>
            <a:grp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Isosceles Triangle 11"/>
            <p:cNvSpPr/>
            <p:nvPr/>
          </p:nvSpPr>
          <p:spPr>
            <a:xfrm rot="13791547">
              <a:off x="3105280" y="1027191"/>
              <a:ext cx="540847" cy="601402"/>
            </a:xfrm>
            <a:prstGeom prst="triangle">
              <a:avLst/>
            </a:prstGeom>
            <a:grp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300192" y="404664"/>
            <a:ext cx="2232248" cy="1728192"/>
            <a:chOff x="7847" y="9440"/>
            <a:chExt cx="2160" cy="2098"/>
          </a:xfrm>
        </p:grpSpPr>
        <p:sp>
          <p:nvSpPr>
            <p:cNvPr id="7173" name="Freeform 5"/>
            <p:cNvSpPr>
              <a:spLocks/>
            </p:cNvSpPr>
            <p:nvPr/>
          </p:nvSpPr>
          <p:spPr bwMode="auto">
            <a:xfrm>
              <a:off x="8218" y="10975"/>
              <a:ext cx="403" cy="547"/>
            </a:xfrm>
            <a:custGeom>
              <a:avLst/>
              <a:gdLst/>
              <a:ahLst/>
              <a:cxnLst>
                <a:cxn ang="0">
                  <a:pos x="322" y="5"/>
                </a:cxn>
                <a:cxn ang="0">
                  <a:pos x="0" y="540"/>
                </a:cxn>
                <a:cxn ang="0">
                  <a:pos x="155" y="547"/>
                </a:cxn>
                <a:cxn ang="0">
                  <a:pos x="403" y="0"/>
                </a:cxn>
                <a:cxn ang="0">
                  <a:pos x="322" y="5"/>
                </a:cxn>
                <a:cxn ang="0">
                  <a:pos x="322" y="5"/>
                </a:cxn>
              </a:cxnLst>
              <a:rect l="0" t="0" r="r" b="b"/>
              <a:pathLst>
                <a:path w="403" h="547">
                  <a:moveTo>
                    <a:pt x="322" y="5"/>
                  </a:moveTo>
                  <a:lnTo>
                    <a:pt x="0" y="540"/>
                  </a:lnTo>
                  <a:lnTo>
                    <a:pt x="155" y="547"/>
                  </a:lnTo>
                  <a:lnTo>
                    <a:pt x="403" y="0"/>
                  </a:lnTo>
                  <a:lnTo>
                    <a:pt x="322" y="5"/>
                  </a:lnTo>
                  <a:lnTo>
                    <a:pt x="32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auto">
            <a:xfrm>
              <a:off x="9059" y="10984"/>
              <a:ext cx="402" cy="554"/>
            </a:xfrm>
            <a:custGeom>
              <a:avLst/>
              <a:gdLst/>
              <a:ahLst/>
              <a:cxnLst>
                <a:cxn ang="0">
                  <a:pos x="80" y="5"/>
                </a:cxn>
                <a:cxn ang="0">
                  <a:pos x="402" y="540"/>
                </a:cxn>
                <a:cxn ang="0">
                  <a:pos x="249" y="554"/>
                </a:cxn>
                <a:cxn ang="0">
                  <a:pos x="0" y="0"/>
                </a:cxn>
                <a:cxn ang="0">
                  <a:pos x="80" y="5"/>
                </a:cxn>
                <a:cxn ang="0">
                  <a:pos x="80" y="5"/>
                </a:cxn>
              </a:cxnLst>
              <a:rect l="0" t="0" r="r" b="b"/>
              <a:pathLst>
                <a:path w="402" h="554">
                  <a:moveTo>
                    <a:pt x="80" y="5"/>
                  </a:moveTo>
                  <a:lnTo>
                    <a:pt x="402" y="540"/>
                  </a:lnTo>
                  <a:lnTo>
                    <a:pt x="249" y="554"/>
                  </a:lnTo>
                  <a:lnTo>
                    <a:pt x="0" y="0"/>
                  </a:lnTo>
                  <a:lnTo>
                    <a:pt x="80" y="5"/>
                  </a:lnTo>
                  <a:lnTo>
                    <a:pt x="8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7847" y="9440"/>
              <a:ext cx="2160" cy="1890"/>
              <a:chOff x="7847" y="9440"/>
              <a:chExt cx="2160" cy="1890"/>
            </a:xfrm>
          </p:grpSpPr>
          <p:pic>
            <p:nvPicPr>
              <p:cNvPr id="7176" name="Picture 8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7803" t="33806" r="20328" b="19739"/>
              <a:stretch>
                <a:fillRect/>
              </a:stretch>
            </p:blipFill>
            <p:spPr bwMode="auto">
              <a:xfrm>
                <a:off x="8293" y="10137"/>
                <a:ext cx="1142" cy="8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77" name="Freeform 9"/>
              <p:cNvSpPr>
                <a:spLocks/>
              </p:cNvSpPr>
              <p:nvPr/>
            </p:nvSpPr>
            <p:spPr bwMode="auto">
              <a:xfrm>
                <a:off x="7847" y="9440"/>
                <a:ext cx="2160" cy="1519"/>
              </a:xfrm>
              <a:custGeom>
                <a:avLst/>
                <a:gdLst/>
                <a:ahLst/>
                <a:cxnLst>
                  <a:cxn ang="0">
                    <a:pos x="169" y="329"/>
                  </a:cxn>
                  <a:cxn ang="0">
                    <a:pos x="1417" y="179"/>
                  </a:cxn>
                  <a:cxn ang="0">
                    <a:pos x="2137" y="1146"/>
                  </a:cxn>
                  <a:cxn ang="0">
                    <a:pos x="2124" y="1144"/>
                  </a:cxn>
                  <a:cxn ang="0">
                    <a:pos x="2107" y="1144"/>
                  </a:cxn>
                  <a:cxn ang="0">
                    <a:pos x="2087" y="1144"/>
                  </a:cxn>
                  <a:cxn ang="0">
                    <a:pos x="2058" y="1142"/>
                  </a:cxn>
                  <a:cxn ang="0">
                    <a:pos x="2034" y="1142"/>
                  </a:cxn>
                  <a:cxn ang="0">
                    <a:pos x="2016" y="1142"/>
                  </a:cxn>
                  <a:cxn ang="0">
                    <a:pos x="1998" y="1142"/>
                  </a:cxn>
                  <a:cxn ang="0">
                    <a:pos x="1977" y="1142"/>
                  </a:cxn>
                  <a:cxn ang="0">
                    <a:pos x="1957" y="1142"/>
                  </a:cxn>
                  <a:cxn ang="0">
                    <a:pos x="1946" y="1133"/>
                  </a:cxn>
                  <a:cxn ang="0">
                    <a:pos x="1946" y="1117"/>
                  </a:cxn>
                  <a:cxn ang="0">
                    <a:pos x="1948" y="1101"/>
                  </a:cxn>
                  <a:cxn ang="0">
                    <a:pos x="1948" y="1085"/>
                  </a:cxn>
                  <a:cxn ang="0">
                    <a:pos x="1946" y="1032"/>
                  </a:cxn>
                  <a:cxn ang="0">
                    <a:pos x="1936" y="943"/>
                  </a:cxn>
                  <a:cxn ang="0">
                    <a:pos x="1918" y="856"/>
                  </a:cxn>
                  <a:cxn ang="0">
                    <a:pos x="1891" y="773"/>
                  </a:cxn>
                  <a:cxn ang="0">
                    <a:pos x="1857" y="695"/>
                  </a:cxn>
                  <a:cxn ang="0">
                    <a:pos x="1815" y="618"/>
                  </a:cxn>
                  <a:cxn ang="0">
                    <a:pos x="1765" y="549"/>
                  </a:cxn>
                  <a:cxn ang="0">
                    <a:pos x="1709" y="483"/>
                  </a:cxn>
                  <a:cxn ang="0">
                    <a:pos x="1647" y="425"/>
                  </a:cxn>
                  <a:cxn ang="0">
                    <a:pos x="1579" y="369"/>
                  </a:cxn>
                  <a:cxn ang="0">
                    <a:pos x="1508" y="322"/>
                  </a:cxn>
                  <a:cxn ang="0">
                    <a:pos x="1432" y="281"/>
                  </a:cxn>
                  <a:cxn ang="0">
                    <a:pos x="1348" y="247"/>
                  </a:cxn>
                  <a:cxn ang="0">
                    <a:pos x="1264" y="222"/>
                  </a:cxn>
                  <a:cxn ang="0">
                    <a:pos x="1175" y="204"/>
                  </a:cxn>
                  <a:cxn ang="0">
                    <a:pos x="1084" y="195"/>
                  </a:cxn>
                  <a:cxn ang="0">
                    <a:pos x="990" y="195"/>
                  </a:cxn>
                  <a:cxn ang="0">
                    <a:pos x="897" y="204"/>
                  </a:cxn>
                  <a:cxn ang="0">
                    <a:pos x="810" y="222"/>
                  </a:cxn>
                  <a:cxn ang="0">
                    <a:pos x="725" y="247"/>
                  </a:cxn>
                  <a:cxn ang="0">
                    <a:pos x="643" y="281"/>
                  </a:cxn>
                  <a:cxn ang="0">
                    <a:pos x="564" y="322"/>
                  </a:cxn>
                  <a:cxn ang="0">
                    <a:pos x="493" y="369"/>
                  </a:cxn>
                  <a:cxn ang="0">
                    <a:pos x="426" y="425"/>
                  </a:cxn>
                  <a:cxn ang="0">
                    <a:pos x="363" y="483"/>
                  </a:cxn>
                  <a:cxn ang="0">
                    <a:pos x="306" y="549"/>
                  </a:cxn>
                  <a:cxn ang="0">
                    <a:pos x="258" y="618"/>
                  </a:cxn>
                  <a:cxn ang="0">
                    <a:pos x="215" y="695"/>
                  </a:cxn>
                  <a:cxn ang="0">
                    <a:pos x="182" y="773"/>
                  </a:cxn>
                  <a:cxn ang="0">
                    <a:pos x="155" y="856"/>
                  </a:cxn>
                  <a:cxn ang="0">
                    <a:pos x="137" y="943"/>
                  </a:cxn>
                  <a:cxn ang="0">
                    <a:pos x="128" y="1032"/>
                  </a:cxn>
                  <a:cxn ang="0">
                    <a:pos x="128" y="1089"/>
                  </a:cxn>
                  <a:cxn ang="0">
                    <a:pos x="128" y="1112"/>
                  </a:cxn>
                  <a:cxn ang="0">
                    <a:pos x="121" y="1124"/>
                  </a:cxn>
                  <a:cxn ang="0">
                    <a:pos x="100" y="1124"/>
                  </a:cxn>
                  <a:cxn ang="0">
                    <a:pos x="73" y="1124"/>
                  </a:cxn>
                  <a:cxn ang="0">
                    <a:pos x="50" y="1123"/>
                  </a:cxn>
                  <a:cxn ang="0">
                    <a:pos x="34" y="1123"/>
                  </a:cxn>
                  <a:cxn ang="0">
                    <a:pos x="18" y="1123"/>
                  </a:cxn>
                  <a:cxn ang="0">
                    <a:pos x="0" y="1123"/>
                  </a:cxn>
                </a:cxnLst>
                <a:rect l="0" t="0" r="r" b="b"/>
                <a:pathLst>
                  <a:path w="2160" h="1146">
                    <a:moveTo>
                      <a:pt x="0" y="1123"/>
                    </a:moveTo>
                    <a:lnTo>
                      <a:pt x="34" y="842"/>
                    </a:lnTo>
                    <a:lnTo>
                      <a:pt x="102" y="798"/>
                    </a:lnTo>
                    <a:lnTo>
                      <a:pt x="169" y="329"/>
                    </a:lnTo>
                    <a:lnTo>
                      <a:pt x="354" y="275"/>
                    </a:lnTo>
                    <a:lnTo>
                      <a:pt x="614" y="50"/>
                    </a:lnTo>
                    <a:lnTo>
                      <a:pt x="1136" y="0"/>
                    </a:lnTo>
                    <a:lnTo>
                      <a:pt x="1417" y="179"/>
                    </a:lnTo>
                    <a:lnTo>
                      <a:pt x="1711" y="130"/>
                    </a:lnTo>
                    <a:lnTo>
                      <a:pt x="1996" y="478"/>
                    </a:lnTo>
                    <a:lnTo>
                      <a:pt x="2160" y="663"/>
                    </a:lnTo>
                    <a:lnTo>
                      <a:pt x="2137" y="1146"/>
                    </a:lnTo>
                    <a:lnTo>
                      <a:pt x="2135" y="1144"/>
                    </a:lnTo>
                    <a:lnTo>
                      <a:pt x="2133" y="1144"/>
                    </a:lnTo>
                    <a:lnTo>
                      <a:pt x="2128" y="1144"/>
                    </a:lnTo>
                    <a:lnTo>
                      <a:pt x="2124" y="1144"/>
                    </a:lnTo>
                    <a:lnTo>
                      <a:pt x="2119" y="1144"/>
                    </a:lnTo>
                    <a:lnTo>
                      <a:pt x="2115" y="1144"/>
                    </a:lnTo>
                    <a:lnTo>
                      <a:pt x="2112" y="1144"/>
                    </a:lnTo>
                    <a:lnTo>
                      <a:pt x="2107" y="1144"/>
                    </a:lnTo>
                    <a:lnTo>
                      <a:pt x="2101" y="1144"/>
                    </a:lnTo>
                    <a:lnTo>
                      <a:pt x="2098" y="1144"/>
                    </a:lnTo>
                    <a:lnTo>
                      <a:pt x="2091" y="1144"/>
                    </a:lnTo>
                    <a:lnTo>
                      <a:pt x="2087" y="1144"/>
                    </a:lnTo>
                    <a:lnTo>
                      <a:pt x="2080" y="1142"/>
                    </a:lnTo>
                    <a:lnTo>
                      <a:pt x="2073" y="1142"/>
                    </a:lnTo>
                    <a:lnTo>
                      <a:pt x="2066" y="1142"/>
                    </a:lnTo>
                    <a:lnTo>
                      <a:pt x="2058" y="1142"/>
                    </a:lnTo>
                    <a:lnTo>
                      <a:pt x="2050" y="1142"/>
                    </a:lnTo>
                    <a:lnTo>
                      <a:pt x="2042" y="1142"/>
                    </a:lnTo>
                    <a:lnTo>
                      <a:pt x="2037" y="1142"/>
                    </a:lnTo>
                    <a:lnTo>
                      <a:pt x="2034" y="1142"/>
                    </a:lnTo>
                    <a:lnTo>
                      <a:pt x="2028" y="1142"/>
                    </a:lnTo>
                    <a:lnTo>
                      <a:pt x="2025" y="1142"/>
                    </a:lnTo>
                    <a:lnTo>
                      <a:pt x="2019" y="1142"/>
                    </a:lnTo>
                    <a:lnTo>
                      <a:pt x="2016" y="1142"/>
                    </a:lnTo>
                    <a:lnTo>
                      <a:pt x="2010" y="1142"/>
                    </a:lnTo>
                    <a:lnTo>
                      <a:pt x="2007" y="1142"/>
                    </a:lnTo>
                    <a:lnTo>
                      <a:pt x="2002" y="1142"/>
                    </a:lnTo>
                    <a:lnTo>
                      <a:pt x="1998" y="1142"/>
                    </a:lnTo>
                    <a:lnTo>
                      <a:pt x="1993" y="1142"/>
                    </a:lnTo>
                    <a:lnTo>
                      <a:pt x="1987" y="1142"/>
                    </a:lnTo>
                    <a:lnTo>
                      <a:pt x="1982" y="1142"/>
                    </a:lnTo>
                    <a:lnTo>
                      <a:pt x="1977" y="1142"/>
                    </a:lnTo>
                    <a:lnTo>
                      <a:pt x="1971" y="1142"/>
                    </a:lnTo>
                    <a:lnTo>
                      <a:pt x="1966" y="1142"/>
                    </a:lnTo>
                    <a:lnTo>
                      <a:pt x="1961" y="1142"/>
                    </a:lnTo>
                    <a:lnTo>
                      <a:pt x="1957" y="1142"/>
                    </a:lnTo>
                    <a:lnTo>
                      <a:pt x="1950" y="1142"/>
                    </a:lnTo>
                    <a:lnTo>
                      <a:pt x="1946" y="1142"/>
                    </a:lnTo>
                    <a:lnTo>
                      <a:pt x="1946" y="1139"/>
                    </a:lnTo>
                    <a:lnTo>
                      <a:pt x="1946" y="1133"/>
                    </a:lnTo>
                    <a:lnTo>
                      <a:pt x="1946" y="1130"/>
                    </a:lnTo>
                    <a:lnTo>
                      <a:pt x="1946" y="1126"/>
                    </a:lnTo>
                    <a:lnTo>
                      <a:pt x="1946" y="1123"/>
                    </a:lnTo>
                    <a:lnTo>
                      <a:pt x="1946" y="1117"/>
                    </a:lnTo>
                    <a:lnTo>
                      <a:pt x="1946" y="1114"/>
                    </a:lnTo>
                    <a:lnTo>
                      <a:pt x="1948" y="1110"/>
                    </a:lnTo>
                    <a:lnTo>
                      <a:pt x="1948" y="1107"/>
                    </a:lnTo>
                    <a:lnTo>
                      <a:pt x="1948" y="1101"/>
                    </a:lnTo>
                    <a:lnTo>
                      <a:pt x="1948" y="1098"/>
                    </a:lnTo>
                    <a:lnTo>
                      <a:pt x="1948" y="1094"/>
                    </a:lnTo>
                    <a:lnTo>
                      <a:pt x="1948" y="1089"/>
                    </a:lnTo>
                    <a:lnTo>
                      <a:pt x="1948" y="1085"/>
                    </a:lnTo>
                    <a:lnTo>
                      <a:pt x="1948" y="1082"/>
                    </a:lnTo>
                    <a:lnTo>
                      <a:pt x="1948" y="1078"/>
                    </a:lnTo>
                    <a:lnTo>
                      <a:pt x="1948" y="1055"/>
                    </a:lnTo>
                    <a:lnTo>
                      <a:pt x="1946" y="1032"/>
                    </a:lnTo>
                    <a:lnTo>
                      <a:pt x="1945" y="1009"/>
                    </a:lnTo>
                    <a:lnTo>
                      <a:pt x="1943" y="988"/>
                    </a:lnTo>
                    <a:lnTo>
                      <a:pt x="1939" y="965"/>
                    </a:lnTo>
                    <a:lnTo>
                      <a:pt x="1936" y="943"/>
                    </a:lnTo>
                    <a:lnTo>
                      <a:pt x="1932" y="920"/>
                    </a:lnTo>
                    <a:lnTo>
                      <a:pt x="1929" y="901"/>
                    </a:lnTo>
                    <a:lnTo>
                      <a:pt x="1921" y="877"/>
                    </a:lnTo>
                    <a:lnTo>
                      <a:pt x="1918" y="856"/>
                    </a:lnTo>
                    <a:lnTo>
                      <a:pt x="1911" y="835"/>
                    </a:lnTo>
                    <a:lnTo>
                      <a:pt x="1905" y="815"/>
                    </a:lnTo>
                    <a:lnTo>
                      <a:pt x="1898" y="794"/>
                    </a:lnTo>
                    <a:lnTo>
                      <a:pt x="1891" y="773"/>
                    </a:lnTo>
                    <a:lnTo>
                      <a:pt x="1882" y="753"/>
                    </a:lnTo>
                    <a:lnTo>
                      <a:pt x="1875" y="734"/>
                    </a:lnTo>
                    <a:lnTo>
                      <a:pt x="1866" y="714"/>
                    </a:lnTo>
                    <a:lnTo>
                      <a:pt x="1857" y="695"/>
                    </a:lnTo>
                    <a:lnTo>
                      <a:pt x="1847" y="675"/>
                    </a:lnTo>
                    <a:lnTo>
                      <a:pt x="1836" y="657"/>
                    </a:lnTo>
                    <a:lnTo>
                      <a:pt x="1825" y="638"/>
                    </a:lnTo>
                    <a:lnTo>
                      <a:pt x="1815" y="618"/>
                    </a:lnTo>
                    <a:lnTo>
                      <a:pt x="1802" y="600"/>
                    </a:lnTo>
                    <a:lnTo>
                      <a:pt x="1791" y="584"/>
                    </a:lnTo>
                    <a:lnTo>
                      <a:pt x="1779" y="567"/>
                    </a:lnTo>
                    <a:lnTo>
                      <a:pt x="1765" y="549"/>
                    </a:lnTo>
                    <a:lnTo>
                      <a:pt x="1752" y="531"/>
                    </a:lnTo>
                    <a:lnTo>
                      <a:pt x="1738" y="515"/>
                    </a:lnTo>
                    <a:lnTo>
                      <a:pt x="1726" y="499"/>
                    </a:lnTo>
                    <a:lnTo>
                      <a:pt x="1709" y="483"/>
                    </a:lnTo>
                    <a:lnTo>
                      <a:pt x="1695" y="467"/>
                    </a:lnTo>
                    <a:lnTo>
                      <a:pt x="1681" y="453"/>
                    </a:lnTo>
                    <a:lnTo>
                      <a:pt x="1665" y="439"/>
                    </a:lnTo>
                    <a:lnTo>
                      <a:pt x="1647" y="425"/>
                    </a:lnTo>
                    <a:lnTo>
                      <a:pt x="1631" y="409"/>
                    </a:lnTo>
                    <a:lnTo>
                      <a:pt x="1615" y="396"/>
                    </a:lnTo>
                    <a:lnTo>
                      <a:pt x="1597" y="382"/>
                    </a:lnTo>
                    <a:lnTo>
                      <a:pt x="1579" y="369"/>
                    </a:lnTo>
                    <a:lnTo>
                      <a:pt x="1562" y="357"/>
                    </a:lnTo>
                    <a:lnTo>
                      <a:pt x="1546" y="345"/>
                    </a:lnTo>
                    <a:lnTo>
                      <a:pt x="1526" y="332"/>
                    </a:lnTo>
                    <a:lnTo>
                      <a:pt x="1508" y="322"/>
                    </a:lnTo>
                    <a:lnTo>
                      <a:pt x="1489" y="311"/>
                    </a:lnTo>
                    <a:lnTo>
                      <a:pt x="1471" y="300"/>
                    </a:lnTo>
                    <a:lnTo>
                      <a:pt x="1451" y="290"/>
                    </a:lnTo>
                    <a:lnTo>
                      <a:pt x="1432" y="281"/>
                    </a:lnTo>
                    <a:lnTo>
                      <a:pt x="1410" y="272"/>
                    </a:lnTo>
                    <a:lnTo>
                      <a:pt x="1391" y="263"/>
                    </a:lnTo>
                    <a:lnTo>
                      <a:pt x="1371" y="254"/>
                    </a:lnTo>
                    <a:lnTo>
                      <a:pt x="1348" y="247"/>
                    </a:lnTo>
                    <a:lnTo>
                      <a:pt x="1328" y="240"/>
                    </a:lnTo>
                    <a:lnTo>
                      <a:pt x="1307" y="233"/>
                    </a:lnTo>
                    <a:lnTo>
                      <a:pt x="1286" y="226"/>
                    </a:lnTo>
                    <a:lnTo>
                      <a:pt x="1264" y="222"/>
                    </a:lnTo>
                    <a:lnTo>
                      <a:pt x="1241" y="217"/>
                    </a:lnTo>
                    <a:lnTo>
                      <a:pt x="1220" y="213"/>
                    </a:lnTo>
                    <a:lnTo>
                      <a:pt x="1198" y="208"/>
                    </a:lnTo>
                    <a:lnTo>
                      <a:pt x="1175" y="204"/>
                    </a:lnTo>
                    <a:lnTo>
                      <a:pt x="1154" y="201"/>
                    </a:lnTo>
                    <a:lnTo>
                      <a:pt x="1131" y="199"/>
                    </a:lnTo>
                    <a:lnTo>
                      <a:pt x="1108" y="197"/>
                    </a:lnTo>
                    <a:lnTo>
                      <a:pt x="1084" y="195"/>
                    </a:lnTo>
                    <a:lnTo>
                      <a:pt x="1061" y="195"/>
                    </a:lnTo>
                    <a:lnTo>
                      <a:pt x="1038" y="195"/>
                    </a:lnTo>
                    <a:lnTo>
                      <a:pt x="1013" y="195"/>
                    </a:lnTo>
                    <a:lnTo>
                      <a:pt x="990" y="195"/>
                    </a:lnTo>
                    <a:lnTo>
                      <a:pt x="967" y="197"/>
                    </a:lnTo>
                    <a:lnTo>
                      <a:pt x="944" y="199"/>
                    </a:lnTo>
                    <a:lnTo>
                      <a:pt x="921" y="201"/>
                    </a:lnTo>
                    <a:lnTo>
                      <a:pt x="897" y="204"/>
                    </a:lnTo>
                    <a:lnTo>
                      <a:pt x="876" y="208"/>
                    </a:lnTo>
                    <a:lnTo>
                      <a:pt x="853" y="213"/>
                    </a:lnTo>
                    <a:lnTo>
                      <a:pt x="832" y="217"/>
                    </a:lnTo>
                    <a:lnTo>
                      <a:pt x="810" y="222"/>
                    </a:lnTo>
                    <a:lnTo>
                      <a:pt x="787" y="226"/>
                    </a:lnTo>
                    <a:lnTo>
                      <a:pt x="766" y="233"/>
                    </a:lnTo>
                    <a:lnTo>
                      <a:pt x="744" y="240"/>
                    </a:lnTo>
                    <a:lnTo>
                      <a:pt x="725" y="247"/>
                    </a:lnTo>
                    <a:lnTo>
                      <a:pt x="703" y="254"/>
                    </a:lnTo>
                    <a:lnTo>
                      <a:pt x="684" y="263"/>
                    </a:lnTo>
                    <a:lnTo>
                      <a:pt x="662" y="272"/>
                    </a:lnTo>
                    <a:lnTo>
                      <a:pt x="643" y="281"/>
                    </a:lnTo>
                    <a:lnTo>
                      <a:pt x="623" y="290"/>
                    </a:lnTo>
                    <a:lnTo>
                      <a:pt x="604" y="300"/>
                    </a:lnTo>
                    <a:lnTo>
                      <a:pt x="584" y="311"/>
                    </a:lnTo>
                    <a:lnTo>
                      <a:pt x="564" y="322"/>
                    </a:lnTo>
                    <a:lnTo>
                      <a:pt x="545" y="332"/>
                    </a:lnTo>
                    <a:lnTo>
                      <a:pt x="529" y="345"/>
                    </a:lnTo>
                    <a:lnTo>
                      <a:pt x="511" y="357"/>
                    </a:lnTo>
                    <a:lnTo>
                      <a:pt x="493" y="369"/>
                    </a:lnTo>
                    <a:lnTo>
                      <a:pt x="475" y="382"/>
                    </a:lnTo>
                    <a:lnTo>
                      <a:pt x="459" y="396"/>
                    </a:lnTo>
                    <a:lnTo>
                      <a:pt x="442" y="409"/>
                    </a:lnTo>
                    <a:lnTo>
                      <a:pt x="426" y="425"/>
                    </a:lnTo>
                    <a:lnTo>
                      <a:pt x="410" y="439"/>
                    </a:lnTo>
                    <a:lnTo>
                      <a:pt x="394" y="453"/>
                    </a:lnTo>
                    <a:lnTo>
                      <a:pt x="379" y="467"/>
                    </a:lnTo>
                    <a:lnTo>
                      <a:pt x="363" y="483"/>
                    </a:lnTo>
                    <a:lnTo>
                      <a:pt x="349" y="499"/>
                    </a:lnTo>
                    <a:lnTo>
                      <a:pt x="335" y="515"/>
                    </a:lnTo>
                    <a:lnTo>
                      <a:pt x="321" y="531"/>
                    </a:lnTo>
                    <a:lnTo>
                      <a:pt x="306" y="549"/>
                    </a:lnTo>
                    <a:lnTo>
                      <a:pt x="294" y="567"/>
                    </a:lnTo>
                    <a:lnTo>
                      <a:pt x="283" y="584"/>
                    </a:lnTo>
                    <a:lnTo>
                      <a:pt x="269" y="600"/>
                    </a:lnTo>
                    <a:lnTo>
                      <a:pt x="258" y="618"/>
                    </a:lnTo>
                    <a:lnTo>
                      <a:pt x="248" y="638"/>
                    </a:lnTo>
                    <a:lnTo>
                      <a:pt x="237" y="657"/>
                    </a:lnTo>
                    <a:lnTo>
                      <a:pt x="224" y="675"/>
                    </a:lnTo>
                    <a:lnTo>
                      <a:pt x="215" y="695"/>
                    </a:lnTo>
                    <a:lnTo>
                      <a:pt x="207" y="714"/>
                    </a:lnTo>
                    <a:lnTo>
                      <a:pt x="199" y="734"/>
                    </a:lnTo>
                    <a:lnTo>
                      <a:pt x="191" y="753"/>
                    </a:lnTo>
                    <a:lnTo>
                      <a:pt x="182" y="773"/>
                    </a:lnTo>
                    <a:lnTo>
                      <a:pt x="175" y="794"/>
                    </a:lnTo>
                    <a:lnTo>
                      <a:pt x="167" y="815"/>
                    </a:lnTo>
                    <a:lnTo>
                      <a:pt x="162" y="835"/>
                    </a:lnTo>
                    <a:lnTo>
                      <a:pt x="155" y="856"/>
                    </a:lnTo>
                    <a:lnTo>
                      <a:pt x="150" y="877"/>
                    </a:lnTo>
                    <a:lnTo>
                      <a:pt x="146" y="901"/>
                    </a:lnTo>
                    <a:lnTo>
                      <a:pt x="141" y="920"/>
                    </a:lnTo>
                    <a:lnTo>
                      <a:pt x="137" y="943"/>
                    </a:lnTo>
                    <a:lnTo>
                      <a:pt x="135" y="965"/>
                    </a:lnTo>
                    <a:lnTo>
                      <a:pt x="132" y="988"/>
                    </a:lnTo>
                    <a:lnTo>
                      <a:pt x="130" y="1009"/>
                    </a:lnTo>
                    <a:lnTo>
                      <a:pt x="128" y="1032"/>
                    </a:lnTo>
                    <a:lnTo>
                      <a:pt x="128" y="1055"/>
                    </a:lnTo>
                    <a:lnTo>
                      <a:pt x="128" y="1078"/>
                    </a:lnTo>
                    <a:lnTo>
                      <a:pt x="128" y="1084"/>
                    </a:lnTo>
                    <a:lnTo>
                      <a:pt x="128" y="1089"/>
                    </a:lnTo>
                    <a:lnTo>
                      <a:pt x="128" y="1094"/>
                    </a:lnTo>
                    <a:lnTo>
                      <a:pt x="128" y="1099"/>
                    </a:lnTo>
                    <a:lnTo>
                      <a:pt x="128" y="1107"/>
                    </a:lnTo>
                    <a:lnTo>
                      <a:pt x="128" y="1112"/>
                    </a:lnTo>
                    <a:lnTo>
                      <a:pt x="128" y="1117"/>
                    </a:lnTo>
                    <a:lnTo>
                      <a:pt x="128" y="1124"/>
                    </a:lnTo>
                    <a:lnTo>
                      <a:pt x="125" y="1124"/>
                    </a:lnTo>
                    <a:lnTo>
                      <a:pt x="121" y="1124"/>
                    </a:lnTo>
                    <a:lnTo>
                      <a:pt x="118" y="1124"/>
                    </a:lnTo>
                    <a:lnTo>
                      <a:pt x="112" y="1124"/>
                    </a:lnTo>
                    <a:lnTo>
                      <a:pt x="105" y="1124"/>
                    </a:lnTo>
                    <a:lnTo>
                      <a:pt x="100" y="1124"/>
                    </a:lnTo>
                    <a:lnTo>
                      <a:pt x="93" y="1124"/>
                    </a:lnTo>
                    <a:lnTo>
                      <a:pt x="85" y="1124"/>
                    </a:lnTo>
                    <a:lnTo>
                      <a:pt x="78" y="1124"/>
                    </a:lnTo>
                    <a:lnTo>
                      <a:pt x="73" y="1124"/>
                    </a:lnTo>
                    <a:lnTo>
                      <a:pt x="66" y="1123"/>
                    </a:lnTo>
                    <a:lnTo>
                      <a:pt x="61" y="1123"/>
                    </a:lnTo>
                    <a:lnTo>
                      <a:pt x="55" y="1123"/>
                    </a:lnTo>
                    <a:lnTo>
                      <a:pt x="50" y="1123"/>
                    </a:lnTo>
                    <a:lnTo>
                      <a:pt x="46" y="1123"/>
                    </a:lnTo>
                    <a:lnTo>
                      <a:pt x="41" y="1123"/>
                    </a:lnTo>
                    <a:lnTo>
                      <a:pt x="37" y="1123"/>
                    </a:lnTo>
                    <a:lnTo>
                      <a:pt x="34" y="1123"/>
                    </a:lnTo>
                    <a:lnTo>
                      <a:pt x="28" y="1123"/>
                    </a:lnTo>
                    <a:lnTo>
                      <a:pt x="25" y="1123"/>
                    </a:lnTo>
                    <a:lnTo>
                      <a:pt x="21" y="1123"/>
                    </a:lnTo>
                    <a:lnTo>
                      <a:pt x="18" y="1123"/>
                    </a:lnTo>
                    <a:lnTo>
                      <a:pt x="12" y="1123"/>
                    </a:lnTo>
                    <a:lnTo>
                      <a:pt x="7" y="1123"/>
                    </a:lnTo>
                    <a:lnTo>
                      <a:pt x="0" y="1123"/>
                    </a:lnTo>
                    <a:lnTo>
                      <a:pt x="0" y="1123"/>
                    </a:lnTo>
                    <a:lnTo>
                      <a:pt x="0" y="11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auto">
              <a:xfrm>
                <a:off x="8048" y="9745"/>
                <a:ext cx="1704" cy="1177"/>
              </a:xfrm>
              <a:custGeom>
                <a:avLst/>
                <a:gdLst/>
                <a:ahLst/>
                <a:cxnLst>
                  <a:cxn ang="0">
                    <a:pos x="1668" y="929"/>
                  </a:cxn>
                  <a:cxn ang="0">
                    <a:pos x="1629" y="929"/>
                  </a:cxn>
                  <a:cxn ang="0">
                    <a:pos x="1590" y="929"/>
                  </a:cxn>
                  <a:cxn ang="0">
                    <a:pos x="1551" y="929"/>
                  </a:cxn>
                  <a:cxn ang="0">
                    <a:pos x="1510" y="929"/>
                  </a:cxn>
                  <a:cxn ang="0">
                    <a:pos x="1490" y="910"/>
                  </a:cxn>
                  <a:cxn ang="0">
                    <a:pos x="1490" y="858"/>
                  </a:cxn>
                  <a:cxn ang="0">
                    <a:pos x="1479" y="762"/>
                  </a:cxn>
                  <a:cxn ang="0">
                    <a:pos x="1456" y="668"/>
                  </a:cxn>
                  <a:cxn ang="0">
                    <a:pos x="1419" y="581"/>
                  </a:cxn>
                  <a:cxn ang="0">
                    <a:pos x="1371" y="503"/>
                  </a:cxn>
                  <a:cxn ang="0">
                    <a:pos x="1314" y="432"/>
                  </a:cxn>
                  <a:cxn ang="0">
                    <a:pos x="1244" y="370"/>
                  </a:cxn>
                  <a:cxn ang="0">
                    <a:pos x="1166" y="316"/>
                  </a:cxn>
                  <a:cxn ang="0">
                    <a:pos x="1084" y="277"/>
                  </a:cxn>
                  <a:cxn ang="0">
                    <a:pos x="993" y="249"/>
                  </a:cxn>
                  <a:cxn ang="0">
                    <a:pos x="897" y="233"/>
                  </a:cxn>
                  <a:cxn ang="0">
                    <a:pos x="799" y="233"/>
                  </a:cxn>
                  <a:cxn ang="0">
                    <a:pos x="703" y="249"/>
                  </a:cxn>
                  <a:cxn ang="0">
                    <a:pos x="612" y="277"/>
                  </a:cxn>
                  <a:cxn ang="0">
                    <a:pos x="528" y="316"/>
                  </a:cxn>
                  <a:cxn ang="0">
                    <a:pos x="450" y="370"/>
                  </a:cxn>
                  <a:cxn ang="0">
                    <a:pos x="382" y="432"/>
                  </a:cxn>
                  <a:cxn ang="0">
                    <a:pos x="324" y="503"/>
                  </a:cxn>
                  <a:cxn ang="0">
                    <a:pos x="274" y="581"/>
                  </a:cxn>
                  <a:cxn ang="0">
                    <a:pos x="236" y="668"/>
                  </a:cxn>
                  <a:cxn ang="0">
                    <a:pos x="213" y="762"/>
                  </a:cxn>
                  <a:cxn ang="0">
                    <a:pos x="206" y="858"/>
                  </a:cxn>
                  <a:cxn ang="0">
                    <a:pos x="206" y="910"/>
                  </a:cxn>
                  <a:cxn ang="0">
                    <a:pos x="185" y="929"/>
                  </a:cxn>
                  <a:cxn ang="0">
                    <a:pos x="142" y="929"/>
                  </a:cxn>
                  <a:cxn ang="0">
                    <a:pos x="103" y="929"/>
                  </a:cxn>
                  <a:cxn ang="0">
                    <a:pos x="65" y="929"/>
                  </a:cxn>
                  <a:cxn ang="0">
                    <a:pos x="30" y="929"/>
                  </a:cxn>
                  <a:cxn ang="0">
                    <a:pos x="1" y="924"/>
                  </a:cxn>
                  <a:cxn ang="0">
                    <a:pos x="0" y="895"/>
                  </a:cxn>
                  <a:cxn ang="0">
                    <a:pos x="0" y="865"/>
                  </a:cxn>
                  <a:cxn ang="0">
                    <a:pos x="1" y="785"/>
                  </a:cxn>
                  <a:cxn ang="0">
                    <a:pos x="21" y="657"/>
                  </a:cxn>
                  <a:cxn ang="0">
                    <a:pos x="58" y="540"/>
                  </a:cxn>
                  <a:cxn ang="0">
                    <a:pos x="112" y="428"/>
                  </a:cxn>
                  <a:cxn ang="0">
                    <a:pos x="181" y="325"/>
                  </a:cxn>
                  <a:cxn ang="0">
                    <a:pos x="261" y="235"/>
                  </a:cxn>
                  <a:cxn ang="0">
                    <a:pos x="357" y="155"/>
                  </a:cxn>
                  <a:cxn ang="0">
                    <a:pos x="462" y="93"/>
                  </a:cxn>
                  <a:cxn ang="0">
                    <a:pos x="576" y="45"/>
                  </a:cxn>
                  <a:cxn ang="0">
                    <a:pos x="699" y="13"/>
                  </a:cxn>
                  <a:cxn ang="0">
                    <a:pos x="829" y="0"/>
                  </a:cxn>
                  <a:cxn ang="0">
                    <a:pos x="959" y="5"/>
                  </a:cxn>
                  <a:cxn ang="0">
                    <a:pos x="1084" y="30"/>
                  </a:cxn>
                  <a:cxn ang="0">
                    <a:pos x="1201" y="75"/>
                  </a:cxn>
                  <a:cxn ang="0">
                    <a:pos x="1310" y="133"/>
                  </a:cxn>
                  <a:cxn ang="0">
                    <a:pos x="1408" y="208"/>
                  </a:cxn>
                  <a:cxn ang="0">
                    <a:pos x="1495" y="293"/>
                  </a:cxn>
                  <a:cxn ang="0">
                    <a:pos x="1570" y="393"/>
                  </a:cxn>
                  <a:cxn ang="0">
                    <a:pos x="1627" y="499"/>
                  </a:cxn>
                  <a:cxn ang="0">
                    <a:pos x="1672" y="616"/>
                  </a:cxn>
                  <a:cxn ang="0">
                    <a:pos x="1697" y="743"/>
                  </a:cxn>
                  <a:cxn ang="0">
                    <a:pos x="1704" y="856"/>
                  </a:cxn>
                  <a:cxn ang="0">
                    <a:pos x="1702" y="885"/>
                  </a:cxn>
                  <a:cxn ang="0">
                    <a:pos x="1702" y="913"/>
                  </a:cxn>
                </a:cxnLst>
                <a:rect l="0" t="0" r="r" b="b"/>
                <a:pathLst>
                  <a:path w="1704" h="929">
                    <a:moveTo>
                      <a:pt x="1702" y="929"/>
                    </a:moveTo>
                    <a:lnTo>
                      <a:pt x="1695" y="929"/>
                    </a:lnTo>
                    <a:lnTo>
                      <a:pt x="1688" y="929"/>
                    </a:lnTo>
                    <a:lnTo>
                      <a:pt x="1682" y="929"/>
                    </a:lnTo>
                    <a:lnTo>
                      <a:pt x="1675" y="929"/>
                    </a:lnTo>
                    <a:lnTo>
                      <a:pt x="1668" y="929"/>
                    </a:lnTo>
                    <a:lnTo>
                      <a:pt x="1663" y="929"/>
                    </a:lnTo>
                    <a:lnTo>
                      <a:pt x="1656" y="929"/>
                    </a:lnTo>
                    <a:lnTo>
                      <a:pt x="1650" y="929"/>
                    </a:lnTo>
                    <a:lnTo>
                      <a:pt x="1641" y="929"/>
                    </a:lnTo>
                    <a:lnTo>
                      <a:pt x="1636" y="929"/>
                    </a:lnTo>
                    <a:lnTo>
                      <a:pt x="1629" y="929"/>
                    </a:lnTo>
                    <a:lnTo>
                      <a:pt x="1624" y="929"/>
                    </a:lnTo>
                    <a:lnTo>
                      <a:pt x="1616" y="929"/>
                    </a:lnTo>
                    <a:lnTo>
                      <a:pt x="1609" y="929"/>
                    </a:lnTo>
                    <a:lnTo>
                      <a:pt x="1604" y="929"/>
                    </a:lnTo>
                    <a:lnTo>
                      <a:pt x="1597" y="929"/>
                    </a:lnTo>
                    <a:lnTo>
                      <a:pt x="1590" y="929"/>
                    </a:lnTo>
                    <a:lnTo>
                      <a:pt x="1583" y="929"/>
                    </a:lnTo>
                    <a:lnTo>
                      <a:pt x="1577" y="929"/>
                    </a:lnTo>
                    <a:lnTo>
                      <a:pt x="1570" y="929"/>
                    </a:lnTo>
                    <a:lnTo>
                      <a:pt x="1563" y="929"/>
                    </a:lnTo>
                    <a:lnTo>
                      <a:pt x="1556" y="929"/>
                    </a:lnTo>
                    <a:lnTo>
                      <a:pt x="1551" y="929"/>
                    </a:lnTo>
                    <a:lnTo>
                      <a:pt x="1543" y="929"/>
                    </a:lnTo>
                    <a:lnTo>
                      <a:pt x="1536" y="929"/>
                    </a:lnTo>
                    <a:lnTo>
                      <a:pt x="1529" y="929"/>
                    </a:lnTo>
                    <a:lnTo>
                      <a:pt x="1522" y="929"/>
                    </a:lnTo>
                    <a:lnTo>
                      <a:pt x="1517" y="929"/>
                    </a:lnTo>
                    <a:lnTo>
                      <a:pt x="1510" y="929"/>
                    </a:lnTo>
                    <a:lnTo>
                      <a:pt x="1502" y="929"/>
                    </a:lnTo>
                    <a:lnTo>
                      <a:pt x="1495" y="929"/>
                    </a:lnTo>
                    <a:lnTo>
                      <a:pt x="1490" y="929"/>
                    </a:lnTo>
                    <a:lnTo>
                      <a:pt x="1490" y="922"/>
                    </a:lnTo>
                    <a:lnTo>
                      <a:pt x="1490" y="915"/>
                    </a:lnTo>
                    <a:lnTo>
                      <a:pt x="1490" y="910"/>
                    </a:lnTo>
                    <a:lnTo>
                      <a:pt x="1490" y="902"/>
                    </a:lnTo>
                    <a:lnTo>
                      <a:pt x="1490" y="895"/>
                    </a:lnTo>
                    <a:lnTo>
                      <a:pt x="1490" y="888"/>
                    </a:lnTo>
                    <a:lnTo>
                      <a:pt x="1490" y="883"/>
                    </a:lnTo>
                    <a:lnTo>
                      <a:pt x="1490" y="876"/>
                    </a:lnTo>
                    <a:lnTo>
                      <a:pt x="1490" y="858"/>
                    </a:lnTo>
                    <a:lnTo>
                      <a:pt x="1490" y="842"/>
                    </a:lnTo>
                    <a:lnTo>
                      <a:pt x="1488" y="824"/>
                    </a:lnTo>
                    <a:lnTo>
                      <a:pt x="1488" y="808"/>
                    </a:lnTo>
                    <a:lnTo>
                      <a:pt x="1485" y="792"/>
                    </a:lnTo>
                    <a:lnTo>
                      <a:pt x="1481" y="776"/>
                    </a:lnTo>
                    <a:lnTo>
                      <a:pt x="1479" y="762"/>
                    </a:lnTo>
                    <a:lnTo>
                      <a:pt x="1477" y="744"/>
                    </a:lnTo>
                    <a:lnTo>
                      <a:pt x="1474" y="728"/>
                    </a:lnTo>
                    <a:lnTo>
                      <a:pt x="1470" y="714"/>
                    </a:lnTo>
                    <a:lnTo>
                      <a:pt x="1465" y="700"/>
                    </a:lnTo>
                    <a:lnTo>
                      <a:pt x="1461" y="684"/>
                    </a:lnTo>
                    <a:lnTo>
                      <a:pt x="1456" y="668"/>
                    </a:lnTo>
                    <a:lnTo>
                      <a:pt x="1451" y="654"/>
                    </a:lnTo>
                    <a:lnTo>
                      <a:pt x="1445" y="638"/>
                    </a:lnTo>
                    <a:lnTo>
                      <a:pt x="1440" y="625"/>
                    </a:lnTo>
                    <a:lnTo>
                      <a:pt x="1433" y="609"/>
                    </a:lnTo>
                    <a:lnTo>
                      <a:pt x="1428" y="595"/>
                    </a:lnTo>
                    <a:lnTo>
                      <a:pt x="1419" y="581"/>
                    </a:lnTo>
                    <a:lnTo>
                      <a:pt x="1412" y="569"/>
                    </a:lnTo>
                    <a:lnTo>
                      <a:pt x="1404" y="554"/>
                    </a:lnTo>
                    <a:lnTo>
                      <a:pt x="1396" y="542"/>
                    </a:lnTo>
                    <a:lnTo>
                      <a:pt x="1388" y="528"/>
                    </a:lnTo>
                    <a:lnTo>
                      <a:pt x="1380" y="515"/>
                    </a:lnTo>
                    <a:lnTo>
                      <a:pt x="1371" y="503"/>
                    </a:lnTo>
                    <a:lnTo>
                      <a:pt x="1362" y="490"/>
                    </a:lnTo>
                    <a:lnTo>
                      <a:pt x="1353" y="478"/>
                    </a:lnTo>
                    <a:lnTo>
                      <a:pt x="1344" y="466"/>
                    </a:lnTo>
                    <a:lnTo>
                      <a:pt x="1333" y="453"/>
                    </a:lnTo>
                    <a:lnTo>
                      <a:pt x="1324" y="444"/>
                    </a:lnTo>
                    <a:lnTo>
                      <a:pt x="1314" y="432"/>
                    </a:lnTo>
                    <a:lnTo>
                      <a:pt x="1303" y="421"/>
                    </a:lnTo>
                    <a:lnTo>
                      <a:pt x="1291" y="409"/>
                    </a:lnTo>
                    <a:lnTo>
                      <a:pt x="1280" y="400"/>
                    </a:lnTo>
                    <a:lnTo>
                      <a:pt x="1269" y="389"/>
                    </a:lnTo>
                    <a:lnTo>
                      <a:pt x="1257" y="378"/>
                    </a:lnTo>
                    <a:lnTo>
                      <a:pt x="1244" y="370"/>
                    </a:lnTo>
                    <a:lnTo>
                      <a:pt x="1232" y="359"/>
                    </a:lnTo>
                    <a:lnTo>
                      <a:pt x="1219" y="350"/>
                    </a:lnTo>
                    <a:lnTo>
                      <a:pt x="1207" y="341"/>
                    </a:lnTo>
                    <a:lnTo>
                      <a:pt x="1193" y="334"/>
                    </a:lnTo>
                    <a:lnTo>
                      <a:pt x="1180" y="325"/>
                    </a:lnTo>
                    <a:lnTo>
                      <a:pt x="1166" y="316"/>
                    </a:lnTo>
                    <a:lnTo>
                      <a:pt x="1153" y="311"/>
                    </a:lnTo>
                    <a:lnTo>
                      <a:pt x="1139" y="302"/>
                    </a:lnTo>
                    <a:lnTo>
                      <a:pt x="1127" y="295"/>
                    </a:lnTo>
                    <a:lnTo>
                      <a:pt x="1112" y="288"/>
                    </a:lnTo>
                    <a:lnTo>
                      <a:pt x="1098" y="283"/>
                    </a:lnTo>
                    <a:lnTo>
                      <a:pt x="1084" y="277"/>
                    </a:lnTo>
                    <a:lnTo>
                      <a:pt x="1068" y="270"/>
                    </a:lnTo>
                    <a:lnTo>
                      <a:pt x="1052" y="265"/>
                    </a:lnTo>
                    <a:lnTo>
                      <a:pt x="1039" y="259"/>
                    </a:lnTo>
                    <a:lnTo>
                      <a:pt x="1023" y="256"/>
                    </a:lnTo>
                    <a:lnTo>
                      <a:pt x="1007" y="251"/>
                    </a:lnTo>
                    <a:lnTo>
                      <a:pt x="993" y="249"/>
                    </a:lnTo>
                    <a:lnTo>
                      <a:pt x="977" y="245"/>
                    </a:lnTo>
                    <a:lnTo>
                      <a:pt x="959" y="242"/>
                    </a:lnTo>
                    <a:lnTo>
                      <a:pt x="945" y="240"/>
                    </a:lnTo>
                    <a:lnTo>
                      <a:pt x="929" y="238"/>
                    </a:lnTo>
                    <a:lnTo>
                      <a:pt x="913" y="236"/>
                    </a:lnTo>
                    <a:lnTo>
                      <a:pt x="897" y="233"/>
                    </a:lnTo>
                    <a:lnTo>
                      <a:pt x="881" y="233"/>
                    </a:lnTo>
                    <a:lnTo>
                      <a:pt x="865" y="233"/>
                    </a:lnTo>
                    <a:lnTo>
                      <a:pt x="847" y="233"/>
                    </a:lnTo>
                    <a:lnTo>
                      <a:pt x="831" y="233"/>
                    </a:lnTo>
                    <a:lnTo>
                      <a:pt x="815" y="233"/>
                    </a:lnTo>
                    <a:lnTo>
                      <a:pt x="799" y="233"/>
                    </a:lnTo>
                    <a:lnTo>
                      <a:pt x="783" y="236"/>
                    </a:lnTo>
                    <a:lnTo>
                      <a:pt x="767" y="238"/>
                    </a:lnTo>
                    <a:lnTo>
                      <a:pt x="749" y="240"/>
                    </a:lnTo>
                    <a:lnTo>
                      <a:pt x="733" y="242"/>
                    </a:lnTo>
                    <a:lnTo>
                      <a:pt x="717" y="245"/>
                    </a:lnTo>
                    <a:lnTo>
                      <a:pt x="703" y="249"/>
                    </a:lnTo>
                    <a:lnTo>
                      <a:pt x="687" y="251"/>
                    </a:lnTo>
                    <a:lnTo>
                      <a:pt x="671" y="256"/>
                    </a:lnTo>
                    <a:lnTo>
                      <a:pt x="657" y="259"/>
                    </a:lnTo>
                    <a:lnTo>
                      <a:pt x="642" y="265"/>
                    </a:lnTo>
                    <a:lnTo>
                      <a:pt x="626" y="270"/>
                    </a:lnTo>
                    <a:lnTo>
                      <a:pt x="612" y="277"/>
                    </a:lnTo>
                    <a:lnTo>
                      <a:pt x="598" y="283"/>
                    </a:lnTo>
                    <a:lnTo>
                      <a:pt x="582" y="288"/>
                    </a:lnTo>
                    <a:lnTo>
                      <a:pt x="569" y="295"/>
                    </a:lnTo>
                    <a:lnTo>
                      <a:pt x="553" y="302"/>
                    </a:lnTo>
                    <a:lnTo>
                      <a:pt x="541" y="311"/>
                    </a:lnTo>
                    <a:lnTo>
                      <a:pt x="528" y="316"/>
                    </a:lnTo>
                    <a:lnTo>
                      <a:pt x="514" y="325"/>
                    </a:lnTo>
                    <a:lnTo>
                      <a:pt x="500" y="334"/>
                    </a:lnTo>
                    <a:lnTo>
                      <a:pt x="487" y="341"/>
                    </a:lnTo>
                    <a:lnTo>
                      <a:pt x="475" y="350"/>
                    </a:lnTo>
                    <a:lnTo>
                      <a:pt x="462" y="359"/>
                    </a:lnTo>
                    <a:lnTo>
                      <a:pt x="450" y="370"/>
                    </a:lnTo>
                    <a:lnTo>
                      <a:pt x="439" y="378"/>
                    </a:lnTo>
                    <a:lnTo>
                      <a:pt x="427" y="389"/>
                    </a:lnTo>
                    <a:lnTo>
                      <a:pt x="416" y="400"/>
                    </a:lnTo>
                    <a:lnTo>
                      <a:pt x="404" y="409"/>
                    </a:lnTo>
                    <a:lnTo>
                      <a:pt x="393" y="421"/>
                    </a:lnTo>
                    <a:lnTo>
                      <a:pt x="382" y="432"/>
                    </a:lnTo>
                    <a:lnTo>
                      <a:pt x="372" y="444"/>
                    </a:lnTo>
                    <a:lnTo>
                      <a:pt x="361" y="453"/>
                    </a:lnTo>
                    <a:lnTo>
                      <a:pt x="350" y="466"/>
                    </a:lnTo>
                    <a:lnTo>
                      <a:pt x="341" y="478"/>
                    </a:lnTo>
                    <a:lnTo>
                      <a:pt x="333" y="490"/>
                    </a:lnTo>
                    <a:lnTo>
                      <a:pt x="324" y="503"/>
                    </a:lnTo>
                    <a:lnTo>
                      <a:pt x="315" y="515"/>
                    </a:lnTo>
                    <a:lnTo>
                      <a:pt x="306" y="528"/>
                    </a:lnTo>
                    <a:lnTo>
                      <a:pt x="297" y="542"/>
                    </a:lnTo>
                    <a:lnTo>
                      <a:pt x="290" y="554"/>
                    </a:lnTo>
                    <a:lnTo>
                      <a:pt x="283" y="569"/>
                    </a:lnTo>
                    <a:lnTo>
                      <a:pt x="274" y="581"/>
                    </a:lnTo>
                    <a:lnTo>
                      <a:pt x="267" y="595"/>
                    </a:lnTo>
                    <a:lnTo>
                      <a:pt x="261" y="609"/>
                    </a:lnTo>
                    <a:lnTo>
                      <a:pt x="254" y="625"/>
                    </a:lnTo>
                    <a:lnTo>
                      <a:pt x="249" y="638"/>
                    </a:lnTo>
                    <a:lnTo>
                      <a:pt x="243" y="654"/>
                    </a:lnTo>
                    <a:lnTo>
                      <a:pt x="236" y="668"/>
                    </a:lnTo>
                    <a:lnTo>
                      <a:pt x="233" y="684"/>
                    </a:lnTo>
                    <a:lnTo>
                      <a:pt x="227" y="700"/>
                    </a:lnTo>
                    <a:lnTo>
                      <a:pt x="224" y="714"/>
                    </a:lnTo>
                    <a:lnTo>
                      <a:pt x="220" y="728"/>
                    </a:lnTo>
                    <a:lnTo>
                      <a:pt x="219" y="744"/>
                    </a:lnTo>
                    <a:lnTo>
                      <a:pt x="213" y="762"/>
                    </a:lnTo>
                    <a:lnTo>
                      <a:pt x="211" y="776"/>
                    </a:lnTo>
                    <a:lnTo>
                      <a:pt x="210" y="792"/>
                    </a:lnTo>
                    <a:lnTo>
                      <a:pt x="208" y="808"/>
                    </a:lnTo>
                    <a:lnTo>
                      <a:pt x="206" y="824"/>
                    </a:lnTo>
                    <a:lnTo>
                      <a:pt x="206" y="842"/>
                    </a:lnTo>
                    <a:lnTo>
                      <a:pt x="206" y="858"/>
                    </a:lnTo>
                    <a:lnTo>
                      <a:pt x="206" y="876"/>
                    </a:lnTo>
                    <a:lnTo>
                      <a:pt x="206" y="883"/>
                    </a:lnTo>
                    <a:lnTo>
                      <a:pt x="206" y="888"/>
                    </a:lnTo>
                    <a:lnTo>
                      <a:pt x="206" y="895"/>
                    </a:lnTo>
                    <a:lnTo>
                      <a:pt x="206" y="902"/>
                    </a:lnTo>
                    <a:lnTo>
                      <a:pt x="206" y="910"/>
                    </a:lnTo>
                    <a:lnTo>
                      <a:pt x="206" y="915"/>
                    </a:lnTo>
                    <a:lnTo>
                      <a:pt x="206" y="922"/>
                    </a:lnTo>
                    <a:lnTo>
                      <a:pt x="206" y="929"/>
                    </a:lnTo>
                    <a:lnTo>
                      <a:pt x="199" y="929"/>
                    </a:lnTo>
                    <a:lnTo>
                      <a:pt x="192" y="929"/>
                    </a:lnTo>
                    <a:lnTo>
                      <a:pt x="185" y="929"/>
                    </a:lnTo>
                    <a:lnTo>
                      <a:pt x="178" y="929"/>
                    </a:lnTo>
                    <a:lnTo>
                      <a:pt x="170" y="929"/>
                    </a:lnTo>
                    <a:lnTo>
                      <a:pt x="163" y="929"/>
                    </a:lnTo>
                    <a:lnTo>
                      <a:pt x="156" y="929"/>
                    </a:lnTo>
                    <a:lnTo>
                      <a:pt x="149" y="929"/>
                    </a:lnTo>
                    <a:lnTo>
                      <a:pt x="142" y="929"/>
                    </a:lnTo>
                    <a:lnTo>
                      <a:pt x="137" y="929"/>
                    </a:lnTo>
                    <a:lnTo>
                      <a:pt x="130" y="929"/>
                    </a:lnTo>
                    <a:lnTo>
                      <a:pt x="122" y="929"/>
                    </a:lnTo>
                    <a:lnTo>
                      <a:pt x="117" y="929"/>
                    </a:lnTo>
                    <a:lnTo>
                      <a:pt x="110" y="929"/>
                    </a:lnTo>
                    <a:lnTo>
                      <a:pt x="103" y="929"/>
                    </a:lnTo>
                    <a:lnTo>
                      <a:pt x="97" y="929"/>
                    </a:lnTo>
                    <a:lnTo>
                      <a:pt x="90" y="929"/>
                    </a:lnTo>
                    <a:lnTo>
                      <a:pt x="85" y="929"/>
                    </a:lnTo>
                    <a:lnTo>
                      <a:pt x="78" y="929"/>
                    </a:lnTo>
                    <a:lnTo>
                      <a:pt x="71" y="929"/>
                    </a:lnTo>
                    <a:lnTo>
                      <a:pt x="65" y="929"/>
                    </a:lnTo>
                    <a:lnTo>
                      <a:pt x="60" y="929"/>
                    </a:lnTo>
                    <a:lnTo>
                      <a:pt x="53" y="929"/>
                    </a:lnTo>
                    <a:lnTo>
                      <a:pt x="48" y="929"/>
                    </a:lnTo>
                    <a:lnTo>
                      <a:pt x="40" y="929"/>
                    </a:lnTo>
                    <a:lnTo>
                      <a:pt x="35" y="929"/>
                    </a:lnTo>
                    <a:lnTo>
                      <a:pt x="30" y="929"/>
                    </a:lnTo>
                    <a:lnTo>
                      <a:pt x="24" y="929"/>
                    </a:lnTo>
                    <a:lnTo>
                      <a:pt x="17" y="929"/>
                    </a:lnTo>
                    <a:lnTo>
                      <a:pt x="14" y="929"/>
                    </a:lnTo>
                    <a:lnTo>
                      <a:pt x="7" y="929"/>
                    </a:lnTo>
                    <a:lnTo>
                      <a:pt x="3" y="929"/>
                    </a:lnTo>
                    <a:lnTo>
                      <a:pt x="1" y="924"/>
                    </a:lnTo>
                    <a:lnTo>
                      <a:pt x="1" y="918"/>
                    </a:lnTo>
                    <a:lnTo>
                      <a:pt x="1" y="913"/>
                    </a:lnTo>
                    <a:lnTo>
                      <a:pt x="1" y="910"/>
                    </a:lnTo>
                    <a:lnTo>
                      <a:pt x="0" y="904"/>
                    </a:lnTo>
                    <a:lnTo>
                      <a:pt x="0" y="899"/>
                    </a:lnTo>
                    <a:lnTo>
                      <a:pt x="0" y="895"/>
                    </a:lnTo>
                    <a:lnTo>
                      <a:pt x="0" y="890"/>
                    </a:lnTo>
                    <a:lnTo>
                      <a:pt x="0" y="885"/>
                    </a:lnTo>
                    <a:lnTo>
                      <a:pt x="0" y="879"/>
                    </a:lnTo>
                    <a:lnTo>
                      <a:pt x="0" y="876"/>
                    </a:lnTo>
                    <a:lnTo>
                      <a:pt x="0" y="870"/>
                    </a:lnTo>
                    <a:lnTo>
                      <a:pt x="0" y="865"/>
                    </a:lnTo>
                    <a:lnTo>
                      <a:pt x="0" y="860"/>
                    </a:lnTo>
                    <a:lnTo>
                      <a:pt x="0" y="856"/>
                    </a:lnTo>
                    <a:lnTo>
                      <a:pt x="0" y="851"/>
                    </a:lnTo>
                    <a:lnTo>
                      <a:pt x="0" y="830"/>
                    </a:lnTo>
                    <a:lnTo>
                      <a:pt x="0" y="807"/>
                    </a:lnTo>
                    <a:lnTo>
                      <a:pt x="1" y="785"/>
                    </a:lnTo>
                    <a:lnTo>
                      <a:pt x="3" y="764"/>
                    </a:lnTo>
                    <a:lnTo>
                      <a:pt x="5" y="743"/>
                    </a:lnTo>
                    <a:lnTo>
                      <a:pt x="8" y="720"/>
                    </a:lnTo>
                    <a:lnTo>
                      <a:pt x="12" y="700"/>
                    </a:lnTo>
                    <a:lnTo>
                      <a:pt x="16" y="679"/>
                    </a:lnTo>
                    <a:lnTo>
                      <a:pt x="21" y="657"/>
                    </a:lnTo>
                    <a:lnTo>
                      <a:pt x="24" y="638"/>
                    </a:lnTo>
                    <a:lnTo>
                      <a:pt x="30" y="616"/>
                    </a:lnTo>
                    <a:lnTo>
                      <a:pt x="37" y="597"/>
                    </a:lnTo>
                    <a:lnTo>
                      <a:pt x="42" y="577"/>
                    </a:lnTo>
                    <a:lnTo>
                      <a:pt x="49" y="558"/>
                    </a:lnTo>
                    <a:lnTo>
                      <a:pt x="58" y="540"/>
                    </a:lnTo>
                    <a:lnTo>
                      <a:pt x="67" y="521"/>
                    </a:lnTo>
                    <a:lnTo>
                      <a:pt x="74" y="499"/>
                    </a:lnTo>
                    <a:lnTo>
                      <a:pt x="83" y="481"/>
                    </a:lnTo>
                    <a:lnTo>
                      <a:pt x="90" y="462"/>
                    </a:lnTo>
                    <a:lnTo>
                      <a:pt x="101" y="446"/>
                    </a:lnTo>
                    <a:lnTo>
                      <a:pt x="112" y="428"/>
                    </a:lnTo>
                    <a:lnTo>
                      <a:pt x="121" y="409"/>
                    </a:lnTo>
                    <a:lnTo>
                      <a:pt x="131" y="393"/>
                    </a:lnTo>
                    <a:lnTo>
                      <a:pt x="144" y="375"/>
                    </a:lnTo>
                    <a:lnTo>
                      <a:pt x="154" y="357"/>
                    </a:lnTo>
                    <a:lnTo>
                      <a:pt x="167" y="341"/>
                    </a:lnTo>
                    <a:lnTo>
                      <a:pt x="181" y="325"/>
                    </a:lnTo>
                    <a:lnTo>
                      <a:pt x="194" y="311"/>
                    </a:lnTo>
                    <a:lnTo>
                      <a:pt x="206" y="293"/>
                    </a:lnTo>
                    <a:lnTo>
                      <a:pt x="219" y="279"/>
                    </a:lnTo>
                    <a:lnTo>
                      <a:pt x="235" y="263"/>
                    </a:lnTo>
                    <a:lnTo>
                      <a:pt x="249" y="251"/>
                    </a:lnTo>
                    <a:lnTo>
                      <a:pt x="261" y="235"/>
                    </a:lnTo>
                    <a:lnTo>
                      <a:pt x="277" y="220"/>
                    </a:lnTo>
                    <a:lnTo>
                      <a:pt x="293" y="208"/>
                    </a:lnTo>
                    <a:lnTo>
                      <a:pt x="309" y="196"/>
                    </a:lnTo>
                    <a:lnTo>
                      <a:pt x="324" y="181"/>
                    </a:lnTo>
                    <a:lnTo>
                      <a:pt x="341" y="169"/>
                    </a:lnTo>
                    <a:lnTo>
                      <a:pt x="357" y="155"/>
                    </a:lnTo>
                    <a:lnTo>
                      <a:pt x="375" y="146"/>
                    </a:lnTo>
                    <a:lnTo>
                      <a:pt x="391" y="133"/>
                    </a:lnTo>
                    <a:lnTo>
                      <a:pt x="409" y="123"/>
                    </a:lnTo>
                    <a:lnTo>
                      <a:pt x="427" y="112"/>
                    </a:lnTo>
                    <a:lnTo>
                      <a:pt x="445" y="101"/>
                    </a:lnTo>
                    <a:lnTo>
                      <a:pt x="462" y="93"/>
                    </a:lnTo>
                    <a:lnTo>
                      <a:pt x="480" y="84"/>
                    </a:lnTo>
                    <a:lnTo>
                      <a:pt x="500" y="75"/>
                    </a:lnTo>
                    <a:lnTo>
                      <a:pt x="519" y="66"/>
                    </a:lnTo>
                    <a:lnTo>
                      <a:pt x="539" y="59"/>
                    </a:lnTo>
                    <a:lnTo>
                      <a:pt x="557" y="52"/>
                    </a:lnTo>
                    <a:lnTo>
                      <a:pt x="576" y="45"/>
                    </a:lnTo>
                    <a:lnTo>
                      <a:pt x="598" y="37"/>
                    </a:lnTo>
                    <a:lnTo>
                      <a:pt x="616" y="30"/>
                    </a:lnTo>
                    <a:lnTo>
                      <a:pt x="637" y="27"/>
                    </a:lnTo>
                    <a:lnTo>
                      <a:pt x="658" y="21"/>
                    </a:lnTo>
                    <a:lnTo>
                      <a:pt x="680" y="18"/>
                    </a:lnTo>
                    <a:lnTo>
                      <a:pt x="699" y="13"/>
                    </a:lnTo>
                    <a:lnTo>
                      <a:pt x="721" y="9"/>
                    </a:lnTo>
                    <a:lnTo>
                      <a:pt x="742" y="5"/>
                    </a:lnTo>
                    <a:lnTo>
                      <a:pt x="765" y="4"/>
                    </a:lnTo>
                    <a:lnTo>
                      <a:pt x="787" y="2"/>
                    </a:lnTo>
                    <a:lnTo>
                      <a:pt x="808" y="2"/>
                    </a:lnTo>
                    <a:lnTo>
                      <a:pt x="829" y="0"/>
                    </a:lnTo>
                    <a:lnTo>
                      <a:pt x="852" y="0"/>
                    </a:lnTo>
                    <a:lnTo>
                      <a:pt x="874" y="0"/>
                    </a:lnTo>
                    <a:lnTo>
                      <a:pt x="895" y="2"/>
                    </a:lnTo>
                    <a:lnTo>
                      <a:pt x="917" y="2"/>
                    </a:lnTo>
                    <a:lnTo>
                      <a:pt x="938" y="4"/>
                    </a:lnTo>
                    <a:lnTo>
                      <a:pt x="959" y="5"/>
                    </a:lnTo>
                    <a:lnTo>
                      <a:pt x="981" y="9"/>
                    </a:lnTo>
                    <a:lnTo>
                      <a:pt x="1002" y="13"/>
                    </a:lnTo>
                    <a:lnTo>
                      <a:pt x="1022" y="18"/>
                    </a:lnTo>
                    <a:lnTo>
                      <a:pt x="1043" y="21"/>
                    </a:lnTo>
                    <a:lnTo>
                      <a:pt x="1063" y="27"/>
                    </a:lnTo>
                    <a:lnTo>
                      <a:pt x="1084" y="30"/>
                    </a:lnTo>
                    <a:lnTo>
                      <a:pt x="1104" y="37"/>
                    </a:lnTo>
                    <a:lnTo>
                      <a:pt x="1123" y="45"/>
                    </a:lnTo>
                    <a:lnTo>
                      <a:pt x="1143" y="52"/>
                    </a:lnTo>
                    <a:lnTo>
                      <a:pt x="1162" y="59"/>
                    </a:lnTo>
                    <a:lnTo>
                      <a:pt x="1182" y="66"/>
                    </a:lnTo>
                    <a:lnTo>
                      <a:pt x="1201" y="75"/>
                    </a:lnTo>
                    <a:lnTo>
                      <a:pt x="1219" y="84"/>
                    </a:lnTo>
                    <a:lnTo>
                      <a:pt x="1237" y="93"/>
                    </a:lnTo>
                    <a:lnTo>
                      <a:pt x="1257" y="101"/>
                    </a:lnTo>
                    <a:lnTo>
                      <a:pt x="1274" y="112"/>
                    </a:lnTo>
                    <a:lnTo>
                      <a:pt x="1291" y="123"/>
                    </a:lnTo>
                    <a:lnTo>
                      <a:pt x="1310" y="133"/>
                    </a:lnTo>
                    <a:lnTo>
                      <a:pt x="1328" y="146"/>
                    </a:lnTo>
                    <a:lnTo>
                      <a:pt x="1344" y="155"/>
                    </a:lnTo>
                    <a:lnTo>
                      <a:pt x="1360" y="169"/>
                    </a:lnTo>
                    <a:lnTo>
                      <a:pt x="1376" y="181"/>
                    </a:lnTo>
                    <a:lnTo>
                      <a:pt x="1392" y="196"/>
                    </a:lnTo>
                    <a:lnTo>
                      <a:pt x="1408" y="208"/>
                    </a:lnTo>
                    <a:lnTo>
                      <a:pt x="1424" y="220"/>
                    </a:lnTo>
                    <a:lnTo>
                      <a:pt x="1438" y="235"/>
                    </a:lnTo>
                    <a:lnTo>
                      <a:pt x="1454" y="251"/>
                    </a:lnTo>
                    <a:lnTo>
                      <a:pt x="1469" y="263"/>
                    </a:lnTo>
                    <a:lnTo>
                      <a:pt x="1481" y="279"/>
                    </a:lnTo>
                    <a:lnTo>
                      <a:pt x="1495" y="293"/>
                    </a:lnTo>
                    <a:lnTo>
                      <a:pt x="1508" y="311"/>
                    </a:lnTo>
                    <a:lnTo>
                      <a:pt x="1520" y="325"/>
                    </a:lnTo>
                    <a:lnTo>
                      <a:pt x="1534" y="341"/>
                    </a:lnTo>
                    <a:lnTo>
                      <a:pt x="1545" y="357"/>
                    </a:lnTo>
                    <a:lnTo>
                      <a:pt x="1558" y="375"/>
                    </a:lnTo>
                    <a:lnTo>
                      <a:pt x="1570" y="393"/>
                    </a:lnTo>
                    <a:lnTo>
                      <a:pt x="1579" y="409"/>
                    </a:lnTo>
                    <a:lnTo>
                      <a:pt x="1590" y="428"/>
                    </a:lnTo>
                    <a:lnTo>
                      <a:pt x="1600" y="446"/>
                    </a:lnTo>
                    <a:lnTo>
                      <a:pt x="1609" y="462"/>
                    </a:lnTo>
                    <a:lnTo>
                      <a:pt x="1618" y="481"/>
                    </a:lnTo>
                    <a:lnTo>
                      <a:pt x="1627" y="499"/>
                    </a:lnTo>
                    <a:lnTo>
                      <a:pt x="1636" y="521"/>
                    </a:lnTo>
                    <a:lnTo>
                      <a:pt x="1643" y="540"/>
                    </a:lnTo>
                    <a:lnTo>
                      <a:pt x="1652" y="558"/>
                    </a:lnTo>
                    <a:lnTo>
                      <a:pt x="1659" y="577"/>
                    </a:lnTo>
                    <a:lnTo>
                      <a:pt x="1666" y="597"/>
                    </a:lnTo>
                    <a:lnTo>
                      <a:pt x="1672" y="616"/>
                    </a:lnTo>
                    <a:lnTo>
                      <a:pt x="1677" y="638"/>
                    </a:lnTo>
                    <a:lnTo>
                      <a:pt x="1682" y="657"/>
                    </a:lnTo>
                    <a:lnTo>
                      <a:pt x="1686" y="679"/>
                    </a:lnTo>
                    <a:lnTo>
                      <a:pt x="1689" y="700"/>
                    </a:lnTo>
                    <a:lnTo>
                      <a:pt x="1693" y="720"/>
                    </a:lnTo>
                    <a:lnTo>
                      <a:pt x="1697" y="743"/>
                    </a:lnTo>
                    <a:lnTo>
                      <a:pt x="1700" y="764"/>
                    </a:lnTo>
                    <a:lnTo>
                      <a:pt x="1700" y="785"/>
                    </a:lnTo>
                    <a:lnTo>
                      <a:pt x="1702" y="807"/>
                    </a:lnTo>
                    <a:lnTo>
                      <a:pt x="1704" y="830"/>
                    </a:lnTo>
                    <a:lnTo>
                      <a:pt x="1704" y="851"/>
                    </a:lnTo>
                    <a:lnTo>
                      <a:pt x="1704" y="856"/>
                    </a:lnTo>
                    <a:lnTo>
                      <a:pt x="1704" y="860"/>
                    </a:lnTo>
                    <a:lnTo>
                      <a:pt x="1704" y="865"/>
                    </a:lnTo>
                    <a:lnTo>
                      <a:pt x="1704" y="870"/>
                    </a:lnTo>
                    <a:lnTo>
                      <a:pt x="1702" y="876"/>
                    </a:lnTo>
                    <a:lnTo>
                      <a:pt x="1702" y="879"/>
                    </a:lnTo>
                    <a:lnTo>
                      <a:pt x="1702" y="885"/>
                    </a:lnTo>
                    <a:lnTo>
                      <a:pt x="1702" y="890"/>
                    </a:lnTo>
                    <a:lnTo>
                      <a:pt x="1702" y="895"/>
                    </a:lnTo>
                    <a:lnTo>
                      <a:pt x="1702" y="899"/>
                    </a:lnTo>
                    <a:lnTo>
                      <a:pt x="1702" y="904"/>
                    </a:lnTo>
                    <a:lnTo>
                      <a:pt x="1702" y="910"/>
                    </a:lnTo>
                    <a:lnTo>
                      <a:pt x="1702" y="913"/>
                    </a:lnTo>
                    <a:lnTo>
                      <a:pt x="1702" y="918"/>
                    </a:lnTo>
                    <a:lnTo>
                      <a:pt x="1702" y="924"/>
                    </a:lnTo>
                    <a:lnTo>
                      <a:pt x="1702" y="929"/>
                    </a:lnTo>
                    <a:lnTo>
                      <a:pt x="1702" y="9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auto">
              <a:xfrm>
                <a:off x="9758" y="10538"/>
                <a:ext cx="106" cy="15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27"/>
                  </a:cxn>
                  <a:cxn ang="0">
                    <a:pos x="102" y="158"/>
                  </a:cxn>
                  <a:cxn ang="0">
                    <a:pos x="11" y="39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06" h="158">
                    <a:moveTo>
                      <a:pt x="0" y="0"/>
                    </a:moveTo>
                    <a:lnTo>
                      <a:pt x="106" y="27"/>
                    </a:lnTo>
                    <a:lnTo>
                      <a:pt x="102" y="158"/>
                    </a:lnTo>
                    <a:lnTo>
                      <a:pt x="11" y="3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auto">
              <a:xfrm>
                <a:off x="9272" y="10064"/>
                <a:ext cx="194" cy="115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105" y="0"/>
                  </a:cxn>
                  <a:cxn ang="0">
                    <a:pos x="194" y="113"/>
                  </a:cxn>
                  <a:cxn ang="0">
                    <a:pos x="157" y="115"/>
                  </a:cxn>
                  <a:cxn ang="0">
                    <a:pos x="0" y="32"/>
                  </a:cxn>
                  <a:cxn ang="0">
                    <a:pos x="0" y="32"/>
                  </a:cxn>
                </a:cxnLst>
                <a:rect l="0" t="0" r="r" b="b"/>
                <a:pathLst>
                  <a:path w="194" h="115">
                    <a:moveTo>
                      <a:pt x="0" y="32"/>
                    </a:moveTo>
                    <a:lnTo>
                      <a:pt x="105" y="0"/>
                    </a:lnTo>
                    <a:lnTo>
                      <a:pt x="194" y="113"/>
                    </a:lnTo>
                    <a:lnTo>
                      <a:pt x="157" y="115"/>
                    </a:lnTo>
                    <a:lnTo>
                      <a:pt x="0" y="32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auto">
              <a:xfrm>
                <a:off x="8012" y="10213"/>
                <a:ext cx="112" cy="110"/>
              </a:xfrm>
              <a:custGeom>
                <a:avLst/>
                <a:gdLst/>
                <a:ahLst/>
                <a:cxnLst>
                  <a:cxn ang="0">
                    <a:pos x="7" y="39"/>
                  </a:cxn>
                  <a:cxn ang="0">
                    <a:pos x="112" y="0"/>
                  </a:cxn>
                  <a:cxn ang="0">
                    <a:pos x="48" y="110"/>
                  </a:cxn>
                  <a:cxn ang="0">
                    <a:pos x="0" y="110"/>
                  </a:cxn>
                  <a:cxn ang="0">
                    <a:pos x="7" y="39"/>
                  </a:cxn>
                  <a:cxn ang="0">
                    <a:pos x="7" y="39"/>
                  </a:cxn>
                </a:cxnLst>
                <a:rect l="0" t="0" r="r" b="b"/>
                <a:pathLst>
                  <a:path w="112" h="110">
                    <a:moveTo>
                      <a:pt x="7" y="39"/>
                    </a:moveTo>
                    <a:lnTo>
                      <a:pt x="112" y="0"/>
                    </a:lnTo>
                    <a:lnTo>
                      <a:pt x="48" y="110"/>
                    </a:lnTo>
                    <a:lnTo>
                      <a:pt x="0" y="110"/>
                    </a:lnTo>
                    <a:lnTo>
                      <a:pt x="7" y="39"/>
                    </a:lnTo>
                    <a:lnTo>
                      <a:pt x="7" y="3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auto">
              <a:xfrm>
                <a:off x="9741" y="10627"/>
                <a:ext cx="96" cy="300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94" y="126"/>
                  </a:cxn>
                  <a:cxn ang="0">
                    <a:pos x="96" y="300"/>
                  </a:cxn>
                  <a:cxn ang="0">
                    <a:pos x="44" y="293"/>
                  </a:cxn>
                  <a:cxn ang="0">
                    <a:pos x="0" y="7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96" h="300">
                    <a:moveTo>
                      <a:pt x="5" y="0"/>
                    </a:moveTo>
                    <a:lnTo>
                      <a:pt x="94" y="126"/>
                    </a:lnTo>
                    <a:lnTo>
                      <a:pt x="96" y="300"/>
                    </a:lnTo>
                    <a:lnTo>
                      <a:pt x="44" y="293"/>
                    </a:lnTo>
                    <a:lnTo>
                      <a:pt x="0" y="7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83" name="Freeform 15"/>
              <p:cNvSpPr>
                <a:spLocks/>
              </p:cNvSpPr>
              <p:nvPr/>
            </p:nvSpPr>
            <p:spPr bwMode="auto">
              <a:xfrm>
                <a:off x="8514" y="11062"/>
                <a:ext cx="666" cy="53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643" y="9"/>
                  </a:cxn>
                  <a:cxn ang="0">
                    <a:pos x="666" y="53"/>
                  </a:cxn>
                  <a:cxn ang="0">
                    <a:pos x="0" y="48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666" h="53">
                    <a:moveTo>
                      <a:pt x="12" y="0"/>
                    </a:moveTo>
                    <a:lnTo>
                      <a:pt x="643" y="9"/>
                    </a:lnTo>
                    <a:lnTo>
                      <a:pt x="666" y="53"/>
                    </a:lnTo>
                    <a:lnTo>
                      <a:pt x="0" y="48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84" name="Freeform 16"/>
              <p:cNvSpPr>
                <a:spLocks/>
              </p:cNvSpPr>
              <p:nvPr/>
            </p:nvSpPr>
            <p:spPr bwMode="auto">
              <a:xfrm>
                <a:off x="8421" y="11247"/>
                <a:ext cx="816" cy="83"/>
              </a:xfrm>
              <a:custGeom>
                <a:avLst/>
                <a:gdLst/>
                <a:ahLst/>
                <a:cxnLst>
                  <a:cxn ang="0">
                    <a:pos x="41" y="16"/>
                  </a:cxn>
                  <a:cxn ang="0">
                    <a:pos x="794" y="0"/>
                  </a:cxn>
                  <a:cxn ang="0">
                    <a:pos x="816" y="48"/>
                  </a:cxn>
                  <a:cxn ang="0">
                    <a:pos x="0" y="83"/>
                  </a:cxn>
                  <a:cxn ang="0">
                    <a:pos x="41" y="16"/>
                  </a:cxn>
                  <a:cxn ang="0">
                    <a:pos x="41" y="16"/>
                  </a:cxn>
                </a:cxnLst>
                <a:rect l="0" t="0" r="r" b="b"/>
                <a:pathLst>
                  <a:path w="816" h="83">
                    <a:moveTo>
                      <a:pt x="41" y="16"/>
                    </a:moveTo>
                    <a:lnTo>
                      <a:pt x="794" y="0"/>
                    </a:lnTo>
                    <a:lnTo>
                      <a:pt x="816" y="48"/>
                    </a:lnTo>
                    <a:lnTo>
                      <a:pt x="0" y="83"/>
                    </a:lnTo>
                    <a:lnTo>
                      <a:pt x="41" y="16"/>
                    </a:lnTo>
                    <a:lnTo>
                      <a:pt x="41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592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6.13321E-6 C 0.00052 0.04672 0.00104 0.09344 0.00156 0.14154 C 0.00208 0.18965 0.0026 0.25255 0.00312 0.28909 C 0.00364 0.32563 0.00104 0.34205 0.00469 0.36079 C 0.00833 0.37952 0.01319 0.39293 0.02465 0.40172 C 0.03611 0.41051 0.05486 0.41305 0.07378 0.41398 C 0.09271 0.4149 0.11823 0.41814 0.13854 0.40796 C 0.15885 0.39779 0.18246 0.37212 0.19548 0.35269 C 0.2085 0.33326 0.21302 0.31846 0.21701 0.29117 C 0.221 0.26388 0.21927 0.22179 0.21996 0.18872 C 0.22066 0.15565 0.22135 0.11726 0.22153 0.09228 C 0.2217 0.06731 0.22153 0.05366 0.22153 0.03909 C 0.22153 0.02452 0.2217 -0.00739 0.22153 0.00417 C 0.22135 0.01573 0.22031 0.06731 0.21996 0.1087 C 0.21962 0.1501 0.21996 0.21462 0.21996 0.25209 C 0.21996 0.28956 0.21927 0.3106 0.21996 0.33419 C 0.22066 0.35778 0.22031 0.37882 0.22465 0.39363 C 0.22899 0.40843 0.23472 0.41721 0.24618 0.4223 C 0.25764 0.42739 0.28194 0.42808 0.29392 0.42438 C 0.3059 0.42068 0.31284 0.40473 0.3184 0.39964 C 0.32396 0.39455 0.32604 0.39501 0.32778 0.39363 " pathEditMode="relative" ptsTypes="aaaaaaaaaaaaaaaaaaa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276872"/>
            <a:ext cx="8352128" cy="3370153"/>
          </a:xfrm>
          <a:prstGeom prst="rect">
            <a:avLst/>
          </a:prstGeom>
          <a:noFill/>
        </p:spPr>
        <p:txBody>
          <a:bodyPr wrap="square" rIns="72000" bIns="0" rtlCol="0">
            <a:spAutoFit/>
          </a:bodyPr>
          <a:lstStyle/>
          <a:p>
            <a:r>
              <a:rPr lang="en-GB" sz="5400" dirty="0">
                <a:solidFill>
                  <a:schemeClr val="tx1"/>
                </a:solidFill>
                <a:latin typeface="SassoonCRInfantMedium" pitchFamily="2" charset="0"/>
              </a:rPr>
              <a:t>Can you </a:t>
            </a:r>
          </a:p>
          <a:p>
            <a:endParaRPr lang="en-GB" sz="5400" dirty="0">
              <a:solidFill>
                <a:schemeClr val="tx1"/>
              </a:solidFill>
              <a:latin typeface="SassoonCRInfantMedium" pitchFamily="2" charset="0"/>
            </a:endParaRPr>
          </a:p>
          <a:p>
            <a:r>
              <a:rPr lang="en-GB" sz="5400" dirty="0">
                <a:solidFill>
                  <a:schemeClr val="tx1"/>
                </a:solidFill>
                <a:latin typeface="SassoonCRInfantMedium" pitchFamily="2" charset="0"/>
              </a:rPr>
              <a:t>the sounds together to say the word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95936" y="1340768"/>
            <a:ext cx="864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0" i="1" spc="600" dirty="0">
                <a:solidFill>
                  <a:schemeClr val="tx1"/>
                </a:solidFill>
                <a:latin typeface="SassoonCRInfantMedium" pitchFamily="2" charset="0"/>
              </a:rPr>
              <a:t>s</a:t>
            </a:r>
            <a:endParaRPr lang="en-GB" sz="7200" spc="6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15816" y="3429000"/>
            <a:ext cx="72008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88224" y="1916832"/>
            <a:ext cx="720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i="1" spc="600" dirty="0">
                <a:solidFill>
                  <a:schemeClr val="tx1"/>
                </a:solidFill>
                <a:latin typeface="SassoonCRInfantMedium" pitchFamily="2" charset="0"/>
              </a:rPr>
              <a:t>e</a:t>
            </a:r>
            <a:endParaRPr lang="en-GB" sz="7200" spc="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144" y="1844824"/>
            <a:ext cx="792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i="1" spc="600" dirty="0">
                <a:solidFill>
                  <a:schemeClr val="tx1"/>
                </a:solidFill>
                <a:latin typeface="SassoonCRInfantMedium" pitchFamily="2" charset="0"/>
              </a:rPr>
              <a:t>d</a:t>
            </a:r>
            <a:endParaRPr lang="en-GB" sz="7200" spc="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4088" y="1628800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i="1" spc="600" dirty="0" err="1">
                <a:solidFill>
                  <a:schemeClr val="tx1"/>
                </a:solidFill>
                <a:latin typeface="SassoonCRInfantMedium" pitchFamily="2" charset="0"/>
              </a:rPr>
              <a:t>i</a:t>
            </a:r>
            <a:endParaRPr lang="en-GB" sz="7200" spc="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8024" y="1628800"/>
            <a:ext cx="7200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0" i="1" spc="600" dirty="0">
                <a:solidFill>
                  <a:schemeClr val="tx1"/>
                </a:solidFill>
                <a:latin typeface="SassoonCRInfantMedium" pitchFamily="2" charset="0"/>
              </a:rPr>
              <a:t>l</a:t>
            </a:r>
            <a:endParaRPr lang="en-GB" sz="7200" spc="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404664"/>
            <a:ext cx="5040560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tx1"/>
                </a:solidFill>
                <a:latin typeface="SassoonCRInfantMedium" pitchFamily="2" charset="0"/>
              </a:rPr>
              <a:t>u in the middle</a:t>
            </a:r>
          </a:p>
        </p:txBody>
      </p:sp>
    </p:spTree>
    <p:extLst>
      <p:ext uri="{BB962C8B-B14F-4D97-AF65-F5344CB8AC3E}">
        <p14:creationId xmlns:p14="http://schemas.microsoft.com/office/powerpoint/2010/main" val="69260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0 L 0.48038 0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 L 0.47257 0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-19061" y="530120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60451" y="2276872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0000"/>
                </a:solidFill>
                <a:latin typeface="SassoonCRInfantMedium" pitchFamily="2" charset="0"/>
              </a:rPr>
              <a:t>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80731" y="2204864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64907" y="2204864"/>
            <a:ext cx="21602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0000"/>
                </a:solidFill>
                <a:latin typeface="SassoonCRInfantMedium" pitchFamily="2" charset="0"/>
              </a:rPr>
              <a:t>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15" t="3402" r="8259" b="23376"/>
          <a:stretch/>
        </p:blipFill>
        <p:spPr>
          <a:xfrm>
            <a:off x="5220072" y="188640"/>
            <a:ext cx="3758011" cy="269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08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67544" y="1340768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FCF600"/>
                </a:solidFill>
                <a:latin typeface="SassoonCRInfantMedium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1340768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1340768"/>
            <a:ext cx="21602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9999FF"/>
                </a:solidFill>
                <a:latin typeface="SassoonCRInfantMedium" pitchFamily="2" charset="0"/>
              </a:rPr>
              <a:t>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574" y="190500"/>
            <a:ext cx="3128626" cy="237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01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67544" y="1340768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000099"/>
                </a:solidFill>
                <a:latin typeface="SassoonCRInfantMedium" pitchFamily="2" charset="0"/>
              </a:rPr>
              <a:t>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23728" y="1340768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3928" y="1340768"/>
            <a:ext cx="21602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9999FF"/>
                </a:solidFill>
                <a:latin typeface="SassoonCRInfantMedium" pitchFamily="2" charset="0"/>
              </a:rPr>
              <a:t>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" t="27708"/>
          <a:stretch/>
        </p:blipFill>
        <p:spPr>
          <a:xfrm>
            <a:off x="4126191" y="92049"/>
            <a:ext cx="4863161" cy="234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68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44371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67544" y="1340768"/>
            <a:ext cx="1800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FCF600"/>
                </a:solidFill>
                <a:latin typeface="SassoonCRInfantMedium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1340768"/>
            <a:ext cx="20162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chemeClr val="tx1"/>
                </a:solidFill>
                <a:latin typeface="SassoonCRInfantMedium" pitchFamily="2" charset="0"/>
              </a:rPr>
              <a:t>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1340768"/>
            <a:ext cx="21602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dirty="0">
                <a:solidFill>
                  <a:srgbClr val="FF99CC"/>
                </a:solidFill>
                <a:latin typeface="SassoonCRInfantMedium" pitchFamily="2" charset="0"/>
              </a:rPr>
              <a:t>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-603448"/>
            <a:ext cx="245745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96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144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Introducing u </vt:lpstr>
      <vt:lpstr>under the umbrellas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Grenfell</dc:creator>
  <cp:lastModifiedBy>Emily Grenfell</cp:lastModifiedBy>
  <cp:revision>3</cp:revision>
  <dcterms:created xsi:type="dcterms:W3CDTF">2020-06-02T12:00:17Z</dcterms:created>
  <dcterms:modified xsi:type="dcterms:W3CDTF">2020-06-02T12:03:55Z</dcterms:modified>
</cp:coreProperties>
</file>