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0" r:id="rId3"/>
    <p:sldId id="261" r:id="rId4"/>
    <p:sldId id="262" r:id="rId5"/>
    <p:sldId id="263" r:id="rId6"/>
    <p:sldId id="26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howGuides="1">
      <p:cViewPr>
        <p:scale>
          <a:sx n="70" d="100"/>
          <a:sy n="70" d="100"/>
        </p:scale>
        <p:origin x="-1974" y="-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027F-CF1E-4CEE-A288-179C14621758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208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027F-CF1E-4CEE-A288-179C14621758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122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027F-CF1E-4CEE-A288-179C14621758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914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027F-CF1E-4CEE-A288-179C14621758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624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027F-CF1E-4CEE-A288-179C14621758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505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027F-CF1E-4CEE-A288-179C14621758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371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027F-CF1E-4CEE-A288-179C14621758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644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027F-CF1E-4CEE-A288-179C14621758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869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027F-CF1E-4CEE-A288-179C14621758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626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027F-CF1E-4CEE-A288-179C14621758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84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027F-CF1E-4CEE-A288-179C14621758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98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A027F-CF1E-4CEE-A288-179C14621758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635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evewyborney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evewyborney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evewyborney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evewyborney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tevewyborney.com/?p=893" TargetMode="External"/><Relationship Id="rId13" Type="http://schemas.openxmlformats.org/officeDocument/2006/relationships/hyperlink" Target="https://www.stevewyborney.com/?p=1483" TargetMode="External"/><Relationship Id="rId18" Type="http://schemas.openxmlformats.org/officeDocument/2006/relationships/hyperlink" Target="https://stevewyborney.com/2019/09/51-esti-mysteries/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12" Type="http://schemas.openxmlformats.org/officeDocument/2006/relationships/hyperlink" Target="https://stevewyborney.com/2019/02/20-days-of-number-sense-rich-math-talk/" TargetMode="External"/><Relationship Id="rId17" Type="http://schemas.openxmlformats.org/officeDocument/2006/relationships/image" Target="../media/image8.png"/><Relationship Id="rId2" Type="http://schemas.openxmlformats.org/officeDocument/2006/relationships/hyperlink" Target="https://www.stevewyborney.com/?p=1891" TargetMode="External"/><Relationship Id="rId16" Type="http://schemas.openxmlformats.org/officeDocument/2006/relationships/hyperlink" Target="https://stevewyborney.podia.com/in-progress-esti-mystery-creator-cours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tevewyborney.com/?p=797" TargetMode="External"/><Relationship Id="rId11" Type="http://schemas.openxmlformats.org/officeDocument/2006/relationships/image" Target="../media/image6.jpeg"/><Relationship Id="rId5" Type="http://schemas.openxmlformats.org/officeDocument/2006/relationships/image" Target="../media/image3.jpeg"/><Relationship Id="rId15" Type="http://schemas.openxmlformats.org/officeDocument/2006/relationships/hyperlink" Target="https://stevewyborney.com/2018/04/the-estimation-clipboard/" TargetMode="External"/><Relationship Id="rId10" Type="http://schemas.openxmlformats.org/officeDocument/2006/relationships/hyperlink" Target="http://www.stevewyborney.com/?p=1028" TargetMode="External"/><Relationship Id="rId19" Type="http://schemas.openxmlformats.org/officeDocument/2006/relationships/image" Target="../media/image9.jpeg"/><Relationship Id="rId4" Type="http://schemas.openxmlformats.org/officeDocument/2006/relationships/hyperlink" Target="http://www.stevewyborney.com/?p=1253" TargetMode="External"/><Relationship Id="rId9" Type="http://schemas.openxmlformats.org/officeDocument/2006/relationships/image" Target="../media/image5.jpeg"/><Relationship Id="rId1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/>
          <p:cNvSpPr txBox="1">
            <a:spLocks/>
          </p:cNvSpPr>
          <p:nvPr/>
        </p:nvSpPr>
        <p:spPr>
          <a:xfrm>
            <a:off x="0" y="19589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dirty="0">
                <a:solidFill>
                  <a:srgbClr val="FFFF00"/>
                </a:solidFill>
              </a:rPr>
              <a:t>“Bricks or Dominoes?</a:t>
            </a:r>
          </a:p>
        </p:txBody>
      </p:sp>
    </p:spTree>
    <p:extLst>
      <p:ext uri="{BB962C8B-B14F-4D97-AF65-F5344CB8AC3E}">
        <p14:creationId xmlns:p14="http://schemas.microsoft.com/office/powerpoint/2010/main" val="3563130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Steve Wyborney\Desktop\PICTURE BANK FOR 51 ESTI-MYSTERIES Lower Resolution\Slide3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0" y="-1"/>
            <a:ext cx="457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5017294" y="1295400"/>
            <a:ext cx="3974306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As the clues appear, use the information to narrow the possibilities to a smaller set.  After each clue, use estimation again to determine which of the remaining answers is the most reasonable.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029200" y="76200"/>
            <a:ext cx="3974306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How many objects are in the glass?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029200" y="3810000"/>
            <a:ext cx="3974306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Write down your first estimate.  After each clue, you’ll see if your estimate is still a possibility.  After each clue, if it is no longer possible write down a new estimate – and be prepared to explain why you chose it.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821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5029200" y="152400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Clue #1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029200" y="1447799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Clue #2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029200" y="2743200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Clue #3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029200" y="4038599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Clue #4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029200" y="152401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u="sng" dirty="0">
                <a:solidFill>
                  <a:schemeClr val="tx1"/>
                </a:solidFill>
              </a:rPr>
              <a:t>Clue #1</a:t>
            </a:r>
          </a:p>
          <a:p>
            <a:pPr algn="ctr"/>
            <a:r>
              <a:rPr lang="en-US" sz="2000" b="1" dirty="0">
                <a:solidFill>
                  <a:schemeClr val="tx1"/>
                </a:solidFill>
              </a:rPr>
              <a:t>The answer is between 1 </a:t>
            </a:r>
            <a:r>
              <a:rPr lang="en-US" sz="2000" b="1">
                <a:solidFill>
                  <a:schemeClr val="tx1"/>
                </a:solidFill>
              </a:rPr>
              <a:t>and 25.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029200" y="1447800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u="sng" dirty="0">
                <a:solidFill>
                  <a:schemeClr val="tx1"/>
                </a:solidFill>
              </a:rPr>
              <a:t>Clue #2</a:t>
            </a:r>
          </a:p>
          <a:p>
            <a:pPr algn="ctr"/>
            <a:r>
              <a:rPr lang="en-US" sz="2000" b="1" dirty="0">
                <a:solidFill>
                  <a:schemeClr val="tx1"/>
                </a:solidFill>
              </a:rPr>
              <a:t>Count by 5’s and cross off </a:t>
            </a:r>
          </a:p>
          <a:p>
            <a:pPr algn="ctr"/>
            <a:r>
              <a:rPr lang="en-US" sz="2000" b="1" dirty="0">
                <a:solidFill>
                  <a:schemeClr val="tx1"/>
                </a:solidFill>
              </a:rPr>
              <a:t>all those numbers.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029200" y="2743200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u="sng" dirty="0">
                <a:solidFill>
                  <a:schemeClr val="tx1"/>
                </a:solidFill>
              </a:rPr>
              <a:t>Clue #3</a:t>
            </a:r>
          </a:p>
          <a:p>
            <a:pPr algn="ctr"/>
            <a:r>
              <a:rPr lang="en-US" sz="2000" b="1" dirty="0">
                <a:solidFill>
                  <a:schemeClr val="tx1"/>
                </a:solidFill>
              </a:rPr>
              <a:t>Count by 2’s and cross off</a:t>
            </a:r>
          </a:p>
          <a:p>
            <a:pPr algn="ctr"/>
            <a:r>
              <a:rPr lang="en-US" sz="2000" b="1" dirty="0">
                <a:solidFill>
                  <a:schemeClr val="tx1"/>
                </a:solidFill>
              </a:rPr>
              <a:t>all those numbers.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029200" y="4038600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u="sng" dirty="0">
                <a:solidFill>
                  <a:schemeClr val="tx1"/>
                </a:solidFill>
              </a:rPr>
              <a:t>Clue #4</a:t>
            </a:r>
          </a:p>
          <a:p>
            <a:pPr algn="ctr"/>
            <a:r>
              <a:rPr lang="en-US" sz="2000" b="1" dirty="0">
                <a:solidFill>
                  <a:schemeClr val="tx1"/>
                </a:solidFill>
              </a:rPr>
              <a:t>The answer does not</a:t>
            </a:r>
          </a:p>
          <a:p>
            <a:pPr algn="ctr"/>
            <a:r>
              <a:rPr lang="en-US" sz="2000" b="1" dirty="0">
                <a:solidFill>
                  <a:schemeClr val="tx1"/>
                </a:solidFill>
              </a:rPr>
              <a:t> include the digit 9.</a:t>
            </a:r>
          </a:p>
        </p:txBody>
      </p:sp>
      <p:pic>
        <p:nvPicPr>
          <p:cNvPr id="14" name="Picture 2" descr="C:\Users\Steve Wyborney\Desktop\PICTURE BANK FOR 51 ESTI-MYSTERIES Lower Resolution\Slide3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0" y="-1"/>
            <a:ext cx="457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717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  <p:bldP spid="25" grpId="0" animBg="1"/>
      <p:bldP spid="26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5029200" y="2209800"/>
            <a:ext cx="3974306" cy="2362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After seeing the clues, you have narrowed the possibilities to a small set of numbers.  Before you see the answer, select your final estimate.  Write it down, and explain to someone why you chose that number.</a:t>
            </a:r>
          </a:p>
        </p:txBody>
      </p:sp>
      <p:pic>
        <p:nvPicPr>
          <p:cNvPr id="4" name="Picture 2" descr="C:\Users\Steve Wyborney\Desktop\PICTURE BANK FOR 51 ESTI-MYSTERIES Lower Resolution\Slide3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0" y="-1"/>
            <a:ext cx="457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429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5029200" y="152401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chemeClr val="tx1"/>
                </a:solidFill>
              </a:rPr>
              <a:t>17 objects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020519" y="129654"/>
            <a:ext cx="3974306" cy="1143001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The Reveal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</a:rPr>
              <a:t>Click to see the answer.</a:t>
            </a:r>
          </a:p>
        </p:txBody>
      </p:sp>
      <p:pic>
        <p:nvPicPr>
          <p:cNvPr id="6" name="Picture 2" descr="C:\Users\Steve Wyborney\Desktop\PICTURE BANK FOR 51 ESTI-MYSTERIES Lower Resolution\Slide3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0" y="-1"/>
            <a:ext cx="457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736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teve Wyborney\Desktop\20 Days Title Pic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036" y="5229706"/>
            <a:ext cx="1240944" cy="930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Steve Wyborney\Desktop\Presentation1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043" y="5255716"/>
            <a:ext cx="1221978" cy="916483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Steve Wyborney\Desktop\Maze Pic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3211" y="5245871"/>
            <a:ext cx="1235105" cy="926329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6268708" y="6172200"/>
            <a:ext cx="110318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>
                <a:hlinkClick r:id="" action="ppaction://noaction"/>
              </a:rPr>
              <a:t>The Maze </a:t>
            </a:r>
          </a:p>
          <a:p>
            <a:pPr algn="ctr"/>
            <a:r>
              <a:rPr lang="en-US" sz="1100" b="1" dirty="0">
                <a:hlinkClick r:id="" action="ppaction://noaction"/>
              </a:rPr>
              <a:t>Hundreds Chart</a:t>
            </a:r>
            <a:endParaRPr lang="en-US" sz="1100" b="1" dirty="0"/>
          </a:p>
        </p:txBody>
      </p:sp>
      <p:pic>
        <p:nvPicPr>
          <p:cNvPr id="14" name="Picture 3" descr="C:\Users\Steve Wyborney\Desktop\SPLAT blog post folder\Splat Promo Images and GIFs\Splat Level 3 B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257800"/>
            <a:ext cx="1219200" cy="9144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381004" y="6160413"/>
            <a:ext cx="121700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>
                <a:hlinkClick r:id="" action="ppaction://noaction"/>
              </a:rPr>
              <a:t>The Original </a:t>
            </a:r>
          </a:p>
          <a:p>
            <a:pPr algn="ctr"/>
            <a:r>
              <a:rPr lang="en-US" sz="1100" b="1" dirty="0">
                <a:hlinkClick r:id="" action="ppaction://noaction"/>
              </a:rPr>
              <a:t>50 Splat! Lessons </a:t>
            </a:r>
            <a:endParaRPr lang="en-US" sz="1100" b="1" dirty="0"/>
          </a:p>
        </p:txBody>
      </p:sp>
      <p:pic>
        <p:nvPicPr>
          <p:cNvPr id="16" name="Picture 7" descr="C:\Users\Steve Wyborney\Desktop\Splat Promos HUGE SET\Slide6.JP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021" y="5257800"/>
            <a:ext cx="1219200" cy="9144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1905001" y="6195536"/>
            <a:ext cx="1008609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>
                <a:hlinkClick r:id="" action="ppaction://noaction"/>
              </a:rPr>
              <a:t>The Original </a:t>
            </a:r>
          </a:p>
          <a:p>
            <a:pPr algn="ctr"/>
            <a:r>
              <a:rPr lang="en-US" sz="1100" b="1" dirty="0">
                <a:hlinkClick r:id="" action="ppaction://noaction"/>
              </a:rPr>
              <a:t>20 Fraction </a:t>
            </a:r>
          </a:p>
          <a:p>
            <a:pPr algn="ctr"/>
            <a:r>
              <a:rPr lang="en-US" sz="1100" b="1" dirty="0">
                <a:hlinkClick r:id="" action="ppaction://noaction"/>
              </a:rPr>
              <a:t>Splat! Lessons</a:t>
            </a:r>
            <a:endParaRPr lang="en-US" sz="11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097128" y="6198513"/>
            <a:ext cx="1519967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>
                <a:hlinkClick r:id="" action="ppaction://noaction"/>
              </a:rPr>
              <a:t>The Original </a:t>
            </a:r>
          </a:p>
          <a:p>
            <a:pPr algn="ctr"/>
            <a:r>
              <a:rPr lang="en-US" sz="1100" b="1" dirty="0">
                <a:hlinkClick r:id="" action="ppaction://noaction"/>
              </a:rPr>
              <a:t>80 Cube Conversations</a:t>
            </a:r>
          </a:p>
          <a:p>
            <a:pPr algn="ctr"/>
            <a:r>
              <a:rPr lang="en-US" sz="1100" b="1" dirty="0">
                <a:hlinkClick r:id="" action="ppaction://noaction"/>
              </a:rPr>
              <a:t>Lessons</a:t>
            </a:r>
            <a:endParaRPr lang="en-US" sz="11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81000" y="4800600"/>
            <a:ext cx="41419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More Free, Downloadable Resources From Blog Posts</a:t>
            </a:r>
          </a:p>
        </p:txBody>
      </p:sp>
      <p:sp>
        <p:nvSpPr>
          <p:cNvPr id="20" name="TextBox 19">
            <a:hlinkClick r:id="rId12"/>
          </p:cNvPr>
          <p:cNvSpPr txBox="1"/>
          <p:nvPr/>
        </p:nvSpPr>
        <p:spPr>
          <a:xfrm>
            <a:off x="7776260" y="6160414"/>
            <a:ext cx="1189748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>
                <a:hlinkClick r:id="" action="ppaction://noaction"/>
              </a:rPr>
              <a:t>20 Days of </a:t>
            </a:r>
          </a:p>
          <a:p>
            <a:pPr algn="ctr"/>
            <a:r>
              <a:rPr lang="en-US" sz="1100" b="1" dirty="0">
                <a:hlinkClick r:id="" action="ppaction://noaction"/>
              </a:rPr>
              <a:t>Number Sense </a:t>
            </a:r>
          </a:p>
          <a:p>
            <a:pPr algn="ctr"/>
            <a:r>
              <a:rPr lang="en-US" sz="1100" b="1" dirty="0">
                <a:hlinkClick r:id="" action="ppaction://noaction"/>
              </a:rPr>
              <a:t>&amp; Rich Math Talk</a:t>
            </a:r>
            <a:endParaRPr lang="en-US" sz="1100" b="1" dirty="0"/>
          </a:p>
        </p:txBody>
      </p:sp>
      <p:pic>
        <p:nvPicPr>
          <p:cNvPr id="28" name="Picture 2" descr="C:\Users\Steve Wyborney\Desktop\8.8.2018 Desktop\Estimation Clipboard Desktop Materials\Bundle 1 Glasses Pic.jpg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4294" y="5260419"/>
            <a:ext cx="1250801" cy="938101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4590561" y="6274721"/>
            <a:ext cx="140270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hlinkClick r:id="rId15"/>
              </a:rPr>
              <a:t>The Original 40 Estimation Clipboard Sets</a:t>
            </a:r>
            <a:endParaRPr lang="en-US" sz="1100" b="1" dirty="0"/>
          </a:p>
        </p:txBody>
      </p:sp>
      <p:pic>
        <p:nvPicPr>
          <p:cNvPr id="1030" name="Picture 6" descr="C:\Users\Steve Wyborney\Desktop\Picture5.png">
            <a:hlinkClick r:id="rId16"/>
          </p:cNvPr>
          <p:cNvPicPr>
            <a:picLocks noChangeAspect="1" noChangeArrowheads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66"/>
          <a:stretch/>
        </p:blipFill>
        <p:spPr bwMode="auto">
          <a:xfrm>
            <a:off x="6629400" y="2644035"/>
            <a:ext cx="1907346" cy="147076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0" y="2186835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hlinkClick r:id="rId18"/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293428"/>
            <a:ext cx="1981200" cy="1485900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374324" y="3238548"/>
            <a:ext cx="5950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This is </a:t>
            </a:r>
            <a:r>
              <a:rPr lang="en-US" dirty="0">
                <a:hlinkClick r:id="rId16"/>
              </a:rPr>
              <a:t>the course</a:t>
            </a:r>
            <a:r>
              <a:rPr lang="en-US" dirty="0"/>
              <a:t> I’ve designed to teach you how to create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74324" y="2671598"/>
            <a:ext cx="59502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The </a:t>
            </a:r>
            <a:r>
              <a:rPr lang="en-US" sz="2800" b="1" dirty="0" err="1"/>
              <a:t>Esti</a:t>
            </a:r>
            <a:r>
              <a:rPr lang="en-US" sz="2800" b="1" dirty="0"/>
              <a:t>-Mystery Creator Course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0" y="4419600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81000" y="3545584"/>
            <a:ext cx="5950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your own </a:t>
            </a:r>
            <a:r>
              <a:rPr lang="en-US" dirty="0" err="1"/>
              <a:t>Esti</a:t>
            </a:r>
            <a:r>
              <a:rPr lang="en-US" dirty="0"/>
              <a:t>-Mysteries that are tailored for your class.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131505" y="1176550"/>
            <a:ext cx="4812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Click </a:t>
            </a:r>
            <a:r>
              <a:rPr lang="en-US" dirty="0">
                <a:hlinkClick r:id="rId18"/>
              </a:rPr>
              <a:t>here</a:t>
            </a:r>
            <a:r>
              <a:rPr lang="en-US" dirty="0"/>
              <a:t> to download more free </a:t>
            </a:r>
            <a:r>
              <a:rPr lang="en-US" dirty="0" err="1"/>
              <a:t>Esti</a:t>
            </a:r>
            <a:r>
              <a:rPr lang="en-US" dirty="0"/>
              <a:t>-Mysteries.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133600" y="6096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51 </a:t>
            </a:r>
            <a:r>
              <a:rPr lang="en-US" sz="2800" b="1" dirty="0" err="1"/>
              <a:t>Esti</a:t>
            </a:r>
            <a:r>
              <a:rPr lang="en-US" sz="2800" b="1" dirty="0"/>
              <a:t>-Mysteries</a:t>
            </a:r>
          </a:p>
        </p:txBody>
      </p:sp>
    </p:spTree>
    <p:extLst>
      <p:ext uri="{BB962C8B-B14F-4D97-AF65-F5344CB8AC3E}">
        <p14:creationId xmlns:p14="http://schemas.microsoft.com/office/powerpoint/2010/main" val="908928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9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9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  <p:bldP spid="17" grpId="0"/>
      <p:bldP spid="18" grpId="0"/>
      <p:bldP spid="19" grpId="0"/>
      <p:bldP spid="20" grpId="0"/>
      <p:bldP spid="29" grpId="0"/>
      <p:bldP spid="31" grpId="0"/>
      <p:bldP spid="32" grpId="0"/>
      <p:bldP spid="27" grpId="0"/>
      <p:bldP spid="25" grpId="0"/>
      <p:bldP spid="2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AB173D5DD7624887758D46DAB38D8B" ma:contentTypeVersion="26" ma:contentTypeDescription="Create a new document." ma:contentTypeScope="" ma:versionID="e58f09715ea356f1c802f38a376772b0">
  <xsd:schema xmlns:xsd="http://www.w3.org/2001/XMLSchema" xmlns:xs="http://www.w3.org/2001/XMLSchema" xmlns:p="http://schemas.microsoft.com/office/2006/metadata/properties" xmlns:ns2="80f9f7a9-728b-4d78-8992-e9cf2de6ac8c" xmlns:ns3="f70e1bf6-bb31-4309-8542-770588462399" targetNamespace="http://schemas.microsoft.com/office/2006/metadata/properties" ma:root="true" ma:fieldsID="c89bda2de4e9984ec04dbfecf6c6502d" ns2:_="" ns3:_="">
    <xsd:import namespace="80f9f7a9-728b-4d78-8992-e9cf2de6ac8c"/>
    <xsd:import namespace="f70e1bf6-bb31-4309-8542-770588462399"/>
    <xsd:element name="properties">
      <xsd:complexType>
        <xsd:sequence>
          <xsd:element name="documentManagement">
            <xsd:complexType>
              <xsd:all>
                <xsd:element ref="ns2:NotebookType" minOccurs="0"/>
                <xsd:element ref="ns2:FolderType" minOccurs="0"/>
                <xsd:element ref="ns2:CultureName" minOccurs="0"/>
                <xsd:element ref="ns2:AppVersion" minOccurs="0"/>
                <xsd:element ref="ns2:TeamsChannelId" minOccurs="0"/>
                <xsd:element ref="ns2:Owner" minOccurs="0"/>
                <xsd:element ref="ns2:Math_Settings" minOccurs="0"/>
                <xsd:element ref="ns2:DefaultSectionNames" minOccurs="0"/>
                <xsd:element ref="ns2:Templates" minOccurs="0"/>
                <xsd:element ref="ns2:Leaders" minOccurs="0"/>
                <xsd:element ref="ns2:Members" minOccurs="0"/>
                <xsd:element ref="ns2:Member_Groups" minOccurs="0"/>
                <xsd:element ref="ns2:Distribution_Groups" minOccurs="0"/>
                <xsd:element ref="ns2:LMS_Mappings" minOccurs="0"/>
                <xsd:element ref="ns2:Invited_Leaders" minOccurs="0"/>
                <xsd:element ref="ns2:Invited_Members" minOccurs="0"/>
                <xsd:element ref="ns2:Self_Registration_Enabled" minOccurs="0"/>
                <xsd:element ref="ns2:Has_Leaders_Only_SectionGroup" minOccurs="0"/>
                <xsd:element ref="ns2:Is_Collaboration_Space_Locked" minOccurs="0"/>
                <xsd:element ref="ns2:IsNotebookLocked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f9f7a9-728b-4d78-8992-e9cf2de6ac8c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CultureName" ma:index="10" nillable="true" ma:displayName="Culture Name" ma:internalName="CultureName">
      <xsd:simpleType>
        <xsd:restriction base="dms:Text"/>
      </xsd:simpleType>
    </xsd:element>
    <xsd:element name="AppVersion" ma:index="11" nillable="true" ma:displayName="App Version" ma:internalName="AppVersion">
      <xsd:simpleType>
        <xsd:restriction base="dms:Text"/>
      </xsd:simpleType>
    </xsd:element>
    <xsd:element name="TeamsChannelId" ma:index="12" nillable="true" ma:displayName="Teams Channel Id" ma:internalName="TeamsChannelId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4" nillable="true" ma:displayName="Math Settings" ma:internalName="Math_Settings">
      <xsd:simpleType>
        <xsd:restriction base="dms:Text"/>
      </xsd:simpleType>
    </xsd:element>
    <xsd:element name="DefaultSectionNames" ma:index="15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6" nillable="true" ma:displayName="Templates" ma:internalName="Templates">
      <xsd:simpleType>
        <xsd:restriction base="dms:Note">
          <xsd:maxLength value="255"/>
        </xsd:restriction>
      </xsd:simpleType>
    </xsd:element>
    <xsd:element name="Leaders" ma:index="17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18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19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0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1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Leaders" ma:index="22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23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Self_Registration_Enabled" ma:index="24" nillable="true" ma:displayName="Self Registration Enabled" ma:internalName="Self_Registration_Enabled">
      <xsd:simpleType>
        <xsd:restriction base="dms:Boolean"/>
      </xsd:simpleType>
    </xsd:element>
    <xsd:element name="Has_Leaders_Only_SectionGroup" ma:index="25" nillable="true" ma:displayName="Has Leaders Only SectionGroup" ma:internalName="Has_Leaders_Only_SectionGroup">
      <xsd:simpleType>
        <xsd:restriction base="dms:Boolean"/>
      </xsd:simpleType>
    </xsd:element>
    <xsd:element name="Is_Collaboration_Space_Locked" ma:index="26" nillable="true" ma:displayName="Is Collaboration Space Locked" ma:internalName="Is_Collaboration_Space_Locked">
      <xsd:simpleType>
        <xsd:restriction base="dms:Boolean"/>
      </xsd:simpleType>
    </xsd:element>
    <xsd:element name="IsNotebookLocked" ma:index="27" nillable="true" ma:displayName="Is Notebook Locked" ma:internalName="IsNotebookLocked">
      <xsd:simpleType>
        <xsd:restriction base="dms:Boolean"/>
      </xsd:simpleType>
    </xsd:element>
    <xsd:element name="MediaServiceMetadata" ma:index="2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3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0e1bf6-bb31-4309-8542-770588462399" elementFormDefault="qualified">
    <xsd:import namespace="http://schemas.microsoft.com/office/2006/documentManagement/types"/>
    <xsd:import namespace="http://schemas.microsoft.com/office/infopath/2007/PartnerControls"/>
    <xsd:element name="SharedWithUsers" ma:index="3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bookType xmlns="80f9f7a9-728b-4d78-8992-e9cf2de6ac8c" xsi:nil="true"/>
    <CultureName xmlns="80f9f7a9-728b-4d78-8992-e9cf2de6ac8c" xsi:nil="true"/>
    <Leaders xmlns="80f9f7a9-728b-4d78-8992-e9cf2de6ac8c">
      <UserInfo>
        <DisplayName/>
        <AccountId xsi:nil="true"/>
        <AccountType/>
      </UserInfo>
    </Leaders>
    <Distribution_Groups xmlns="80f9f7a9-728b-4d78-8992-e9cf2de6ac8c" xsi:nil="true"/>
    <TeamsChannelId xmlns="80f9f7a9-728b-4d78-8992-e9cf2de6ac8c" xsi:nil="true"/>
    <IsNotebookLocked xmlns="80f9f7a9-728b-4d78-8992-e9cf2de6ac8c" xsi:nil="true"/>
    <Self_Registration_Enabled xmlns="80f9f7a9-728b-4d78-8992-e9cf2de6ac8c" xsi:nil="true"/>
    <FolderType xmlns="80f9f7a9-728b-4d78-8992-e9cf2de6ac8c" xsi:nil="true"/>
    <DefaultSectionNames xmlns="80f9f7a9-728b-4d78-8992-e9cf2de6ac8c" xsi:nil="true"/>
    <Is_Collaboration_Space_Locked xmlns="80f9f7a9-728b-4d78-8992-e9cf2de6ac8c" xsi:nil="true"/>
    <Members xmlns="80f9f7a9-728b-4d78-8992-e9cf2de6ac8c">
      <UserInfo>
        <DisplayName/>
        <AccountId xsi:nil="true"/>
        <AccountType/>
      </UserInfo>
    </Members>
    <AppVersion xmlns="80f9f7a9-728b-4d78-8992-e9cf2de6ac8c" xsi:nil="true"/>
    <Invited_Members xmlns="80f9f7a9-728b-4d78-8992-e9cf2de6ac8c" xsi:nil="true"/>
    <Math_Settings xmlns="80f9f7a9-728b-4d78-8992-e9cf2de6ac8c" xsi:nil="true"/>
    <Templates xmlns="80f9f7a9-728b-4d78-8992-e9cf2de6ac8c" xsi:nil="true"/>
    <Member_Groups xmlns="80f9f7a9-728b-4d78-8992-e9cf2de6ac8c">
      <UserInfo>
        <DisplayName/>
        <AccountId xsi:nil="true"/>
        <AccountType/>
      </UserInfo>
    </Member_Groups>
    <LMS_Mappings xmlns="80f9f7a9-728b-4d78-8992-e9cf2de6ac8c" xsi:nil="true"/>
    <Invited_Leaders xmlns="80f9f7a9-728b-4d78-8992-e9cf2de6ac8c" xsi:nil="true"/>
    <Has_Leaders_Only_SectionGroup xmlns="80f9f7a9-728b-4d78-8992-e9cf2de6ac8c" xsi:nil="true"/>
    <Owner xmlns="80f9f7a9-728b-4d78-8992-e9cf2de6ac8c">
      <UserInfo>
        <DisplayName/>
        <AccountId xsi:nil="true"/>
        <AccountType/>
      </UserInfo>
    </Owner>
  </documentManagement>
</p:properties>
</file>

<file path=customXml/itemProps1.xml><?xml version="1.0" encoding="utf-8"?>
<ds:datastoreItem xmlns:ds="http://schemas.openxmlformats.org/officeDocument/2006/customXml" ds:itemID="{0B04FB74-C36F-4377-ABCC-4504CFE1E162}"/>
</file>

<file path=customXml/itemProps2.xml><?xml version="1.0" encoding="utf-8"?>
<ds:datastoreItem xmlns:ds="http://schemas.openxmlformats.org/officeDocument/2006/customXml" ds:itemID="{A0E5FAE3-2914-42DB-891E-8CAEDAF9173B}"/>
</file>

<file path=customXml/itemProps3.xml><?xml version="1.0" encoding="utf-8"?>
<ds:datastoreItem xmlns:ds="http://schemas.openxmlformats.org/officeDocument/2006/customXml" ds:itemID="{07EA2133-A113-4F89-8339-E3091080B221}"/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319</Words>
  <Application>Microsoft Office PowerPoint</Application>
  <PresentationFormat>On-screen Show (4:3)</PresentationFormat>
  <Paragraphs>51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PHOTOS</dc:title>
  <dc:creator>Steve Wyborney</dc:creator>
  <cp:lastModifiedBy>sandra williamson</cp:lastModifiedBy>
  <cp:revision>35</cp:revision>
  <dcterms:created xsi:type="dcterms:W3CDTF">2019-06-17T13:58:56Z</dcterms:created>
  <dcterms:modified xsi:type="dcterms:W3CDTF">2020-05-30T08:10:08Z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0x0101009FAB173D5DD7624887758D46DAB38D8B</vt:lpwstr>
  </property>
</Properties>
</file>