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F7EC7-FAC5-4D1E-8EC3-0E22F7CEA73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301FD-EA49-4994-8C37-24CC8AE66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949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34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117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23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14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04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56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30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60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1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5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22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9EE23-9485-4C7E-B1F4-91E73FAB921D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08C55-9E4F-4E93-8C6F-9346931BC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36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 can read the “ o “ sound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 can blend the “o” sound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493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2627784" y="1988840"/>
            <a:ext cx="3312368" cy="4114800"/>
          </a:xfrm>
        </p:spPr>
        <p:txBody>
          <a:bodyPr/>
          <a:lstStyle/>
          <a:p>
            <a:pPr lvl="1" indent="-338138" algn="ctr" eaLnBrk="1" hangingPunct="1">
              <a:spcBef>
                <a:spcPts val="3750"/>
              </a:spcBef>
              <a:buClrTx/>
              <a:buSzPct val="6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6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</a:rPr>
              <a:t>o</a:t>
            </a:r>
            <a:r>
              <a:rPr lang="en-GB" sz="24600" dirty="0" err="1">
                <a:solidFill>
                  <a:srgbClr val="9999FF"/>
                </a:solidFill>
                <a:effectLst/>
              </a:rPr>
              <a:t>t</a:t>
            </a:r>
            <a:endParaRPr lang="en-GB" sz="24600" dirty="0">
              <a:solidFill>
                <a:srgbClr val="9999FF"/>
              </a:solidFill>
              <a:effectLst/>
            </a:endParaRPr>
          </a:p>
          <a:p>
            <a:pPr lvl="1" indent="-338138" algn="ctr" eaLnBrk="1" hangingPunct="1">
              <a:spcBef>
                <a:spcPts val="3750"/>
              </a:spcBef>
              <a:buClrTx/>
              <a:buSzPct val="6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46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683568" y="476672"/>
            <a:ext cx="2322839" cy="1224136"/>
            <a:chOff x="683568" y="476672"/>
            <a:chExt cx="2322839" cy="1224136"/>
          </a:xfrm>
        </p:grpSpPr>
        <p:pic>
          <p:nvPicPr>
            <p:cNvPr id="5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692695"/>
              <a:ext cx="1350338" cy="1008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 r="58065"/>
            <a:stretch>
              <a:fillRect/>
            </a:stretch>
          </p:blipFill>
          <p:spPr bwMode="auto">
            <a:xfrm>
              <a:off x="1979712" y="476672"/>
              <a:ext cx="1026695" cy="1224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 bwMode="auto">
            <a:xfrm>
              <a:off x="1979712" y="692696"/>
              <a:ext cx="0" cy="1008112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1659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60476"/>
            <a:ext cx="8352128" cy="3677930"/>
          </a:xfrm>
          <a:prstGeom prst="rect">
            <a:avLst/>
          </a:prstGeom>
          <a:noFill/>
        </p:spPr>
        <p:txBody>
          <a:bodyPr wrap="square" rIns="72000" bIns="0" rtlCol="0">
            <a:spAutoFit/>
          </a:bodyPr>
          <a:lstStyle/>
          <a:p>
            <a:r>
              <a:rPr lang="en-GB" sz="5400" dirty="0">
                <a:solidFill>
                  <a:schemeClr val="tx1"/>
                </a:solidFill>
                <a:latin typeface="SassoonCRInfantMedium" pitchFamily="2" charset="0"/>
              </a:rPr>
              <a:t>I can  </a:t>
            </a:r>
          </a:p>
          <a:p>
            <a:endParaRPr lang="en-GB" sz="5400" dirty="0">
              <a:solidFill>
                <a:schemeClr val="tx1"/>
              </a:solidFill>
              <a:latin typeface="SassoonCRInfantMedium" pitchFamily="2" charset="0"/>
            </a:endParaRPr>
          </a:p>
          <a:p>
            <a:pPr algn="ctr"/>
            <a:r>
              <a:rPr lang="en-GB" sz="5400" dirty="0">
                <a:solidFill>
                  <a:schemeClr val="tx1"/>
                </a:solidFill>
                <a:latin typeface="SassoonCRInfantMedium" pitchFamily="2" charset="0"/>
              </a:rPr>
              <a:t>two sounds together</a:t>
            </a:r>
          </a:p>
          <a:p>
            <a:pPr algn="r">
              <a:spcBef>
                <a:spcPts val="2400"/>
              </a:spcBef>
            </a:pPr>
            <a:r>
              <a:rPr lang="en-GB" sz="5400" i="1" dirty="0">
                <a:solidFill>
                  <a:schemeClr val="tx1"/>
                </a:solidFill>
                <a:latin typeface="SassoonCRInfantMedium" pitchFamily="2" charset="0"/>
              </a:rPr>
              <a:t>in a different way!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15816" y="3429000"/>
            <a:ext cx="72008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3131840" y="1356420"/>
            <a:ext cx="3312368" cy="1938992"/>
            <a:chOff x="3995936" y="1340768"/>
            <a:chExt cx="3312368" cy="1938992"/>
          </a:xfrm>
        </p:grpSpPr>
        <p:sp>
          <p:nvSpPr>
            <p:cNvPr id="3" name="TextBox 2"/>
            <p:cNvSpPr txBox="1"/>
            <p:nvPr/>
          </p:nvSpPr>
          <p:spPr>
            <a:xfrm>
              <a:off x="3995936" y="1340768"/>
              <a:ext cx="86409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0" i="1" spc="600" dirty="0">
                  <a:solidFill>
                    <a:schemeClr val="tx1"/>
                  </a:solidFill>
                  <a:latin typeface="SassoonCRInfantMedium" pitchFamily="2" charset="0"/>
                </a:rPr>
                <a:t>s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88224" y="1916832"/>
              <a:ext cx="7200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i="1" spc="600" dirty="0">
                  <a:solidFill>
                    <a:schemeClr val="tx1"/>
                  </a:solidFill>
                  <a:latin typeface="SassoonCRInfantMedium" pitchFamily="2" charset="0"/>
                </a:rPr>
                <a:t>e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8144" y="1844824"/>
              <a:ext cx="79208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0" i="1" spc="600" dirty="0">
                  <a:solidFill>
                    <a:schemeClr val="tx1"/>
                  </a:solidFill>
                  <a:latin typeface="SassoonCRInfantMedium" pitchFamily="2" charset="0"/>
                </a:rPr>
                <a:t>d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64088" y="1628800"/>
              <a:ext cx="64807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600" i="1" spc="600" dirty="0" err="1">
                  <a:solidFill>
                    <a:schemeClr val="tx1"/>
                  </a:solidFill>
                  <a:latin typeface="SassoonCRInfantMedium" pitchFamily="2" charset="0"/>
                </a:rPr>
                <a:t>i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88024" y="1628800"/>
              <a:ext cx="72008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0" i="1" spc="600" dirty="0">
                  <a:solidFill>
                    <a:schemeClr val="tx1"/>
                  </a:solidFill>
                  <a:latin typeface="SassoonCRInfantMedium" pitchFamily="2" charset="0"/>
                </a:rPr>
                <a:t>l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647564" y="548680"/>
            <a:ext cx="4968552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</a:pPr>
            <a:r>
              <a:rPr lang="en-GB" sz="4800" u="sng" dirty="0">
                <a:solidFill>
                  <a:schemeClr val="tx1"/>
                </a:solidFill>
                <a:latin typeface="SassoonCRInfantMedium" pitchFamily="2" charset="0"/>
              </a:rPr>
              <a:t>Success Criteria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7564" y="6021288"/>
            <a:ext cx="565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Press back arrow to repeat the ‘sliding together’ slides</a:t>
            </a:r>
          </a:p>
        </p:txBody>
      </p:sp>
    </p:spTree>
    <p:extLst>
      <p:ext uri="{BB962C8B-B14F-4D97-AF65-F5344CB8AC3E}">
        <p14:creationId xmlns:p14="http://schemas.microsoft.com/office/powerpoint/2010/main" val="293130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0 L 0.48038 0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 L 0.47257 0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784016" cy="792088"/>
          </a:xfrm>
        </p:spPr>
        <p:txBody>
          <a:bodyPr/>
          <a:lstStyle/>
          <a:p>
            <a:pPr algn="ctr">
              <a:buNone/>
            </a:pPr>
            <a:r>
              <a:rPr lang="en-GB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 you slide two sounds together?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6815889" y="4041068"/>
            <a:ext cx="1860567" cy="2347993"/>
            <a:chOff x="-18133" y="3933056"/>
            <a:chExt cx="1860567" cy="2347993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2096" y="3933056"/>
              <a:ext cx="1350338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-18133" y="4357445"/>
              <a:ext cx="1405834" cy="19236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indent="-338138" algn="ctr" eaLnBrk="1" hangingPunct="1">
                <a:spcBef>
                  <a:spcPts val="3750"/>
                </a:spcBef>
                <a:buClrTx/>
                <a:buSzPct val="65000"/>
                <a:buFontTx/>
                <a:buNone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1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o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395536" y="5949280"/>
            <a:ext cx="8280920" cy="720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"/>
          <p:cNvGrpSpPr/>
          <p:nvPr/>
        </p:nvGrpSpPr>
        <p:grpSpPr>
          <a:xfrm>
            <a:off x="-117789" y="4019941"/>
            <a:ext cx="1412246" cy="2376779"/>
            <a:chOff x="7092280" y="4085699"/>
            <a:chExt cx="1412246" cy="2376779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31066" y="4085699"/>
              <a:ext cx="934673" cy="906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7092280" y="4538874"/>
              <a:ext cx="1412246" cy="19236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indent="-338138" algn="ctr" eaLnBrk="1" hangingPunct="1">
                <a:spcBef>
                  <a:spcPts val="3750"/>
                </a:spcBef>
                <a:buClrTx/>
                <a:buSzPct val="65000"/>
                <a:buFontTx/>
                <a:buNone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1900" dirty="0">
                  <a:solidFill>
                    <a:srgbClr val="FF99FF"/>
                  </a:solidFill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40741E-7 L 0.67986 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93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784016" cy="792088"/>
          </a:xfrm>
        </p:spPr>
        <p:txBody>
          <a:bodyPr/>
          <a:lstStyle/>
          <a:p>
            <a:pPr algn="ctr">
              <a:buNone/>
            </a:pPr>
            <a:r>
              <a:rPr lang="en-GB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 you slide two sounds together?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6864793" y="3895080"/>
            <a:ext cx="2018082" cy="2408306"/>
            <a:chOff x="-379897" y="4149080"/>
            <a:chExt cx="2018082" cy="2408306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7847" y="4149080"/>
              <a:ext cx="1350338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-379897" y="4633782"/>
              <a:ext cx="1405834" cy="19236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indent="-338138" algn="ctr" eaLnBrk="1" hangingPunct="1">
                <a:spcBef>
                  <a:spcPts val="3750"/>
                </a:spcBef>
                <a:buClrTx/>
                <a:buSzPct val="65000"/>
                <a:buFontTx/>
                <a:buNone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1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o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395536" y="5949280"/>
            <a:ext cx="8280920" cy="720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14"/>
          <p:cNvGrpSpPr/>
          <p:nvPr/>
        </p:nvGrpSpPr>
        <p:grpSpPr>
          <a:xfrm>
            <a:off x="252491" y="3780222"/>
            <a:ext cx="835369" cy="2476997"/>
            <a:chOff x="7656482" y="3897052"/>
            <a:chExt cx="835369" cy="2476997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6452" t="12903" r="58065"/>
            <a:stretch>
              <a:fillRect/>
            </a:stretch>
          </p:blipFill>
          <p:spPr bwMode="auto">
            <a:xfrm>
              <a:off x="7699763" y="3897052"/>
              <a:ext cx="792088" cy="972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7656482" y="4419668"/>
              <a:ext cx="833562" cy="1954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38138" algn="ctr">
                <a:spcBef>
                  <a:spcPts val="3750"/>
                </a:spcBef>
                <a:buClrTx/>
                <a:buSzPct val="65000"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2100" kern="0" dirty="0">
                  <a:solidFill>
                    <a:srgbClr val="9999FF"/>
                  </a:solidFill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450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96296E-6 L 0.70243 0.009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22" y="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784016" cy="792088"/>
          </a:xfrm>
        </p:spPr>
        <p:txBody>
          <a:bodyPr/>
          <a:lstStyle/>
          <a:p>
            <a:pPr algn="ctr">
              <a:buNone/>
            </a:pPr>
            <a:r>
              <a:rPr lang="en-GB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 you slide two sounds together?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6864793" y="3895080"/>
            <a:ext cx="2125771" cy="2408306"/>
            <a:chOff x="-379897" y="4149080"/>
            <a:chExt cx="2125771" cy="2408306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4149080"/>
              <a:ext cx="1350338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-379897" y="4633782"/>
              <a:ext cx="1405834" cy="19236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indent="-338138" algn="ctr" eaLnBrk="1" hangingPunct="1">
                <a:spcBef>
                  <a:spcPts val="3750"/>
                </a:spcBef>
                <a:buClrTx/>
                <a:buSzPct val="65000"/>
                <a:buFontTx/>
                <a:buNone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1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o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395536" y="5949280"/>
            <a:ext cx="8280920" cy="720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"/>
          <p:cNvGrpSpPr/>
          <p:nvPr/>
        </p:nvGrpSpPr>
        <p:grpSpPr>
          <a:xfrm>
            <a:off x="-47270" y="3749795"/>
            <a:ext cx="1440919" cy="2580439"/>
            <a:chOff x="-47270" y="3676780"/>
            <a:chExt cx="1440919" cy="2580439"/>
          </a:xfrm>
        </p:grpSpPr>
        <p:sp>
          <p:nvSpPr>
            <p:cNvPr id="14" name="Rectangle 13"/>
            <p:cNvSpPr/>
            <p:nvPr/>
          </p:nvSpPr>
          <p:spPr>
            <a:xfrm>
              <a:off x="-47270" y="4302838"/>
              <a:ext cx="1433085" cy="1954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38138" algn="ctr">
                <a:spcBef>
                  <a:spcPts val="3750"/>
                </a:spcBef>
                <a:buClrTx/>
                <a:buSzPct val="65000"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2100" kern="0" dirty="0">
                  <a:solidFill>
                    <a:srgbClr val="FF0000"/>
                  </a:solidFill>
                </a:rPr>
                <a:t>m</a:t>
              </a:r>
            </a:p>
          </p:txBody>
        </p:sp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158780" y="3676780"/>
              <a:ext cx="1234869" cy="1082395"/>
              <a:chOff x="7122" y="7385"/>
              <a:chExt cx="5879" cy="5233"/>
            </a:xfrm>
          </p:grpSpPr>
          <p:sp>
            <p:nvSpPr>
              <p:cNvPr id="9" name="Freeform 3"/>
              <p:cNvSpPr>
                <a:spLocks/>
              </p:cNvSpPr>
              <p:nvPr/>
            </p:nvSpPr>
            <p:spPr bwMode="auto">
              <a:xfrm>
                <a:off x="7122" y="7459"/>
                <a:ext cx="5879" cy="5159"/>
              </a:xfrm>
              <a:custGeom>
                <a:avLst/>
                <a:gdLst>
                  <a:gd name="T0" fmla="*/ 0 w 5879"/>
                  <a:gd name="T1" fmla="*/ 753 h 5159"/>
                  <a:gd name="T2" fmla="*/ 821 w 5879"/>
                  <a:gd name="T3" fmla="*/ 452 h 5159"/>
                  <a:gd name="T4" fmla="*/ 1436 w 5879"/>
                  <a:gd name="T5" fmla="*/ 0 h 5159"/>
                  <a:gd name="T6" fmla="*/ 1704 w 5879"/>
                  <a:gd name="T7" fmla="*/ 104 h 5159"/>
                  <a:gd name="T8" fmla="*/ 1937 w 5879"/>
                  <a:gd name="T9" fmla="*/ 232 h 5159"/>
                  <a:gd name="T10" fmla="*/ 2492 w 5879"/>
                  <a:gd name="T11" fmla="*/ 151 h 5159"/>
                  <a:gd name="T12" fmla="*/ 2886 w 5879"/>
                  <a:gd name="T13" fmla="*/ 348 h 5159"/>
                  <a:gd name="T14" fmla="*/ 3432 w 5879"/>
                  <a:gd name="T15" fmla="*/ 973 h 5159"/>
                  <a:gd name="T16" fmla="*/ 3223 w 5879"/>
                  <a:gd name="T17" fmla="*/ 1113 h 5159"/>
                  <a:gd name="T18" fmla="*/ 3885 w 5879"/>
                  <a:gd name="T19" fmla="*/ 1265 h 5159"/>
                  <a:gd name="T20" fmla="*/ 4291 w 5879"/>
                  <a:gd name="T21" fmla="*/ 1009 h 5159"/>
                  <a:gd name="T22" fmla="*/ 4545 w 5879"/>
                  <a:gd name="T23" fmla="*/ 1113 h 5159"/>
                  <a:gd name="T24" fmla="*/ 4986 w 5879"/>
                  <a:gd name="T25" fmla="*/ 1947 h 5159"/>
                  <a:gd name="T26" fmla="*/ 5879 w 5879"/>
                  <a:gd name="T27" fmla="*/ 2516 h 5159"/>
                  <a:gd name="T28" fmla="*/ 5171 w 5879"/>
                  <a:gd name="T29" fmla="*/ 3200 h 5159"/>
                  <a:gd name="T30" fmla="*/ 4440 w 5879"/>
                  <a:gd name="T31" fmla="*/ 3397 h 5159"/>
                  <a:gd name="T32" fmla="*/ 5091 w 5879"/>
                  <a:gd name="T33" fmla="*/ 3802 h 5159"/>
                  <a:gd name="T34" fmla="*/ 4407 w 5879"/>
                  <a:gd name="T35" fmla="*/ 4418 h 5159"/>
                  <a:gd name="T36" fmla="*/ 3396 w 5879"/>
                  <a:gd name="T37" fmla="*/ 5159 h 5159"/>
                  <a:gd name="T38" fmla="*/ 2074 w 5879"/>
                  <a:gd name="T39" fmla="*/ 5147 h 5159"/>
                  <a:gd name="T40" fmla="*/ 1134 w 5879"/>
                  <a:gd name="T41" fmla="*/ 4775 h 5159"/>
                  <a:gd name="T42" fmla="*/ 335 w 5879"/>
                  <a:gd name="T43" fmla="*/ 4022 h 5159"/>
                  <a:gd name="T44" fmla="*/ 114 w 5879"/>
                  <a:gd name="T45" fmla="*/ 3328 h 5159"/>
                  <a:gd name="T46" fmla="*/ 1101 w 5879"/>
                  <a:gd name="T47" fmla="*/ 3072 h 5159"/>
                  <a:gd name="T48" fmla="*/ 1865 w 5879"/>
                  <a:gd name="T49" fmla="*/ 2563 h 5159"/>
                  <a:gd name="T50" fmla="*/ 1414 w 5879"/>
                  <a:gd name="T51" fmla="*/ 2343 h 5159"/>
                  <a:gd name="T52" fmla="*/ 1913 w 5879"/>
                  <a:gd name="T53" fmla="*/ 1855 h 5159"/>
                  <a:gd name="T54" fmla="*/ 1134 w 5879"/>
                  <a:gd name="T55" fmla="*/ 1831 h 5159"/>
                  <a:gd name="T56" fmla="*/ 496 w 5879"/>
                  <a:gd name="T57" fmla="*/ 1414 h 5159"/>
                  <a:gd name="T58" fmla="*/ 0 w 5879"/>
                  <a:gd name="T59" fmla="*/ 753 h 5159"/>
                  <a:gd name="T60" fmla="*/ 0 w 5879"/>
                  <a:gd name="T61" fmla="*/ 753 h 5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879" h="5159">
                    <a:moveTo>
                      <a:pt x="0" y="753"/>
                    </a:moveTo>
                    <a:lnTo>
                      <a:pt x="821" y="452"/>
                    </a:lnTo>
                    <a:lnTo>
                      <a:pt x="1436" y="0"/>
                    </a:lnTo>
                    <a:lnTo>
                      <a:pt x="1704" y="104"/>
                    </a:lnTo>
                    <a:lnTo>
                      <a:pt x="1937" y="232"/>
                    </a:lnTo>
                    <a:lnTo>
                      <a:pt x="2492" y="151"/>
                    </a:lnTo>
                    <a:lnTo>
                      <a:pt x="2886" y="348"/>
                    </a:lnTo>
                    <a:lnTo>
                      <a:pt x="3432" y="973"/>
                    </a:lnTo>
                    <a:lnTo>
                      <a:pt x="3223" y="1113"/>
                    </a:lnTo>
                    <a:lnTo>
                      <a:pt x="3885" y="1265"/>
                    </a:lnTo>
                    <a:lnTo>
                      <a:pt x="4291" y="1009"/>
                    </a:lnTo>
                    <a:lnTo>
                      <a:pt x="4545" y="1113"/>
                    </a:lnTo>
                    <a:lnTo>
                      <a:pt x="4986" y="1947"/>
                    </a:lnTo>
                    <a:lnTo>
                      <a:pt x="5879" y="2516"/>
                    </a:lnTo>
                    <a:lnTo>
                      <a:pt x="5171" y="3200"/>
                    </a:lnTo>
                    <a:lnTo>
                      <a:pt x="4440" y="3397"/>
                    </a:lnTo>
                    <a:lnTo>
                      <a:pt x="5091" y="3802"/>
                    </a:lnTo>
                    <a:lnTo>
                      <a:pt x="4407" y="4418"/>
                    </a:lnTo>
                    <a:lnTo>
                      <a:pt x="3396" y="5159"/>
                    </a:lnTo>
                    <a:lnTo>
                      <a:pt x="2074" y="5147"/>
                    </a:lnTo>
                    <a:lnTo>
                      <a:pt x="1134" y="4775"/>
                    </a:lnTo>
                    <a:lnTo>
                      <a:pt x="335" y="4022"/>
                    </a:lnTo>
                    <a:lnTo>
                      <a:pt x="114" y="3328"/>
                    </a:lnTo>
                    <a:lnTo>
                      <a:pt x="1101" y="3072"/>
                    </a:lnTo>
                    <a:lnTo>
                      <a:pt x="1865" y="2563"/>
                    </a:lnTo>
                    <a:lnTo>
                      <a:pt x="1414" y="2343"/>
                    </a:lnTo>
                    <a:lnTo>
                      <a:pt x="1913" y="1855"/>
                    </a:lnTo>
                    <a:lnTo>
                      <a:pt x="1134" y="1831"/>
                    </a:lnTo>
                    <a:lnTo>
                      <a:pt x="496" y="1414"/>
                    </a:lnTo>
                    <a:lnTo>
                      <a:pt x="0" y="75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" name="Freeform 4"/>
              <p:cNvSpPr>
                <a:spLocks/>
              </p:cNvSpPr>
              <p:nvPr/>
            </p:nvSpPr>
            <p:spPr bwMode="auto">
              <a:xfrm>
                <a:off x="7260" y="7738"/>
                <a:ext cx="3225" cy="742"/>
              </a:xfrm>
              <a:custGeom>
                <a:avLst/>
                <a:gdLst>
                  <a:gd name="T0" fmla="*/ 0 w 3225"/>
                  <a:gd name="T1" fmla="*/ 555 h 742"/>
                  <a:gd name="T2" fmla="*/ 650 w 3225"/>
                  <a:gd name="T3" fmla="*/ 441 h 742"/>
                  <a:gd name="T4" fmla="*/ 1056 w 3225"/>
                  <a:gd name="T5" fmla="*/ 161 h 742"/>
                  <a:gd name="T6" fmla="*/ 1345 w 3225"/>
                  <a:gd name="T7" fmla="*/ 0 h 742"/>
                  <a:gd name="T8" fmla="*/ 1716 w 3225"/>
                  <a:gd name="T9" fmla="*/ 221 h 742"/>
                  <a:gd name="T10" fmla="*/ 2181 w 3225"/>
                  <a:gd name="T11" fmla="*/ 93 h 742"/>
                  <a:gd name="T12" fmla="*/ 2539 w 3225"/>
                  <a:gd name="T13" fmla="*/ 150 h 742"/>
                  <a:gd name="T14" fmla="*/ 2912 w 3225"/>
                  <a:gd name="T15" fmla="*/ 450 h 742"/>
                  <a:gd name="T16" fmla="*/ 3225 w 3225"/>
                  <a:gd name="T17" fmla="*/ 626 h 742"/>
                  <a:gd name="T18" fmla="*/ 2760 w 3225"/>
                  <a:gd name="T19" fmla="*/ 706 h 742"/>
                  <a:gd name="T20" fmla="*/ 2378 w 3225"/>
                  <a:gd name="T21" fmla="*/ 474 h 742"/>
                  <a:gd name="T22" fmla="*/ 1799 w 3225"/>
                  <a:gd name="T23" fmla="*/ 649 h 742"/>
                  <a:gd name="T24" fmla="*/ 1265 w 3225"/>
                  <a:gd name="T25" fmla="*/ 545 h 742"/>
                  <a:gd name="T26" fmla="*/ 835 w 3225"/>
                  <a:gd name="T27" fmla="*/ 718 h 742"/>
                  <a:gd name="T28" fmla="*/ 185 w 3225"/>
                  <a:gd name="T29" fmla="*/ 742 h 742"/>
                  <a:gd name="T30" fmla="*/ 0 w 3225"/>
                  <a:gd name="T31" fmla="*/ 555 h 742"/>
                  <a:gd name="T32" fmla="*/ 0 w 3225"/>
                  <a:gd name="T33" fmla="*/ 555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225" h="742">
                    <a:moveTo>
                      <a:pt x="0" y="555"/>
                    </a:moveTo>
                    <a:lnTo>
                      <a:pt x="650" y="441"/>
                    </a:lnTo>
                    <a:lnTo>
                      <a:pt x="1056" y="161"/>
                    </a:lnTo>
                    <a:lnTo>
                      <a:pt x="1345" y="0"/>
                    </a:lnTo>
                    <a:lnTo>
                      <a:pt x="1716" y="221"/>
                    </a:lnTo>
                    <a:lnTo>
                      <a:pt x="2181" y="93"/>
                    </a:lnTo>
                    <a:lnTo>
                      <a:pt x="2539" y="150"/>
                    </a:lnTo>
                    <a:lnTo>
                      <a:pt x="2912" y="450"/>
                    </a:lnTo>
                    <a:lnTo>
                      <a:pt x="3225" y="626"/>
                    </a:lnTo>
                    <a:lnTo>
                      <a:pt x="2760" y="706"/>
                    </a:lnTo>
                    <a:lnTo>
                      <a:pt x="2378" y="474"/>
                    </a:lnTo>
                    <a:lnTo>
                      <a:pt x="1799" y="649"/>
                    </a:lnTo>
                    <a:lnTo>
                      <a:pt x="1265" y="545"/>
                    </a:lnTo>
                    <a:lnTo>
                      <a:pt x="835" y="718"/>
                    </a:lnTo>
                    <a:lnTo>
                      <a:pt x="185" y="742"/>
                    </a:lnTo>
                    <a:lnTo>
                      <a:pt x="0" y="55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" name="Freeform 5"/>
              <p:cNvSpPr>
                <a:spLocks/>
              </p:cNvSpPr>
              <p:nvPr/>
            </p:nvSpPr>
            <p:spPr bwMode="auto">
              <a:xfrm>
                <a:off x="7573" y="8724"/>
                <a:ext cx="1925" cy="602"/>
              </a:xfrm>
              <a:custGeom>
                <a:avLst/>
                <a:gdLst>
                  <a:gd name="T0" fmla="*/ 0 w 1925"/>
                  <a:gd name="T1" fmla="*/ 0 h 602"/>
                  <a:gd name="T2" fmla="*/ 558 w 1925"/>
                  <a:gd name="T3" fmla="*/ 21 h 602"/>
                  <a:gd name="T4" fmla="*/ 1056 w 1925"/>
                  <a:gd name="T5" fmla="*/ 57 h 602"/>
                  <a:gd name="T6" fmla="*/ 1925 w 1925"/>
                  <a:gd name="T7" fmla="*/ 253 h 602"/>
                  <a:gd name="T8" fmla="*/ 1414 w 1925"/>
                  <a:gd name="T9" fmla="*/ 602 h 602"/>
                  <a:gd name="T10" fmla="*/ 719 w 1925"/>
                  <a:gd name="T11" fmla="*/ 554 h 602"/>
                  <a:gd name="T12" fmla="*/ 278 w 1925"/>
                  <a:gd name="T13" fmla="*/ 241 h 602"/>
                  <a:gd name="T14" fmla="*/ 0 w 1925"/>
                  <a:gd name="T15" fmla="*/ 0 h 602"/>
                  <a:gd name="T16" fmla="*/ 0 w 1925"/>
                  <a:gd name="T17" fmla="*/ 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25" h="602">
                    <a:moveTo>
                      <a:pt x="0" y="0"/>
                    </a:moveTo>
                    <a:lnTo>
                      <a:pt x="558" y="21"/>
                    </a:lnTo>
                    <a:lnTo>
                      <a:pt x="1056" y="57"/>
                    </a:lnTo>
                    <a:lnTo>
                      <a:pt x="1925" y="253"/>
                    </a:lnTo>
                    <a:lnTo>
                      <a:pt x="1414" y="602"/>
                    </a:lnTo>
                    <a:lnTo>
                      <a:pt x="719" y="554"/>
                    </a:lnTo>
                    <a:lnTo>
                      <a:pt x="278" y="2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" name="Freeform 6"/>
              <p:cNvSpPr>
                <a:spLocks/>
              </p:cNvSpPr>
              <p:nvPr/>
            </p:nvSpPr>
            <p:spPr bwMode="auto">
              <a:xfrm>
                <a:off x="7468" y="10275"/>
                <a:ext cx="4419" cy="1149"/>
              </a:xfrm>
              <a:custGeom>
                <a:avLst/>
                <a:gdLst>
                  <a:gd name="T0" fmla="*/ 0 w 4419"/>
                  <a:gd name="T1" fmla="*/ 512 h 1149"/>
                  <a:gd name="T2" fmla="*/ 1009 w 4419"/>
                  <a:gd name="T3" fmla="*/ 325 h 1149"/>
                  <a:gd name="T4" fmla="*/ 1403 w 4419"/>
                  <a:gd name="T5" fmla="*/ 71 h 1149"/>
                  <a:gd name="T6" fmla="*/ 1764 w 4419"/>
                  <a:gd name="T7" fmla="*/ 0 h 1149"/>
                  <a:gd name="T8" fmla="*/ 2158 w 4419"/>
                  <a:gd name="T9" fmla="*/ 280 h 1149"/>
                  <a:gd name="T10" fmla="*/ 2540 w 4419"/>
                  <a:gd name="T11" fmla="*/ 197 h 1149"/>
                  <a:gd name="T12" fmla="*/ 2761 w 4419"/>
                  <a:gd name="T13" fmla="*/ 93 h 1149"/>
                  <a:gd name="T14" fmla="*/ 3456 w 4419"/>
                  <a:gd name="T15" fmla="*/ 396 h 1149"/>
                  <a:gd name="T16" fmla="*/ 3665 w 4419"/>
                  <a:gd name="T17" fmla="*/ 754 h 1149"/>
                  <a:gd name="T18" fmla="*/ 4419 w 4419"/>
                  <a:gd name="T19" fmla="*/ 998 h 1149"/>
                  <a:gd name="T20" fmla="*/ 3757 w 4419"/>
                  <a:gd name="T21" fmla="*/ 1149 h 1149"/>
                  <a:gd name="T22" fmla="*/ 2901 w 4419"/>
                  <a:gd name="T23" fmla="*/ 649 h 1149"/>
                  <a:gd name="T24" fmla="*/ 2414 w 4419"/>
                  <a:gd name="T25" fmla="*/ 742 h 1149"/>
                  <a:gd name="T26" fmla="*/ 1648 w 4419"/>
                  <a:gd name="T27" fmla="*/ 569 h 1149"/>
                  <a:gd name="T28" fmla="*/ 755 w 4419"/>
                  <a:gd name="T29" fmla="*/ 742 h 1149"/>
                  <a:gd name="T30" fmla="*/ 0 w 4419"/>
                  <a:gd name="T31" fmla="*/ 512 h 1149"/>
                  <a:gd name="T32" fmla="*/ 0 w 4419"/>
                  <a:gd name="T33" fmla="*/ 512 h 1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19" h="1149">
                    <a:moveTo>
                      <a:pt x="0" y="512"/>
                    </a:moveTo>
                    <a:lnTo>
                      <a:pt x="1009" y="325"/>
                    </a:lnTo>
                    <a:lnTo>
                      <a:pt x="1403" y="71"/>
                    </a:lnTo>
                    <a:lnTo>
                      <a:pt x="1764" y="0"/>
                    </a:lnTo>
                    <a:lnTo>
                      <a:pt x="2158" y="280"/>
                    </a:lnTo>
                    <a:lnTo>
                      <a:pt x="2540" y="197"/>
                    </a:lnTo>
                    <a:lnTo>
                      <a:pt x="2761" y="93"/>
                    </a:lnTo>
                    <a:lnTo>
                      <a:pt x="3456" y="396"/>
                    </a:lnTo>
                    <a:lnTo>
                      <a:pt x="3665" y="754"/>
                    </a:lnTo>
                    <a:lnTo>
                      <a:pt x="4419" y="998"/>
                    </a:lnTo>
                    <a:lnTo>
                      <a:pt x="3757" y="1149"/>
                    </a:lnTo>
                    <a:lnTo>
                      <a:pt x="2901" y="649"/>
                    </a:lnTo>
                    <a:lnTo>
                      <a:pt x="2414" y="742"/>
                    </a:lnTo>
                    <a:lnTo>
                      <a:pt x="1648" y="569"/>
                    </a:lnTo>
                    <a:lnTo>
                      <a:pt x="755" y="742"/>
                    </a:lnTo>
                    <a:lnTo>
                      <a:pt x="0" y="51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" name="Freeform 7"/>
              <p:cNvSpPr>
                <a:spLocks/>
              </p:cNvSpPr>
              <p:nvPr/>
            </p:nvSpPr>
            <p:spPr bwMode="auto">
              <a:xfrm>
                <a:off x="7642" y="11228"/>
                <a:ext cx="4117" cy="1390"/>
              </a:xfrm>
              <a:custGeom>
                <a:avLst/>
                <a:gdLst>
                  <a:gd name="T0" fmla="*/ 0 w 4117"/>
                  <a:gd name="T1" fmla="*/ 0 h 1390"/>
                  <a:gd name="T2" fmla="*/ 766 w 4117"/>
                  <a:gd name="T3" fmla="*/ 312 h 1390"/>
                  <a:gd name="T4" fmla="*/ 1775 w 4117"/>
                  <a:gd name="T5" fmla="*/ 786 h 1390"/>
                  <a:gd name="T6" fmla="*/ 2772 w 4117"/>
                  <a:gd name="T7" fmla="*/ 822 h 1390"/>
                  <a:gd name="T8" fmla="*/ 3386 w 4117"/>
                  <a:gd name="T9" fmla="*/ 509 h 1390"/>
                  <a:gd name="T10" fmla="*/ 4117 w 4117"/>
                  <a:gd name="T11" fmla="*/ 346 h 1390"/>
                  <a:gd name="T12" fmla="*/ 3282 w 4117"/>
                  <a:gd name="T13" fmla="*/ 1182 h 1390"/>
                  <a:gd name="T14" fmla="*/ 2390 w 4117"/>
                  <a:gd name="T15" fmla="*/ 1390 h 1390"/>
                  <a:gd name="T16" fmla="*/ 1103 w 4117"/>
                  <a:gd name="T17" fmla="*/ 1250 h 1390"/>
                  <a:gd name="T18" fmla="*/ 47 w 4117"/>
                  <a:gd name="T19" fmla="*/ 369 h 1390"/>
                  <a:gd name="T20" fmla="*/ 0 w 4117"/>
                  <a:gd name="T21" fmla="*/ 0 h 1390"/>
                  <a:gd name="T22" fmla="*/ 0 w 4117"/>
                  <a:gd name="T23" fmla="*/ 0 h 1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117" h="1390">
                    <a:moveTo>
                      <a:pt x="0" y="0"/>
                    </a:moveTo>
                    <a:lnTo>
                      <a:pt x="766" y="312"/>
                    </a:lnTo>
                    <a:lnTo>
                      <a:pt x="1775" y="786"/>
                    </a:lnTo>
                    <a:lnTo>
                      <a:pt x="2772" y="822"/>
                    </a:lnTo>
                    <a:lnTo>
                      <a:pt x="3386" y="509"/>
                    </a:lnTo>
                    <a:lnTo>
                      <a:pt x="4117" y="346"/>
                    </a:lnTo>
                    <a:lnTo>
                      <a:pt x="3282" y="1182"/>
                    </a:lnTo>
                    <a:lnTo>
                      <a:pt x="2390" y="1390"/>
                    </a:lnTo>
                    <a:lnTo>
                      <a:pt x="1103" y="1250"/>
                    </a:lnTo>
                    <a:lnTo>
                      <a:pt x="47" y="3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" name="Freeform 8"/>
              <p:cNvSpPr>
                <a:spLocks/>
              </p:cNvSpPr>
              <p:nvPr/>
            </p:nvSpPr>
            <p:spPr bwMode="auto">
              <a:xfrm>
                <a:off x="8767" y="8700"/>
                <a:ext cx="3690" cy="1159"/>
              </a:xfrm>
              <a:custGeom>
                <a:avLst/>
                <a:gdLst>
                  <a:gd name="T0" fmla="*/ 0 w 3690"/>
                  <a:gd name="T1" fmla="*/ 1159 h 1159"/>
                  <a:gd name="T2" fmla="*/ 650 w 3690"/>
                  <a:gd name="T3" fmla="*/ 753 h 1159"/>
                  <a:gd name="T4" fmla="*/ 1276 w 3690"/>
                  <a:gd name="T5" fmla="*/ 220 h 1159"/>
                  <a:gd name="T6" fmla="*/ 1497 w 3690"/>
                  <a:gd name="T7" fmla="*/ 116 h 1159"/>
                  <a:gd name="T8" fmla="*/ 2043 w 3690"/>
                  <a:gd name="T9" fmla="*/ 254 h 1159"/>
                  <a:gd name="T10" fmla="*/ 2413 w 3690"/>
                  <a:gd name="T11" fmla="*/ 161 h 1159"/>
                  <a:gd name="T12" fmla="*/ 2634 w 3690"/>
                  <a:gd name="T13" fmla="*/ 12 h 1159"/>
                  <a:gd name="T14" fmla="*/ 2831 w 3690"/>
                  <a:gd name="T15" fmla="*/ 0 h 1159"/>
                  <a:gd name="T16" fmla="*/ 3690 w 3690"/>
                  <a:gd name="T17" fmla="*/ 1042 h 1159"/>
                  <a:gd name="T18" fmla="*/ 3225 w 3690"/>
                  <a:gd name="T19" fmla="*/ 950 h 1159"/>
                  <a:gd name="T20" fmla="*/ 2843 w 3690"/>
                  <a:gd name="T21" fmla="*/ 545 h 1159"/>
                  <a:gd name="T22" fmla="*/ 1967 w 3690"/>
                  <a:gd name="T23" fmla="*/ 720 h 1159"/>
                  <a:gd name="T24" fmla="*/ 1416 w 3690"/>
                  <a:gd name="T25" fmla="*/ 569 h 1159"/>
                  <a:gd name="T26" fmla="*/ 650 w 3690"/>
                  <a:gd name="T27" fmla="*/ 1135 h 1159"/>
                  <a:gd name="T28" fmla="*/ 0 w 3690"/>
                  <a:gd name="T29" fmla="*/ 1159 h 1159"/>
                  <a:gd name="T30" fmla="*/ 0 w 3690"/>
                  <a:gd name="T31" fmla="*/ 1159 h 1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690" h="1159">
                    <a:moveTo>
                      <a:pt x="0" y="1159"/>
                    </a:moveTo>
                    <a:lnTo>
                      <a:pt x="650" y="753"/>
                    </a:lnTo>
                    <a:lnTo>
                      <a:pt x="1276" y="220"/>
                    </a:lnTo>
                    <a:lnTo>
                      <a:pt x="1497" y="116"/>
                    </a:lnTo>
                    <a:lnTo>
                      <a:pt x="2043" y="254"/>
                    </a:lnTo>
                    <a:lnTo>
                      <a:pt x="2413" y="161"/>
                    </a:lnTo>
                    <a:lnTo>
                      <a:pt x="2634" y="12"/>
                    </a:lnTo>
                    <a:lnTo>
                      <a:pt x="2831" y="0"/>
                    </a:lnTo>
                    <a:lnTo>
                      <a:pt x="3690" y="1042"/>
                    </a:lnTo>
                    <a:lnTo>
                      <a:pt x="3225" y="950"/>
                    </a:lnTo>
                    <a:lnTo>
                      <a:pt x="2843" y="545"/>
                    </a:lnTo>
                    <a:lnTo>
                      <a:pt x="1967" y="720"/>
                    </a:lnTo>
                    <a:lnTo>
                      <a:pt x="1416" y="569"/>
                    </a:lnTo>
                    <a:lnTo>
                      <a:pt x="650" y="1135"/>
                    </a:lnTo>
                    <a:lnTo>
                      <a:pt x="0" y="1159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" name="Freeform 9"/>
              <p:cNvSpPr>
                <a:spLocks/>
              </p:cNvSpPr>
              <p:nvPr/>
            </p:nvSpPr>
            <p:spPr bwMode="auto">
              <a:xfrm>
                <a:off x="10983" y="9918"/>
                <a:ext cx="1880" cy="914"/>
              </a:xfrm>
              <a:custGeom>
                <a:avLst/>
                <a:gdLst>
                  <a:gd name="T0" fmla="*/ 0 w 1880"/>
                  <a:gd name="T1" fmla="*/ 334 h 914"/>
                  <a:gd name="T2" fmla="*/ 859 w 1880"/>
                  <a:gd name="T3" fmla="*/ 393 h 914"/>
                  <a:gd name="T4" fmla="*/ 1880 w 1880"/>
                  <a:gd name="T5" fmla="*/ 0 h 914"/>
                  <a:gd name="T6" fmla="*/ 1752 w 1880"/>
                  <a:gd name="T7" fmla="*/ 369 h 914"/>
                  <a:gd name="T8" fmla="*/ 1125 w 1880"/>
                  <a:gd name="T9" fmla="*/ 741 h 914"/>
                  <a:gd name="T10" fmla="*/ 603 w 1880"/>
                  <a:gd name="T11" fmla="*/ 914 h 914"/>
                  <a:gd name="T12" fmla="*/ 0 w 1880"/>
                  <a:gd name="T13" fmla="*/ 334 h 914"/>
                  <a:gd name="T14" fmla="*/ 0 w 1880"/>
                  <a:gd name="T15" fmla="*/ 334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80" h="914">
                    <a:moveTo>
                      <a:pt x="0" y="334"/>
                    </a:moveTo>
                    <a:lnTo>
                      <a:pt x="859" y="393"/>
                    </a:lnTo>
                    <a:lnTo>
                      <a:pt x="1880" y="0"/>
                    </a:lnTo>
                    <a:lnTo>
                      <a:pt x="1752" y="369"/>
                    </a:lnTo>
                    <a:lnTo>
                      <a:pt x="1125" y="741"/>
                    </a:lnTo>
                    <a:lnTo>
                      <a:pt x="603" y="914"/>
                    </a:lnTo>
                    <a:lnTo>
                      <a:pt x="0" y="334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" name="Freeform 10"/>
              <p:cNvSpPr>
                <a:spLocks/>
              </p:cNvSpPr>
              <p:nvPr/>
            </p:nvSpPr>
            <p:spPr bwMode="auto">
              <a:xfrm>
                <a:off x="7203" y="7385"/>
                <a:ext cx="3230" cy="946"/>
              </a:xfrm>
              <a:custGeom>
                <a:avLst/>
                <a:gdLst>
                  <a:gd name="T0" fmla="*/ 0 w 3230"/>
                  <a:gd name="T1" fmla="*/ 827 h 946"/>
                  <a:gd name="T2" fmla="*/ 550 w 3230"/>
                  <a:gd name="T3" fmla="*/ 533 h 946"/>
                  <a:gd name="T4" fmla="*/ 963 w 3230"/>
                  <a:gd name="T5" fmla="*/ 207 h 946"/>
                  <a:gd name="T6" fmla="*/ 1350 w 3230"/>
                  <a:gd name="T7" fmla="*/ 0 h 946"/>
                  <a:gd name="T8" fmla="*/ 1568 w 3230"/>
                  <a:gd name="T9" fmla="*/ 36 h 946"/>
                  <a:gd name="T10" fmla="*/ 1775 w 3230"/>
                  <a:gd name="T11" fmla="*/ 192 h 946"/>
                  <a:gd name="T12" fmla="*/ 2029 w 3230"/>
                  <a:gd name="T13" fmla="*/ 180 h 946"/>
                  <a:gd name="T14" fmla="*/ 2406 w 3230"/>
                  <a:gd name="T15" fmla="*/ 98 h 946"/>
                  <a:gd name="T16" fmla="*/ 2636 w 3230"/>
                  <a:gd name="T17" fmla="*/ 218 h 946"/>
                  <a:gd name="T18" fmla="*/ 2952 w 3230"/>
                  <a:gd name="T19" fmla="*/ 472 h 946"/>
                  <a:gd name="T20" fmla="*/ 3230 w 3230"/>
                  <a:gd name="T21" fmla="*/ 946 h 946"/>
                  <a:gd name="T22" fmla="*/ 2902 w 3230"/>
                  <a:gd name="T23" fmla="*/ 775 h 946"/>
                  <a:gd name="T24" fmla="*/ 2746 w 3230"/>
                  <a:gd name="T25" fmla="*/ 448 h 946"/>
                  <a:gd name="T26" fmla="*/ 2297 w 3230"/>
                  <a:gd name="T27" fmla="*/ 289 h 946"/>
                  <a:gd name="T28" fmla="*/ 1958 w 3230"/>
                  <a:gd name="T29" fmla="*/ 448 h 946"/>
                  <a:gd name="T30" fmla="*/ 1642 w 3230"/>
                  <a:gd name="T31" fmla="*/ 351 h 946"/>
                  <a:gd name="T32" fmla="*/ 1447 w 3230"/>
                  <a:gd name="T33" fmla="*/ 133 h 946"/>
                  <a:gd name="T34" fmla="*/ 1084 w 3230"/>
                  <a:gd name="T35" fmla="*/ 315 h 946"/>
                  <a:gd name="T36" fmla="*/ 925 w 3230"/>
                  <a:gd name="T37" fmla="*/ 545 h 946"/>
                  <a:gd name="T38" fmla="*/ 489 w 3230"/>
                  <a:gd name="T39" fmla="*/ 740 h 946"/>
                  <a:gd name="T40" fmla="*/ 0 w 3230"/>
                  <a:gd name="T41" fmla="*/ 827 h 946"/>
                  <a:gd name="T42" fmla="*/ 0 w 3230"/>
                  <a:gd name="T43" fmla="*/ 827 h 9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230" h="946">
                    <a:moveTo>
                      <a:pt x="0" y="827"/>
                    </a:moveTo>
                    <a:lnTo>
                      <a:pt x="550" y="533"/>
                    </a:lnTo>
                    <a:lnTo>
                      <a:pt x="963" y="207"/>
                    </a:lnTo>
                    <a:lnTo>
                      <a:pt x="1350" y="0"/>
                    </a:lnTo>
                    <a:lnTo>
                      <a:pt x="1568" y="36"/>
                    </a:lnTo>
                    <a:lnTo>
                      <a:pt x="1775" y="192"/>
                    </a:lnTo>
                    <a:lnTo>
                      <a:pt x="2029" y="180"/>
                    </a:lnTo>
                    <a:lnTo>
                      <a:pt x="2406" y="98"/>
                    </a:lnTo>
                    <a:lnTo>
                      <a:pt x="2636" y="218"/>
                    </a:lnTo>
                    <a:lnTo>
                      <a:pt x="2952" y="472"/>
                    </a:lnTo>
                    <a:lnTo>
                      <a:pt x="3230" y="946"/>
                    </a:lnTo>
                    <a:lnTo>
                      <a:pt x="2902" y="775"/>
                    </a:lnTo>
                    <a:lnTo>
                      <a:pt x="2746" y="448"/>
                    </a:lnTo>
                    <a:lnTo>
                      <a:pt x="2297" y="289"/>
                    </a:lnTo>
                    <a:lnTo>
                      <a:pt x="1958" y="448"/>
                    </a:lnTo>
                    <a:lnTo>
                      <a:pt x="1642" y="351"/>
                    </a:lnTo>
                    <a:lnTo>
                      <a:pt x="1447" y="133"/>
                    </a:lnTo>
                    <a:lnTo>
                      <a:pt x="1084" y="315"/>
                    </a:lnTo>
                    <a:lnTo>
                      <a:pt x="925" y="545"/>
                    </a:lnTo>
                    <a:lnTo>
                      <a:pt x="489" y="740"/>
                    </a:lnTo>
                    <a:lnTo>
                      <a:pt x="0" y="8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" name="Freeform 11"/>
              <p:cNvSpPr>
                <a:spLocks/>
              </p:cNvSpPr>
              <p:nvPr/>
            </p:nvSpPr>
            <p:spPr bwMode="auto">
              <a:xfrm>
                <a:off x="7402" y="8125"/>
                <a:ext cx="2547" cy="412"/>
              </a:xfrm>
              <a:custGeom>
                <a:avLst/>
                <a:gdLst>
                  <a:gd name="T0" fmla="*/ 0 w 2547"/>
                  <a:gd name="T1" fmla="*/ 338 h 412"/>
                  <a:gd name="T2" fmla="*/ 679 w 2547"/>
                  <a:gd name="T3" fmla="*/ 265 h 412"/>
                  <a:gd name="T4" fmla="*/ 1163 w 2547"/>
                  <a:gd name="T5" fmla="*/ 23 h 412"/>
                  <a:gd name="T6" fmla="*/ 1552 w 2547"/>
                  <a:gd name="T7" fmla="*/ 108 h 412"/>
                  <a:gd name="T8" fmla="*/ 1977 w 2547"/>
                  <a:gd name="T9" fmla="*/ 97 h 412"/>
                  <a:gd name="T10" fmla="*/ 2255 w 2547"/>
                  <a:gd name="T11" fmla="*/ 0 h 412"/>
                  <a:gd name="T12" fmla="*/ 2547 w 2547"/>
                  <a:gd name="T13" fmla="*/ 253 h 412"/>
                  <a:gd name="T14" fmla="*/ 2207 w 2547"/>
                  <a:gd name="T15" fmla="*/ 168 h 412"/>
                  <a:gd name="T16" fmla="*/ 1759 w 2547"/>
                  <a:gd name="T17" fmla="*/ 303 h 412"/>
                  <a:gd name="T18" fmla="*/ 1248 w 2547"/>
                  <a:gd name="T19" fmla="*/ 206 h 412"/>
                  <a:gd name="T20" fmla="*/ 897 w 2547"/>
                  <a:gd name="T21" fmla="*/ 326 h 412"/>
                  <a:gd name="T22" fmla="*/ 411 w 2547"/>
                  <a:gd name="T23" fmla="*/ 412 h 412"/>
                  <a:gd name="T24" fmla="*/ 0 w 2547"/>
                  <a:gd name="T25" fmla="*/ 338 h 412"/>
                  <a:gd name="T26" fmla="*/ 0 w 2547"/>
                  <a:gd name="T27" fmla="*/ 338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47" h="412">
                    <a:moveTo>
                      <a:pt x="0" y="338"/>
                    </a:moveTo>
                    <a:lnTo>
                      <a:pt x="679" y="265"/>
                    </a:lnTo>
                    <a:lnTo>
                      <a:pt x="1163" y="23"/>
                    </a:lnTo>
                    <a:lnTo>
                      <a:pt x="1552" y="108"/>
                    </a:lnTo>
                    <a:lnTo>
                      <a:pt x="1977" y="97"/>
                    </a:lnTo>
                    <a:lnTo>
                      <a:pt x="2255" y="0"/>
                    </a:lnTo>
                    <a:lnTo>
                      <a:pt x="2547" y="253"/>
                    </a:lnTo>
                    <a:lnTo>
                      <a:pt x="2207" y="168"/>
                    </a:lnTo>
                    <a:lnTo>
                      <a:pt x="1759" y="303"/>
                    </a:lnTo>
                    <a:lnTo>
                      <a:pt x="1248" y="206"/>
                    </a:lnTo>
                    <a:lnTo>
                      <a:pt x="897" y="326"/>
                    </a:lnTo>
                    <a:lnTo>
                      <a:pt x="411" y="412"/>
                    </a:lnTo>
                    <a:lnTo>
                      <a:pt x="0" y="3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" name="Freeform 12"/>
              <p:cNvSpPr>
                <a:spLocks/>
              </p:cNvSpPr>
              <p:nvPr/>
            </p:nvSpPr>
            <p:spPr bwMode="auto">
              <a:xfrm>
                <a:off x="7442" y="8596"/>
                <a:ext cx="1747" cy="872"/>
              </a:xfrm>
              <a:custGeom>
                <a:avLst/>
                <a:gdLst>
                  <a:gd name="T0" fmla="*/ 0 w 1747"/>
                  <a:gd name="T1" fmla="*/ 0 h 872"/>
                  <a:gd name="T2" fmla="*/ 233 w 1747"/>
                  <a:gd name="T3" fmla="*/ 351 h 872"/>
                  <a:gd name="T4" fmla="*/ 608 w 1747"/>
                  <a:gd name="T5" fmla="*/ 689 h 872"/>
                  <a:gd name="T6" fmla="*/ 1227 w 1747"/>
                  <a:gd name="T7" fmla="*/ 872 h 872"/>
                  <a:gd name="T8" fmla="*/ 1614 w 1747"/>
                  <a:gd name="T9" fmla="*/ 763 h 872"/>
                  <a:gd name="T10" fmla="*/ 1747 w 1747"/>
                  <a:gd name="T11" fmla="*/ 630 h 872"/>
                  <a:gd name="T12" fmla="*/ 1337 w 1747"/>
                  <a:gd name="T13" fmla="*/ 557 h 872"/>
                  <a:gd name="T14" fmla="*/ 1092 w 1747"/>
                  <a:gd name="T15" fmla="*/ 666 h 872"/>
                  <a:gd name="T16" fmla="*/ 850 w 1747"/>
                  <a:gd name="T17" fmla="*/ 521 h 872"/>
                  <a:gd name="T18" fmla="*/ 546 w 1747"/>
                  <a:gd name="T19" fmla="*/ 459 h 872"/>
                  <a:gd name="T20" fmla="*/ 0 w 1747"/>
                  <a:gd name="T21" fmla="*/ 0 h 872"/>
                  <a:gd name="T22" fmla="*/ 0 w 1747"/>
                  <a:gd name="T23" fmla="*/ 0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47" h="872">
                    <a:moveTo>
                      <a:pt x="0" y="0"/>
                    </a:moveTo>
                    <a:lnTo>
                      <a:pt x="233" y="351"/>
                    </a:lnTo>
                    <a:lnTo>
                      <a:pt x="608" y="689"/>
                    </a:lnTo>
                    <a:lnTo>
                      <a:pt x="1227" y="872"/>
                    </a:lnTo>
                    <a:lnTo>
                      <a:pt x="1614" y="763"/>
                    </a:lnTo>
                    <a:lnTo>
                      <a:pt x="1747" y="630"/>
                    </a:lnTo>
                    <a:lnTo>
                      <a:pt x="1337" y="557"/>
                    </a:lnTo>
                    <a:lnTo>
                      <a:pt x="1092" y="666"/>
                    </a:lnTo>
                    <a:lnTo>
                      <a:pt x="850" y="521"/>
                    </a:lnTo>
                    <a:lnTo>
                      <a:pt x="546" y="45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" name="Freeform 13"/>
              <p:cNvSpPr>
                <a:spLocks/>
              </p:cNvSpPr>
              <p:nvPr/>
            </p:nvSpPr>
            <p:spPr bwMode="auto">
              <a:xfrm>
                <a:off x="8107" y="8700"/>
                <a:ext cx="1533" cy="355"/>
              </a:xfrm>
              <a:custGeom>
                <a:avLst/>
                <a:gdLst>
                  <a:gd name="T0" fmla="*/ 0 w 1533"/>
                  <a:gd name="T1" fmla="*/ 0 h 355"/>
                  <a:gd name="T2" fmla="*/ 358 w 1533"/>
                  <a:gd name="T3" fmla="*/ 173 h 355"/>
                  <a:gd name="T4" fmla="*/ 1217 w 1533"/>
                  <a:gd name="T5" fmla="*/ 355 h 355"/>
                  <a:gd name="T6" fmla="*/ 1533 w 1533"/>
                  <a:gd name="T7" fmla="*/ 173 h 355"/>
                  <a:gd name="T8" fmla="*/ 1058 w 1533"/>
                  <a:gd name="T9" fmla="*/ 187 h 355"/>
                  <a:gd name="T10" fmla="*/ 0 w 1533"/>
                  <a:gd name="T11" fmla="*/ 0 h 355"/>
                  <a:gd name="T12" fmla="*/ 0 w 1533"/>
                  <a:gd name="T13" fmla="*/ 0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33" h="355">
                    <a:moveTo>
                      <a:pt x="0" y="0"/>
                    </a:moveTo>
                    <a:lnTo>
                      <a:pt x="358" y="173"/>
                    </a:lnTo>
                    <a:lnTo>
                      <a:pt x="1217" y="355"/>
                    </a:lnTo>
                    <a:lnTo>
                      <a:pt x="1533" y="173"/>
                    </a:lnTo>
                    <a:lnTo>
                      <a:pt x="1058" y="1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" name="Freeform 14"/>
              <p:cNvSpPr>
                <a:spLocks/>
              </p:cNvSpPr>
              <p:nvPr/>
            </p:nvSpPr>
            <p:spPr bwMode="auto">
              <a:xfrm>
                <a:off x="8779" y="8390"/>
                <a:ext cx="4157" cy="1549"/>
              </a:xfrm>
              <a:custGeom>
                <a:avLst/>
                <a:gdLst>
                  <a:gd name="T0" fmla="*/ 0 w 4157"/>
                  <a:gd name="T1" fmla="*/ 1376 h 1549"/>
                  <a:gd name="T2" fmla="*/ 517 w 4157"/>
                  <a:gd name="T3" fmla="*/ 898 h 1549"/>
                  <a:gd name="T4" fmla="*/ 930 w 4157"/>
                  <a:gd name="T5" fmla="*/ 436 h 1549"/>
                  <a:gd name="T6" fmla="*/ 1245 w 4157"/>
                  <a:gd name="T7" fmla="*/ 218 h 1549"/>
                  <a:gd name="T8" fmla="*/ 1464 w 4157"/>
                  <a:gd name="T9" fmla="*/ 73 h 1549"/>
                  <a:gd name="T10" fmla="*/ 1744 w 4157"/>
                  <a:gd name="T11" fmla="*/ 144 h 1549"/>
                  <a:gd name="T12" fmla="*/ 2010 w 4157"/>
                  <a:gd name="T13" fmla="*/ 230 h 1549"/>
                  <a:gd name="T14" fmla="*/ 2302 w 4157"/>
                  <a:gd name="T15" fmla="*/ 132 h 1549"/>
                  <a:gd name="T16" fmla="*/ 2629 w 4157"/>
                  <a:gd name="T17" fmla="*/ 0 h 1549"/>
                  <a:gd name="T18" fmla="*/ 2919 w 4157"/>
                  <a:gd name="T19" fmla="*/ 97 h 1549"/>
                  <a:gd name="T20" fmla="*/ 3137 w 4157"/>
                  <a:gd name="T21" fmla="*/ 436 h 1549"/>
                  <a:gd name="T22" fmla="*/ 3381 w 4157"/>
                  <a:gd name="T23" fmla="*/ 860 h 1549"/>
                  <a:gd name="T24" fmla="*/ 3830 w 4157"/>
                  <a:gd name="T25" fmla="*/ 1310 h 1549"/>
                  <a:gd name="T26" fmla="*/ 4157 w 4157"/>
                  <a:gd name="T27" fmla="*/ 1478 h 1549"/>
                  <a:gd name="T28" fmla="*/ 3635 w 4157"/>
                  <a:gd name="T29" fmla="*/ 1540 h 1549"/>
                  <a:gd name="T30" fmla="*/ 3234 w 4157"/>
                  <a:gd name="T31" fmla="*/ 1357 h 1549"/>
                  <a:gd name="T32" fmla="*/ 2871 w 4157"/>
                  <a:gd name="T33" fmla="*/ 945 h 1549"/>
                  <a:gd name="T34" fmla="*/ 2496 w 4157"/>
                  <a:gd name="T35" fmla="*/ 933 h 1549"/>
                  <a:gd name="T36" fmla="*/ 2095 w 4157"/>
                  <a:gd name="T37" fmla="*/ 1054 h 1549"/>
                  <a:gd name="T38" fmla="*/ 1670 w 4157"/>
                  <a:gd name="T39" fmla="*/ 1030 h 1549"/>
                  <a:gd name="T40" fmla="*/ 1573 w 4157"/>
                  <a:gd name="T41" fmla="*/ 957 h 1549"/>
                  <a:gd name="T42" fmla="*/ 1253 w 4157"/>
                  <a:gd name="T43" fmla="*/ 1156 h 1549"/>
                  <a:gd name="T44" fmla="*/ 626 w 4157"/>
                  <a:gd name="T45" fmla="*/ 1549 h 1549"/>
                  <a:gd name="T46" fmla="*/ 417 w 4157"/>
                  <a:gd name="T47" fmla="*/ 1445 h 1549"/>
                  <a:gd name="T48" fmla="*/ 1124 w 4157"/>
                  <a:gd name="T49" fmla="*/ 971 h 1549"/>
                  <a:gd name="T50" fmla="*/ 1331 w 4157"/>
                  <a:gd name="T51" fmla="*/ 715 h 1549"/>
                  <a:gd name="T52" fmla="*/ 1658 w 4157"/>
                  <a:gd name="T53" fmla="*/ 765 h 1549"/>
                  <a:gd name="T54" fmla="*/ 1924 w 4157"/>
                  <a:gd name="T55" fmla="*/ 898 h 1549"/>
                  <a:gd name="T56" fmla="*/ 2252 w 4157"/>
                  <a:gd name="T57" fmla="*/ 836 h 1549"/>
                  <a:gd name="T58" fmla="*/ 2700 w 4157"/>
                  <a:gd name="T59" fmla="*/ 654 h 1549"/>
                  <a:gd name="T60" fmla="*/ 2945 w 4157"/>
                  <a:gd name="T61" fmla="*/ 739 h 1549"/>
                  <a:gd name="T62" fmla="*/ 3151 w 4157"/>
                  <a:gd name="T63" fmla="*/ 1080 h 1549"/>
                  <a:gd name="T64" fmla="*/ 3538 w 4157"/>
                  <a:gd name="T65" fmla="*/ 1189 h 1549"/>
                  <a:gd name="T66" fmla="*/ 3151 w 4157"/>
                  <a:gd name="T67" fmla="*/ 789 h 1549"/>
                  <a:gd name="T68" fmla="*/ 2883 w 4157"/>
                  <a:gd name="T69" fmla="*/ 241 h 1549"/>
                  <a:gd name="T70" fmla="*/ 2591 w 4157"/>
                  <a:gd name="T71" fmla="*/ 132 h 1549"/>
                  <a:gd name="T72" fmla="*/ 2349 w 4157"/>
                  <a:gd name="T73" fmla="*/ 376 h 1549"/>
                  <a:gd name="T74" fmla="*/ 1924 w 4157"/>
                  <a:gd name="T75" fmla="*/ 412 h 1549"/>
                  <a:gd name="T76" fmla="*/ 1658 w 4157"/>
                  <a:gd name="T77" fmla="*/ 268 h 1549"/>
                  <a:gd name="T78" fmla="*/ 1476 w 4157"/>
                  <a:gd name="T79" fmla="*/ 182 h 1549"/>
                  <a:gd name="T80" fmla="*/ 1148 w 4157"/>
                  <a:gd name="T81" fmla="*/ 448 h 1549"/>
                  <a:gd name="T82" fmla="*/ 761 w 4157"/>
                  <a:gd name="T83" fmla="*/ 800 h 1549"/>
                  <a:gd name="T84" fmla="*/ 522 w 4157"/>
                  <a:gd name="T85" fmla="*/ 1120 h 1549"/>
                  <a:gd name="T86" fmla="*/ 0 w 4157"/>
                  <a:gd name="T87" fmla="*/ 1376 h 1549"/>
                  <a:gd name="T88" fmla="*/ 0 w 4157"/>
                  <a:gd name="T89" fmla="*/ 1376 h 15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157" h="1549">
                    <a:moveTo>
                      <a:pt x="0" y="1376"/>
                    </a:moveTo>
                    <a:lnTo>
                      <a:pt x="517" y="898"/>
                    </a:lnTo>
                    <a:lnTo>
                      <a:pt x="930" y="436"/>
                    </a:lnTo>
                    <a:lnTo>
                      <a:pt x="1245" y="218"/>
                    </a:lnTo>
                    <a:lnTo>
                      <a:pt x="1464" y="73"/>
                    </a:lnTo>
                    <a:lnTo>
                      <a:pt x="1744" y="144"/>
                    </a:lnTo>
                    <a:lnTo>
                      <a:pt x="2010" y="230"/>
                    </a:lnTo>
                    <a:lnTo>
                      <a:pt x="2302" y="132"/>
                    </a:lnTo>
                    <a:lnTo>
                      <a:pt x="2629" y="0"/>
                    </a:lnTo>
                    <a:lnTo>
                      <a:pt x="2919" y="97"/>
                    </a:lnTo>
                    <a:lnTo>
                      <a:pt x="3137" y="436"/>
                    </a:lnTo>
                    <a:lnTo>
                      <a:pt x="3381" y="860"/>
                    </a:lnTo>
                    <a:lnTo>
                      <a:pt x="3830" y="1310"/>
                    </a:lnTo>
                    <a:lnTo>
                      <a:pt x="4157" y="1478"/>
                    </a:lnTo>
                    <a:lnTo>
                      <a:pt x="3635" y="1540"/>
                    </a:lnTo>
                    <a:lnTo>
                      <a:pt x="3234" y="1357"/>
                    </a:lnTo>
                    <a:lnTo>
                      <a:pt x="2871" y="945"/>
                    </a:lnTo>
                    <a:lnTo>
                      <a:pt x="2496" y="933"/>
                    </a:lnTo>
                    <a:lnTo>
                      <a:pt x="2095" y="1054"/>
                    </a:lnTo>
                    <a:lnTo>
                      <a:pt x="1670" y="1030"/>
                    </a:lnTo>
                    <a:lnTo>
                      <a:pt x="1573" y="957"/>
                    </a:lnTo>
                    <a:lnTo>
                      <a:pt x="1253" y="1156"/>
                    </a:lnTo>
                    <a:lnTo>
                      <a:pt x="626" y="1549"/>
                    </a:lnTo>
                    <a:lnTo>
                      <a:pt x="417" y="1445"/>
                    </a:lnTo>
                    <a:lnTo>
                      <a:pt x="1124" y="971"/>
                    </a:lnTo>
                    <a:lnTo>
                      <a:pt x="1331" y="715"/>
                    </a:lnTo>
                    <a:lnTo>
                      <a:pt x="1658" y="765"/>
                    </a:lnTo>
                    <a:lnTo>
                      <a:pt x="1924" y="898"/>
                    </a:lnTo>
                    <a:lnTo>
                      <a:pt x="2252" y="836"/>
                    </a:lnTo>
                    <a:lnTo>
                      <a:pt x="2700" y="654"/>
                    </a:lnTo>
                    <a:lnTo>
                      <a:pt x="2945" y="739"/>
                    </a:lnTo>
                    <a:lnTo>
                      <a:pt x="3151" y="1080"/>
                    </a:lnTo>
                    <a:lnTo>
                      <a:pt x="3538" y="1189"/>
                    </a:lnTo>
                    <a:lnTo>
                      <a:pt x="3151" y="789"/>
                    </a:lnTo>
                    <a:lnTo>
                      <a:pt x="2883" y="241"/>
                    </a:lnTo>
                    <a:lnTo>
                      <a:pt x="2591" y="132"/>
                    </a:lnTo>
                    <a:lnTo>
                      <a:pt x="2349" y="376"/>
                    </a:lnTo>
                    <a:lnTo>
                      <a:pt x="1924" y="412"/>
                    </a:lnTo>
                    <a:lnTo>
                      <a:pt x="1658" y="268"/>
                    </a:lnTo>
                    <a:lnTo>
                      <a:pt x="1476" y="182"/>
                    </a:lnTo>
                    <a:lnTo>
                      <a:pt x="1148" y="448"/>
                    </a:lnTo>
                    <a:lnTo>
                      <a:pt x="761" y="800"/>
                    </a:lnTo>
                    <a:lnTo>
                      <a:pt x="522" y="1120"/>
                    </a:lnTo>
                    <a:lnTo>
                      <a:pt x="0" y="13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7317" y="9918"/>
                <a:ext cx="4597" cy="1224"/>
              </a:xfrm>
              <a:custGeom>
                <a:avLst/>
                <a:gdLst>
                  <a:gd name="T0" fmla="*/ 0 w 4597"/>
                  <a:gd name="T1" fmla="*/ 800 h 1224"/>
                  <a:gd name="T2" fmla="*/ 534 w 4597"/>
                  <a:gd name="T3" fmla="*/ 680 h 1224"/>
                  <a:gd name="T4" fmla="*/ 1174 w 4597"/>
                  <a:gd name="T5" fmla="*/ 350 h 1224"/>
                  <a:gd name="T6" fmla="*/ 1637 w 4597"/>
                  <a:gd name="T7" fmla="*/ 85 h 1224"/>
                  <a:gd name="T8" fmla="*/ 1953 w 4597"/>
                  <a:gd name="T9" fmla="*/ 0 h 1224"/>
                  <a:gd name="T10" fmla="*/ 2171 w 4597"/>
                  <a:gd name="T11" fmla="*/ 206 h 1224"/>
                  <a:gd name="T12" fmla="*/ 2522 w 4597"/>
                  <a:gd name="T13" fmla="*/ 147 h 1224"/>
                  <a:gd name="T14" fmla="*/ 2959 w 4597"/>
                  <a:gd name="T15" fmla="*/ 0 h 1224"/>
                  <a:gd name="T16" fmla="*/ 3396 w 4597"/>
                  <a:gd name="T17" fmla="*/ 291 h 1224"/>
                  <a:gd name="T18" fmla="*/ 3771 w 4597"/>
                  <a:gd name="T19" fmla="*/ 668 h 1224"/>
                  <a:gd name="T20" fmla="*/ 4281 w 4597"/>
                  <a:gd name="T21" fmla="*/ 1104 h 1224"/>
                  <a:gd name="T22" fmla="*/ 4597 w 4597"/>
                  <a:gd name="T23" fmla="*/ 1224 h 1224"/>
                  <a:gd name="T24" fmla="*/ 3880 w 4597"/>
                  <a:gd name="T25" fmla="*/ 1092 h 1224"/>
                  <a:gd name="T26" fmla="*/ 3469 w 4597"/>
                  <a:gd name="T27" fmla="*/ 618 h 1224"/>
                  <a:gd name="T28" fmla="*/ 2850 w 4597"/>
                  <a:gd name="T29" fmla="*/ 241 h 1224"/>
                  <a:gd name="T30" fmla="*/ 2582 w 4597"/>
                  <a:gd name="T31" fmla="*/ 436 h 1224"/>
                  <a:gd name="T32" fmla="*/ 2145 w 4597"/>
                  <a:gd name="T33" fmla="*/ 450 h 1224"/>
                  <a:gd name="T34" fmla="*/ 1953 w 4597"/>
                  <a:gd name="T35" fmla="*/ 182 h 1224"/>
                  <a:gd name="T36" fmla="*/ 1661 w 4597"/>
                  <a:gd name="T37" fmla="*/ 218 h 1224"/>
                  <a:gd name="T38" fmla="*/ 1395 w 4597"/>
                  <a:gd name="T39" fmla="*/ 350 h 1224"/>
                  <a:gd name="T40" fmla="*/ 1030 w 4597"/>
                  <a:gd name="T41" fmla="*/ 630 h 1224"/>
                  <a:gd name="T42" fmla="*/ 472 w 4597"/>
                  <a:gd name="T43" fmla="*/ 848 h 1224"/>
                  <a:gd name="T44" fmla="*/ 0 w 4597"/>
                  <a:gd name="T45" fmla="*/ 800 h 1224"/>
                  <a:gd name="T46" fmla="*/ 0 w 4597"/>
                  <a:gd name="T47" fmla="*/ 800 h 1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597" h="1224">
                    <a:moveTo>
                      <a:pt x="0" y="800"/>
                    </a:moveTo>
                    <a:lnTo>
                      <a:pt x="534" y="680"/>
                    </a:lnTo>
                    <a:lnTo>
                      <a:pt x="1174" y="350"/>
                    </a:lnTo>
                    <a:lnTo>
                      <a:pt x="1637" y="85"/>
                    </a:lnTo>
                    <a:lnTo>
                      <a:pt x="1953" y="0"/>
                    </a:lnTo>
                    <a:lnTo>
                      <a:pt x="2171" y="206"/>
                    </a:lnTo>
                    <a:lnTo>
                      <a:pt x="2522" y="147"/>
                    </a:lnTo>
                    <a:lnTo>
                      <a:pt x="2959" y="0"/>
                    </a:lnTo>
                    <a:lnTo>
                      <a:pt x="3396" y="291"/>
                    </a:lnTo>
                    <a:lnTo>
                      <a:pt x="3771" y="668"/>
                    </a:lnTo>
                    <a:lnTo>
                      <a:pt x="4281" y="1104"/>
                    </a:lnTo>
                    <a:lnTo>
                      <a:pt x="4597" y="1224"/>
                    </a:lnTo>
                    <a:lnTo>
                      <a:pt x="3880" y="1092"/>
                    </a:lnTo>
                    <a:lnTo>
                      <a:pt x="3469" y="618"/>
                    </a:lnTo>
                    <a:lnTo>
                      <a:pt x="2850" y="241"/>
                    </a:lnTo>
                    <a:lnTo>
                      <a:pt x="2582" y="436"/>
                    </a:lnTo>
                    <a:lnTo>
                      <a:pt x="2145" y="450"/>
                    </a:lnTo>
                    <a:lnTo>
                      <a:pt x="1953" y="182"/>
                    </a:lnTo>
                    <a:lnTo>
                      <a:pt x="1661" y="218"/>
                    </a:lnTo>
                    <a:lnTo>
                      <a:pt x="1395" y="350"/>
                    </a:lnTo>
                    <a:lnTo>
                      <a:pt x="1030" y="630"/>
                    </a:lnTo>
                    <a:lnTo>
                      <a:pt x="472" y="848"/>
                    </a:lnTo>
                    <a:lnTo>
                      <a:pt x="0" y="8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" name="Freeform 16"/>
              <p:cNvSpPr>
                <a:spLocks/>
              </p:cNvSpPr>
              <p:nvPr/>
            </p:nvSpPr>
            <p:spPr bwMode="auto">
              <a:xfrm>
                <a:off x="7995" y="10645"/>
                <a:ext cx="3615" cy="777"/>
              </a:xfrm>
              <a:custGeom>
                <a:avLst/>
                <a:gdLst>
                  <a:gd name="T0" fmla="*/ 0 w 3615"/>
                  <a:gd name="T1" fmla="*/ 377 h 777"/>
                  <a:gd name="T2" fmla="*/ 496 w 3615"/>
                  <a:gd name="T3" fmla="*/ 244 h 777"/>
                  <a:gd name="T4" fmla="*/ 1128 w 3615"/>
                  <a:gd name="T5" fmla="*/ 62 h 777"/>
                  <a:gd name="T6" fmla="*/ 1505 w 3615"/>
                  <a:gd name="T7" fmla="*/ 230 h 777"/>
                  <a:gd name="T8" fmla="*/ 1954 w 3615"/>
                  <a:gd name="T9" fmla="*/ 182 h 777"/>
                  <a:gd name="T10" fmla="*/ 2245 w 3615"/>
                  <a:gd name="T11" fmla="*/ 0 h 777"/>
                  <a:gd name="T12" fmla="*/ 2559 w 3615"/>
                  <a:gd name="T13" fmla="*/ 147 h 777"/>
                  <a:gd name="T14" fmla="*/ 2777 w 3615"/>
                  <a:gd name="T15" fmla="*/ 474 h 777"/>
                  <a:gd name="T16" fmla="*/ 3178 w 3615"/>
                  <a:gd name="T17" fmla="*/ 630 h 777"/>
                  <a:gd name="T18" fmla="*/ 3615 w 3615"/>
                  <a:gd name="T19" fmla="*/ 727 h 777"/>
                  <a:gd name="T20" fmla="*/ 3143 w 3615"/>
                  <a:gd name="T21" fmla="*/ 777 h 777"/>
                  <a:gd name="T22" fmla="*/ 2851 w 3615"/>
                  <a:gd name="T23" fmla="*/ 715 h 777"/>
                  <a:gd name="T24" fmla="*/ 2402 w 3615"/>
                  <a:gd name="T25" fmla="*/ 339 h 777"/>
                  <a:gd name="T26" fmla="*/ 2160 w 3615"/>
                  <a:gd name="T27" fmla="*/ 327 h 777"/>
                  <a:gd name="T28" fmla="*/ 1930 w 3615"/>
                  <a:gd name="T29" fmla="*/ 450 h 777"/>
                  <a:gd name="T30" fmla="*/ 1505 w 3615"/>
                  <a:gd name="T31" fmla="*/ 424 h 777"/>
                  <a:gd name="T32" fmla="*/ 1018 w 3615"/>
                  <a:gd name="T33" fmla="*/ 268 h 777"/>
                  <a:gd name="T34" fmla="*/ 522 w 3615"/>
                  <a:gd name="T35" fmla="*/ 400 h 777"/>
                  <a:gd name="T36" fmla="*/ 0 w 3615"/>
                  <a:gd name="T37" fmla="*/ 377 h 777"/>
                  <a:gd name="T38" fmla="*/ 0 w 3615"/>
                  <a:gd name="T39" fmla="*/ 377 h 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615" h="777">
                    <a:moveTo>
                      <a:pt x="0" y="377"/>
                    </a:moveTo>
                    <a:lnTo>
                      <a:pt x="496" y="244"/>
                    </a:lnTo>
                    <a:lnTo>
                      <a:pt x="1128" y="62"/>
                    </a:lnTo>
                    <a:lnTo>
                      <a:pt x="1505" y="230"/>
                    </a:lnTo>
                    <a:lnTo>
                      <a:pt x="1954" y="182"/>
                    </a:lnTo>
                    <a:lnTo>
                      <a:pt x="2245" y="0"/>
                    </a:lnTo>
                    <a:lnTo>
                      <a:pt x="2559" y="147"/>
                    </a:lnTo>
                    <a:lnTo>
                      <a:pt x="2777" y="474"/>
                    </a:lnTo>
                    <a:lnTo>
                      <a:pt x="3178" y="630"/>
                    </a:lnTo>
                    <a:lnTo>
                      <a:pt x="3615" y="727"/>
                    </a:lnTo>
                    <a:lnTo>
                      <a:pt x="3143" y="777"/>
                    </a:lnTo>
                    <a:lnTo>
                      <a:pt x="2851" y="715"/>
                    </a:lnTo>
                    <a:lnTo>
                      <a:pt x="2402" y="339"/>
                    </a:lnTo>
                    <a:lnTo>
                      <a:pt x="2160" y="327"/>
                    </a:lnTo>
                    <a:lnTo>
                      <a:pt x="1930" y="450"/>
                    </a:lnTo>
                    <a:lnTo>
                      <a:pt x="1505" y="424"/>
                    </a:lnTo>
                    <a:lnTo>
                      <a:pt x="1018" y="268"/>
                    </a:lnTo>
                    <a:lnTo>
                      <a:pt x="522" y="400"/>
                    </a:lnTo>
                    <a:lnTo>
                      <a:pt x="0" y="37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" name="Freeform 17"/>
              <p:cNvSpPr>
                <a:spLocks/>
              </p:cNvSpPr>
              <p:nvPr/>
            </p:nvSpPr>
            <p:spPr bwMode="auto">
              <a:xfrm>
                <a:off x="7960" y="11337"/>
                <a:ext cx="3372" cy="836"/>
              </a:xfrm>
              <a:custGeom>
                <a:avLst/>
                <a:gdLst>
                  <a:gd name="T0" fmla="*/ 0 w 3372"/>
                  <a:gd name="T1" fmla="*/ 0 h 836"/>
                  <a:gd name="T2" fmla="*/ 1175 w 3372"/>
                  <a:gd name="T3" fmla="*/ 521 h 836"/>
                  <a:gd name="T4" fmla="*/ 1915 w 3372"/>
                  <a:gd name="T5" fmla="*/ 642 h 836"/>
                  <a:gd name="T6" fmla="*/ 2594 w 3372"/>
                  <a:gd name="T7" fmla="*/ 582 h 836"/>
                  <a:gd name="T8" fmla="*/ 2983 w 3372"/>
                  <a:gd name="T9" fmla="*/ 388 h 836"/>
                  <a:gd name="T10" fmla="*/ 3372 w 3372"/>
                  <a:gd name="T11" fmla="*/ 388 h 836"/>
                  <a:gd name="T12" fmla="*/ 2921 w 3372"/>
                  <a:gd name="T13" fmla="*/ 556 h 836"/>
                  <a:gd name="T14" fmla="*/ 2449 w 3372"/>
                  <a:gd name="T15" fmla="*/ 836 h 836"/>
                  <a:gd name="T16" fmla="*/ 1758 w 3372"/>
                  <a:gd name="T17" fmla="*/ 836 h 836"/>
                  <a:gd name="T18" fmla="*/ 1139 w 3372"/>
                  <a:gd name="T19" fmla="*/ 727 h 836"/>
                  <a:gd name="T20" fmla="*/ 655 w 3372"/>
                  <a:gd name="T21" fmla="*/ 376 h 836"/>
                  <a:gd name="T22" fmla="*/ 230 w 3372"/>
                  <a:gd name="T23" fmla="*/ 303 h 836"/>
                  <a:gd name="T24" fmla="*/ 0 w 3372"/>
                  <a:gd name="T25" fmla="*/ 0 h 836"/>
                  <a:gd name="T26" fmla="*/ 0 w 3372"/>
                  <a:gd name="T27" fmla="*/ 0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372" h="836">
                    <a:moveTo>
                      <a:pt x="0" y="0"/>
                    </a:moveTo>
                    <a:lnTo>
                      <a:pt x="1175" y="521"/>
                    </a:lnTo>
                    <a:lnTo>
                      <a:pt x="1915" y="642"/>
                    </a:lnTo>
                    <a:lnTo>
                      <a:pt x="2594" y="582"/>
                    </a:lnTo>
                    <a:lnTo>
                      <a:pt x="2983" y="388"/>
                    </a:lnTo>
                    <a:lnTo>
                      <a:pt x="3372" y="388"/>
                    </a:lnTo>
                    <a:lnTo>
                      <a:pt x="2921" y="556"/>
                    </a:lnTo>
                    <a:lnTo>
                      <a:pt x="2449" y="836"/>
                    </a:lnTo>
                    <a:lnTo>
                      <a:pt x="1758" y="836"/>
                    </a:lnTo>
                    <a:lnTo>
                      <a:pt x="1139" y="727"/>
                    </a:lnTo>
                    <a:lnTo>
                      <a:pt x="655" y="376"/>
                    </a:lnTo>
                    <a:lnTo>
                      <a:pt x="230" y="3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" name="Freeform 18"/>
              <p:cNvSpPr>
                <a:spLocks/>
              </p:cNvSpPr>
              <p:nvPr/>
            </p:nvSpPr>
            <p:spPr bwMode="auto">
              <a:xfrm>
                <a:off x="10931" y="10076"/>
                <a:ext cx="1298" cy="327"/>
              </a:xfrm>
              <a:custGeom>
                <a:avLst/>
                <a:gdLst>
                  <a:gd name="T0" fmla="*/ 0 w 1298"/>
                  <a:gd name="T1" fmla="*/ 133 h 327"/>
                  <a:gd name="T2" fmla="*/ 449 w 1298"/>
                  <a:gd name="T3" fmla="*/ 169 h 327"/>
                  <a:gd name="T4" fmla="*/ 1298 w 1298"/>
                  <a:gd name="T5" fmla="*/ 0 h 327"/>
                  <a:gd name="T6" fmla="*/ 714 w 1298"/>
                  <a:gd name="T7" fmla="*/ 304 h 327"/>
                  <a:gd name="T8" fmla="*/ 242 w 1298"/>
                  <a:gd name="T9" fmla="*/ 327 h 327"/>
                  <a:gd name="T10" fmla="*/ 0 w 1298"/>
                  <a:gd name="T11" fmla="*/ 133 h 327"/>
                  <a:gd name="T12" fmla="*/ 0 w 1298"/>
                  <a:gd name="T13" fmla="*/ 133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98" h="327">
                    <a:moveTo>
                      <a:pt x="0" y="133"/>
                    </a:moveTo>
                    <a:lnTo>
                      <a:pt x="449" y="169"/>
                    </a:lnTo>
                    <a:lnTo>
                      <a:pt x="1298" y="0"/>
                    </a:lnTo>
                    <a:lnTo>
                      <a:pt x="714" y="304"/>
                    </a:lnTo>
                    <a:lnTo>
                      <a:pt x="242" y="327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" name="Freeform 19"/>
              <p:cNvSpPr>
                <a:spLocks/>
              </p:cNvSpPr>
              <p:nvPr/>
            </p:nvSpPr>
            <p:spPr bwMode="auto">
              <a:xfrm>
                <a:off x="11415" y="10027"/>
                <a:ext cx="1555" cy="909"/>
              </a:xfrm>
              <a:custGeom>
                <a:avLst/>
                <a:gdLst>
                  <a:gd name="T0" fmla="*/ 0 w 1555"/>
                  <a:gd name="T1" fmla="*/ 691 h 909"/>
                  <a:gd name="T2" fmla="*/ 437 w 1555"/>
                  <a:gd name="T3" fmla="*/ 618 h 909"/>
                  <a:gd name="T4" fmla="*/ 741 w 1555"/>
                  <a:gd name="T5" fmla="*/ 450 h 909"/>
                  <a:gd name="T6" fmla="*/ 1033 w 1555"/>
                  <a:gd name="T7" fmla="*/ 450 h 909"/>
                  <a:gd name="T8" fmla="*/ 1555 w 1555"/>
                  <a:gd name="T9" fmla="*/ 0 h 909"/>
                  <a:gd name="T10" fmla="*/ 1239 w 1555"/>
                  <a:gd name="T11" fmla="*/ 497 h 909"/>
                  <a:gd name="T12" fmla="*/ 935 w 1555"/>
                  <a:gd name="T13" fmla="*/ 739 h 909"/>
                  <a:gd name="T14" fmla="*/ 558 w 1555"/>
                  <a:gd name="T15" fmla="*/ 800 h 909"/>
                  <a:gd name="T16" fmla="*/ 207 w 1555"/>
                  <a:gd name="T17" fmla="*/ 909 h 909"/>
                  <a:gd name="T18" fmla="*/ 0 w 1555"/>
                  <a:gd name="T19" fmla="*/ 691 h 909"/>
                  <a:gd name="T20" fmla="*/ 0 w 1555"/>
                  <a:gd name="T21" fmla="*/ 691 h 9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5" h="909">
                    <a:moveTo>
                      <a:pt x="0" y="691"/>
                    </a:moveTo>
                    <a:lnTo>
                      <a:pt x="437" y="618"/>
                    </a:lnTo>
                    <a:lnTo>
                      <a:pt x="741" y="450"/>
                    </a:lnTo>
                    <a:lnTo>
                      <a:pt x="1033" y="450"/>
                    </a:lnTo>
                    <a:lnTo>
                      <a:pt x="1555" y="0"/>
                    </a:lnTo>
                    <a:lnTo>
                      <a:pt x="1239" y="497"/>
                    </a:lnTo>
                    <a:lnTo>
                      <a:pt x="935" y="739"/>
                    </a:lnTo>
                    <a:lnTo>
                      <a:pt x="558" y="800"/>
                    </a:lnTo>
                    <a:lnTo>
                      <a:pt x="207" y="909"/>
                    </a:lnTo>
                    <a:lnTo>
                      <a:pt x="0" y="6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5377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0.67847 -0.003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24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276872"/>
            <a:ext cx="8352128" cy="3370153"/>
          </a:xfrm>
          <a:prstGeom prst="rect">
            <a:avLst/>
          </a:prstGeom>
          <a:noFill/>
        </p:spPr>
        <p:txBody>
          <a:bodyPr wrap="square" rIns="72000" bIns="0" rtlCol="0">
            <a:spAutoFit/>
          </a:bodyPr>
          <a:lstStyle/>
          <a:p>
            <a:r>
              <a:rPr lang="en-GB" sz="5400" dirty="0">
                <a:solidFill>
                  <a:schemeClr val="tx1"/>
                </a:solidFill>
                <a:latin typeface="SassoonCRInfantMedium" pitchFamily="2" charset="0"/>
              </a:rPr>
              <a:t>Can you </a:t>
            </a:r>
          </a:p>
          <a:p>
            <a:endParaRPr lang="en-GB" sz="5400" dirty="0">
              <a:solidFill>
                <a:schemeClr val="tx1"/>
              </a:solidFill>
              <a:latin typeface="SassoonCRInfantMedium" pitchFamily="2" charset="0"/>
            </a:endParaRPr>
          </a:p>
          <a:p>
            <a:r>
              <a:rPr lang="en-GB" sz="5400" b="1" i="1" u="sng" dirty="0">
                <a:solidFill>
                  <a:schemeClr val="tx1"/>
                </a:solidFill>
                <a:latin typeface="SassoonCRInfantMedium" pitchFamily="2" charset="0"/>
              </a:rPr>
              <a:t>three</a:t>
            </a:r>
            <a:r>
              <a:rPr lang="en-GB" sz="5400" dirty="0">
                <a:solidFill>
                  <a:schemeClr val="tx1"/>
                </a:solidFill>
                <a:latin typeface="SassoonCRInfantMedium" pitchFamily="2" charset="0"/>
              </a:rPr>
              <a:t> sounds together to say the word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5936" y="1340768"/>
            <a:ext cx="864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0" i="1" spc="600" dirty="0">
                <a:solidFill>
                  <a:schemeClr val="tx1"/>
                </a:solidFill>
                <a:latin typeface="SassoonCRInfantMedium" pitchFamily="2" charset="0"/>
              </a:rPr>
              <a:t>s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15816" y="3429000"/>
            <a:ext cx="72008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88224" y="1916832"/>
            <a:ext cx="720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i="1" spc="600" dirty="0">
                <a:solidFill>
                  <a:schemeClr val="tx1"/>
                </a:solidFill>
                <a:latin typeface="SassoonCRInfantMedium" pitchFamily="2" charset="0"/>
              </a:rPr>
              <a:t>e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1844824"/>
            <a:ext cx="792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i="1" spc="600" dirty="0">
                <a:solidFill>
                  <a:schemeClr val="tx1"/>
                </a:solidFill>
                <a:latin typeface="SassoonCRInfantMedium" pitchFamily="2" charset="0"/>
              </a:rPr>
              <a:t>d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4088" y="1628800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i="1" spc="600" dirty="0" err="1">
                <a:solidFill>
                  <a:schemeClr val="tx1"/>
                </a:solidFill>
                <a:latin typeface="SassoonCRInfantMedium" pitchFamily="2" charset="0"/>
              </a:rPr>
              <a:t>i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8024" y="1628800"/>
            <a:ext cx="7200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0" i="1" spc="600" dirty="0">
                <a:solidFill>
                  <a:schemeClr val="tx1"/>
                </a:solidFill>
                <a:latin typeface="SassoonCRInfantMedium" pitchFamily="2" charset="0"/>
              </a:rPr>
              <a:t>l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404664"/>
            <a:ext cx="4176464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tx1"/>
                </a:solidFill>
                <a:latin typeface="SassoonCRInfantMedium" pitchFamily="2" charset="0"/>
              </a:rPr>
              <a:t>o in the middle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7564" y="6021288"/>
            <a:ext cx="7596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Press and wait for a second for word to slide across. – there is a slight delay!</a:t>
            </a:r>
          </a:p>
          <a:p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Press back arrow to repeat the ‘sliding together’ slides</a:t>
            </a:r>
          </a:p>
        </p:txBody>
      </p:sp>
    </p:spTree>
    <p:extLst>
      <p:ext uri="{BB962C8B-B14F-4D97-AF65-F5344CB8AC3E}">
        <p14:creationId xmlns:p14="http://schemas.microsoft.com/office/powerpoint/2010/main" val="206925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0 L 0.48038 0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 L 0.47257 0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484784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0000"/>
                </a:solidFill>
                <a:latin typeface="SassoonCRInfantMedium" pitchFamily="2" charset="0"/>
              </a:rPr>
              <a:t>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3768" y="1484784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11960" y="1556792"/>
            <a:ext cx="158417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FF"/>
                </a:solidFill>
                <a:latin typeface="SassoonCRInfantMedium" pitchFamily="2" charset="0"/>
              </a:rPr>
              <a:t>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0192" y="1484784"/>
            <a:ext cx="2397011" cy="237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81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9512" y="1484784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CF600"/>
                </a:solidFill>
                <a:latin typeface="SassoonCRInfantMedium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484784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87824" y="1484784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970" r="6429"/>
          <a:stretch/>
        </p:blipFill>
        <p:spPr>
          <a:xfrm>
            <a:off x="4924233" y="692696"/>
            <a:ext cx="3889612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6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7544" y="1484784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FF"/>
                </a:solidFill>
                <a:latin typeface="SassoonCRInfantMedium" pitchFamily="2" charset="0"/>
              </a:rPr>
              <a:t>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1720" y="1412776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07904" y="1484784"/>
            <a:ext cx="158417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t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266338" y="836712"/>
            <a:ext cx="4460969" cy="3814564"/>
            <a:chOff x="5076056" y="836712"/>
            <a:chExt cx="4460969" cy="381456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13" t="16296" r="5525"/>
            <a:stretch/>
          </p:blipFill>
          <p:spPr>
            <a:xfrm>
              <a:off x="5076056" y="836712"/>
              <a:ext cx="3111689" cy="1960655"/>
            </a:xfrm>
            <a:prstGeom prst="rect">
              <a:avLst/>
            </a:prstGeom>
          </p:spPr>
        </p:pic>
        <p:pic>
          <p:nvPicPr>
            <p:cNvPr id="9218" name="Picture 2" descr="C:\Users\alison.paterson\Pictures\pot potted-plant-2326223__340 pix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1900" y="1412776"/>
              <a:ext cx="2905125" cy="3238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0215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1484784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1484784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83768" y="1484784"/>
            <a:ext cx="338437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spc="-1800" dirty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FFF00"/>
                </a:solidFill>
                <a:latin typeface="SassoonCRInfantMedium" pitchFamily="2" charset="0"/>
              </a:rPr>
              <a:t>ck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88"/>
          <a:stretch/>
        </p:blipFill>
        <p:spPr>
          <a:xfrm>
            <a:off x="6804248" y="332656"/>
            <a:ext cx="1783006" cy="357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2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9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you name things that start with 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065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8444" y="1484784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FF"/>
                </a:solidFill>
                <a:latin typeface="SassoonCRInfantMedium" pitchFamily="2" charset="0"/>
              </a:rPr>
              <a:t>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63688" y="1412776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7864" y="1484784"/>
            <a:ext cx="158417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FF"/>
                </a:solidFill>
                <a:latin typeface="SassoonCRInfantMedium" pitchFamily="2" charset="0"/>
              </a:rPr>
              <a:t>p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468" y="404664"/>
            <a:ext cx="187220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6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7544" y="1484784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63688" y="1412776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7864" y="1484784"/>
            <a:ext cx="158417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FF"/>
                </a:solidFill>
                <a:latin typeface="SassoonCRInfantMedium" pitchFamily="2" charset="0"/>
              </a:rPr>
              <a:t>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052736"/>
            <a:ext cx="1884482" cy="161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0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87624" y="1412776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67744" y="1412776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79912" y="1412776"/>
            <a:ext cx="158417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FF"/>
                </a:solidFill>
                <a:latin typeface="SassoonCRInfantMedium" pitchFamily="2" charset="0"/>
              </a:rPr>
              <a:t>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56792"/>
            <a:ext cx="1800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0" dirty="0">
                <a:solidFill>
                  <a:srgbClr val="9999FF"/>
                </a:solidFill>
                <a:latin typeface="SassoonCRInfantMedium" pitchFamily="2" charset="0"/>
              </a:rPr>
              <a:t>s</a:t>
            </a:r>
          </a:p>
        </p:txBody>
      </p:sp>
      <p:pic>
        <p:nvPicPr>
          <p:cNvPr id="106498" name="Picture 2" descr="C:\Users\alison.paterson\Pictures\stop policeman-310015__340 pix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1123"/>
            <a:ext cx="2624103" cy="241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21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026" name="Picture 2" descr="C:\Users\Emily.Grenfell\AppData\Local\Microsoft\Windows\INetCache\IE\GDCI86AZ\11408-illustration-of-an-orange-pv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1673059" cy="163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mily.Grenfell\AppData\Local\Microsoft\Windows\INetCache\IE\FZ0IMM3Y\Raft_paddle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238" y="571857"/>
            <a:ext cx="2048778" cy="307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Emily.Grenfell\AppData\Local\Microsoft\Windows\INetCache\IE\QG9B1AUG\d5rea9h-3938db9d-6b1b-46f5-b71e-93903458828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981836" cy="210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Emily.Grenfell\AppData\Local\Microsoft\Windows\INetCache\IE\FZ0IMM3Y\ostrich-vector-illustration-4121142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275" y="3363685"/>
            <a:ext cx="93450" cy="13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Emily.Grenfell\AppData\Local\Microsoft\Windows\INetCache\IE\FZ0IMM3Y\ostrich-vector-illustration-4121142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275" y="3363685"/>
            <a:ext cx="93450" cy="13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Emily.Grenfell\AppData\Local\Microsoft\Windows\INetCache\IE\FZ0IMM3Y\ostrich_653_600x450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780928"/>
            <a:ext cx="2215704" cy="295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64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276872"/>
            <a:ext cx="8352128" cy="2539157"/>
          </a:xfrm>
          <a:prstGeom prst="rect">
            <a:avLst/>
          </a:prstGeom>
          <a:noFill/>
        </p:spPr>
        <p:txBody>
          <a:bodyPr wrap="square" rIns="72000" bIns="0" rtlCol="0">
            <a:spAutoFit/>
          </a:bodyPr>
          <a:lstStyle/>
          <a:p>
            <a:r>
              <a:rPr lang="en-GB" sz="5400" dirty="0">
                <a:solidFill>
                  <a:schemeClr val="tx1"/>
                </a:solidFill>
                <a:latin typeface="SassoonCRInfantMedium" pitchFamily="2" charset="0"/>
              </a:rPr>
              <a:t>I can  </a:t>
            </a:r>
          </a:p>
          <a:p>
            <a:endParaRPr lang="en-GB" sz="5400" dirty="0">
              <a:solidFill>
                <a:schemeClr val="tx1"/>
              </a:solidFill>
              <a:latin typeface="SassoonCRInfantMedium" pitchFamily="2" charset="0"/>
            </a:endParaRPr>
          </a:p>
          <a:p>
            <a:r>
              <a:rPr lang="en-GB" sz="5400" dirty="0">
                <a:solidFill>
                  <a:schemeClr val="tx1"/>
                </a:solidFill>
                <a:latin typeface="SassoonCRInfantMedium" pitchFamily="2" charset="0"/>
              </a:rPr>
              <a:t>two sounds together.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15816" y="3429000"/>
            <a:ext cx="72008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3131840" y="1356420"/>
            <a:ext cx="3312368" cy="1938992"/>
            <a:chOff x="3995936" y="1340768"/>
            <a:chExt cx="3312368" cy="1938992"/>
          </a:xfrm>
        </p:grpSpPr>
        <p:sp>
          <p:nvSpPr>
            <p:cNvPr id="3" name="TextBox 2"/>
            <p:cNvSpPr txBox="1"/>
            <p:nvPr/>
          </p:nvSpPr>
          <p:spPr>
            <a:xfrm>
              <a:off x="3995936" y="1340768"/>
              <a:ext cx="86409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0" i="1" spc="600" dirty="0">
                  <a:solidFill>
                    <a:schemeClr val="tx1"/>
                  </a:solidFill>
                  <a:latin typeface="SassoonCRInfantMedium" pitchFamily="2" charset="0"/>
                </a:rPr>
                <a:t>s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88224" y="1916832"/>
              <a:ext cx="7200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i="1" spc="600" dirty="0">
                  <a:solidFill>
                    <a:schemeClr val="tx1"/>
                  </a:solidFill>
                  <a:latin typeface="SassoonCRInfantMedium" pitchFamily="2" charset="0"/>
                </a:rPr>
                <a:t>e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8144" y="1844824"/>
              <a:ext cx="79208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0" i="1" spc="600" dirty="0">
                  <a:solidFill>
                    <a:schemeClr val="tx1"/>
                  </a:solidFill>
                  <a:latin typeface="SassoonCRInfantMedium" pitchFamily="2" charset="0"/>
                </a:rPr>
                <a:t>d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64088" y="1628800"/>
              <a:ext cx="64807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600" i="1" spc="600" dirty="0" err="1">
                  <a:solidFill>
                    <a:schemeClr val="tx1"/>
                  </a:solidFill>
                  <a:latin typeface="SassoonCRInfantMedium" pitchFamily="2" charset="0"/>
                </a:rPr>
                <a:t>i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88024" y="1628800"/>
              <a:ext cx="72008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0" i="1" spc="600" dirty="0">
                  <a:solidFill>
                    <a:schemeClr val="tx1"/>
                  </a:solidFill>
                  <a:latin typeface="SassoonCRInfantMedium" pitchFamily="2" charset="0"/>
                </a:rPr>
                <a:t>l</a:t>
              </a:r>
              <a:endParaRPr lang="en-GB" sz="7200" spc="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647564" y="548680"/>
            <a:ext cx="4968552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</a:pPr>
            <a:r>
              <a:rPr lang="en-GB" sz="4800" u="sng" dirty="0">
                <a:solidFill>
                  <a:schemeClr val="tx1"/>
                </a:solidFill>
                <a:latin typeface="SassoonCRInfantMedium" pitchFamily="2" charset="0"/>
              </a:rPr>
              <a:t>Success Criteria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7564" y="6021288"/>
            <a:ext cx="565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Press back arrow to repeat the ‘sliding together’ slides</a:t>
            </a:r>
          </a:p>
        </p:txBody>
      </p:sp>
    </p:spTree>
    <p:extLst>
      <p:ext uri="{BB962C8B-B14F-4D97-AF65-F5344CB8AC3E}">
        <p14:creationId xmlns:p14="http://schemas.microsoft.com/office/powerpoint/2010/main" val="340835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0 L 0.48038 0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 L 0.47257 0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784016" cy="792088"/>
          </a:xfrm>
        </p:spPr>
        <p:txBody>
          <a:bodyPr/>
          <a:lstStyle/>
          <a:p>
            <a:pPr algn="ctr">
              <a:buNone/>
            </a:pPr>
            <a:r>
              <a:rPr lang="en-GB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 you slide two sounds together?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292950" y="4123928"/>
            <a:ext cx="1596940" cy="2344536"/>
            <a:chOff x="426065" y="4016180"/>
            <a:chExt cx="1596940" cy="2344536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6065" y="4016180"/>
              <a:ext cx="1350338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617171" y="4437112"/>
              <a:ext cx="1405834" cy="19236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indent="-338138" algn="ctr" eaLnBrk="1" hangingPunct="1">
                <a:spcBef>
                  <a:spcPts val="3750"/>
                </a:spcBef>
                <a:buClrTx/>
                <a:buSzPct val="65000"/>
                <a:buFontTx/>
                <a:buNone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1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o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484056" y="6021288"/>
            <a:ext cx="81924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7538285" y="4544860"/>
            <a:ext cx="1412246" cy="19236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indent="-338138" algn="ctr" eaLnBrk="1" hangingPunct="1">
              <a:spcBef>
                <a:spcPts val="3750"/>
              </a:spcBef>
              <a:buClrTx/>
              <a:buSzPct val="6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1900" b="1" dirty="0">
                <a:solidFill>
                  <a:srgbClr val="000099"/>
                </a:solidFill>
              </a:rPr>
              <a:t>n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 l="44402" r="16130"/>
          <a:stretch>
            <a:fillRect/>
          </a:stretch>
        </p:blipFill>
        <p:spPr bwMode="auto">
          <a:xfrm>
            <a:off x="7956376" y="4051704"/>
            <a:ext cx="857572" cy="9363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330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69566 -0.0044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74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2051568" y="1988840"/>
            <a:ext cx="4608512" cy="4114800"/>
          </a:xfrm>
        </p:spPr>
        <p:txBody>
          <a:bodyPr/>
          <a:lstStyle/>
          <a:p>
            <a:pPr lvl="1" indent="-338138" algn="ctr" eaLnBrk="1" hangingPunct="1">
              <a:spcBef>
                <a:spcPts val="3750"/>
              </a:spcBef>
              <a:buClrTx/>
              <a:buSzPct val="6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o</a:t>
            </a:r>
            <a:r>
              <a:rPr lang="en-GB" sz="24600" dirty="0">
                <a:solidFill>
                  <a:srgbClr val="000099"/>
                </a:solidFill>
              </a:rPr>
              <a:t>n</a:t>
            </a:r>
          </a:p>
          <a:p>
            <a:pPr lvl="1" indent="-338138" algn="ctr" eaLnBrk="1" hangingPunct="1">
              <a:spcBef>
                <a:spcPts val="3750"/>
              </a:spcBef>
              <a:buClrTx/>
              <a:buSzPct val="6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46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683568" y="404664"/>
            <a:ext cx="2448272" cy="1260000"/>
            <a:chOff x="683568" y="404664"/>
            <a:chExt cx="2448272" cy="1260000"/>
          </a:xfrm>
        </p:grpSpPr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 l="44402" r="16130"/>
            <a:stretch>
              <a:fillRect/>
            </a:stretch>
          </p:blipFill>
          <p:spPr bwMode="auto">
            <a:xfrm>
              <a:off x="2123728" y="404664"/>
              <a:ext cx="1008112" cy="126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5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3568" y="692696"/>
              <a:ext cx="1368000" cy="9574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 bwMode="auto">
            <a:xfrm>
              <a:off x="2051720" y="692696"/>
              <a:ext cx="36000" cy="936000"/>
            </a:xfrm>
            <a:prstGeom prst="line">
              <a:avLst/>
            </a:prstGeom>
            <a:solidFill>
              <a:srgbClr val="00B8FF"/>
            </a:solidFill>
            <a:ln w="152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0132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75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1782" y="4149080"/>
            <a:ext cx="934673" cy="90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784016" cy="792088"/>
          </a:xfrm>
        </p:spPr>
        <p:txBody>
          <a:bodyPr/>
          <a:lstStyle/>
          <a:p>
            <a:pPr algn="ctr">
              <a:buNone/>
            </a:pPr>
            <a:r>
              <a:rPr lang="en-GB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 you slide two sounds together?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491392" y="4149080"/>
            <a:ext cx="1531613" cy="2139628"/>
            <a:chOff x="491392" y="4149080"/>
            <a:chExt cx="1531613" cy="2139628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1392" y="4149080"/>
              <a:ext cx="1350338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617171" y="4365104"/>
              <a:ext cx="1405834" cy="19236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indent="-338138" algn="ctr" eaLnBrk="1" hangingPunct="1">
                <a:spcBef>
                  <a:spcPts val="3750"/>
                </a:spcBef>
                <a:buClrTx/>
                <a:buSzPct val="65000"/>
                <a:buFontTx/>
                <a:buNone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1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o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395536" y="5949280"/>
            <a:ext cx="8280920" cy="720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7092280" y="4412332"/>
            <a:ext cx="1412246" cy="19236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indent="-338138" algn="ctr" eaLnBrk="1" hangingPunct="1">
              <a:spcBef>
                <a:spcPts val="3750"/>
              </a:spcBef>
              <a:buClrTx/>
              <a:buSzPct val="6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1900" dirty="0">
                <a:solidFill>
                  <a:srgbClr val="FF99FF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68289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3 -4.81481E-6 L 0.6257 0.00394 " pathEditMode="fixed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00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1" y="692696"/>
            <a:ext cx="1039499" cy="10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2771800" y="1988840"/>
            <a:ext cx="4032448" cy="4114800"/>
          </a:xfrm>
        </p:spPr>
        <p:txBody>
          <a:bodyPr/>
          <a:lstStyle/>
          <a:p>
            <a:pPr lvl="1" indent="-338138" algn="ctr" eaLnBrk="1" hangingPunct="1">
              <a:spcBef>
                <a:spcPts val="3750"/>
              </a:spcBef>
              <a:buClrTx/>
              <a:buSzPct val="6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</a:rPr>
              <a:t>o</a:t>
            </a:r>
            <a:r>
              <a:rPr lang="en-GB" sz="24600" dirty="0">
                <a:solidFill>
                  <a:srgbClr val="FF99FF"/>
                </a:solidFill>
                <a:effectLst/>
              </a:rPr>
              <a:t>p</a:t>
            </a:r>
          </a:p>
          <a:p>
            <a:pPr lvl="1" indent="-338138" algn="ctr" eaLnBrk="1" hangingPunct="1">
              <a:spcBef>
                <a:spcPts val="3750"/>
              </a:spcBef>
              <a:buClrTx/>
              <a:buSzPct val="6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46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692695"/>
            <a:ext cx="1350338" cy="10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 bwMode="auto">
          <a:xfrm>
            <a:off x="2051720" y="692696"/>
            <a:ext cx="0" cy="100811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46165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784016" cy="792088"/>
          </a:xfrm>
        </p:spPr>
        <p:txBody>
          <a:bodyPr/>
          <a:lstStyle/>
          <a:p>
            <a:pPr algn="ctr">
              <a:buNone/>
            </a:pPr>
            <a:r>
              <a:rPr lang="en-GB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 you slide two sounds together?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60443" y="3987620"/>
            <a:ext cx="1627469" cy="2408306"/>
            <a:chOff x="395536" y="4149080"/>
            <a:chExt cx="1627469" cy="2408306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4149080"/>
              <a:ext cx="1350338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617171" y="4633782"/>
              <a:ext cx="1405834" cy="19236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indent="-338138" algn="ctr" eaLnBrk="1" hangingPunct="1">
                <a:spcBef>
                  <a:spcPts val="3750"/>
                </a:spcBef>
                <a:buClrTx/>
                <a:buSzPct val="65000"/>
                <a:buFontTx/>
                <a:buNone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1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o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395536" y="5949280"/>
            <a:ext cx="8280920" cy="720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14"/>
          <p:cNvGrpSpPr/>
          <p:nvPr/>
        </p:nvGrpSpPr>
        <p:grpSpPr>
          <a:xfrm>
            <a:off x="7843779" y="3897052"/>
            <a:ext cx="792088" cy="2523164"/>
            <a:chOff x="7699763" y="3897052"/>
            <a:chExt cx="792088" cy="2523164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6452" t="12903" r="58065"/>
            <a:stretch>
              <a:fillRect/>
            </a:stretch>
          </p:blipFill>
          <p:spPr bwMode="auto">
            <a:xfrm>
              <a:off x="7699763" y="3897052"/>
              <a:ext cx="792088" cy="972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7699763" y="4419668"/>
              <a:ext cx="746999" cy="20005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38138" algn="ctr">
                <a:spcBef>
                  <a:spcPts val="3750"/>
                </a:spcBef>
                <a:buClrTx/>
                <a:buSzPct val="65000"/>
                <a:tabLst>
                  <a:tab pos="34290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12100" kern="0" dirty="0">
                  <a:solidFill>
                    <a:srgbClr val="9999FF"/>
                  </a:solidFill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690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11 -4.81481E-6 L 0.70556 -4.81481E-6 " pathEditMode="fixed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207</Words>
  <Application>Microsoft Office PowerPoint</Application>
  <PresentationFormat>On-screen Show (4:3)</PresentationFormat>
  <Paragraphs>80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 can read the “ o “ sound </vt:lpstr>
      <vt:lpstr>o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Grenfell</dc:creator>
  <cp:lastModifiedBy>Emily Grenfell</cp:lastModifiedBy>
  <cp:revision>2</cp:revision>
  <dcterms:created xsi:type="dcterms:W3CDTF">2020-05-27T14:00:59Z</dcterms:created>
  <dcterms:modified xsi:type="dcterms:W3CDTF">2020-05-27T14:07:12Z</dcterms:modified>
</cp:coreProperties>
</file>