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0B01-F027-4F33-8463-3BB6C8CB7D1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B39AB-25AE-4DC3-8101-BE9B060AF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2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0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67638" cy="1824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A5A1-CA94-4665-A91B-204F33960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2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1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1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2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8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D1AD-7CB6-4A8A-BEA7-2A69EFD01CF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1A10-0B60-4DD8-9FF3-96330C085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yKmM-Pq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772400" cy="18288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Introducing   </a:t>
            </a:r>
            <a:r>
              <a:rPr lang="en-GB" sz="2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</a:t>
            </a:r>
            <a:br>
              <a:rPr lang="en-GB" sz="2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</a:br>
            <a:r>
              <a:rPr lang="en-GB" sz="4900" dirty="0">
                <a:hlinkClick r:id="rId3"/>
              </a:rPr>
              <a:t>https://www.youtube.com/watch?v=rWyKmM-PqJY</a:t>
            </a:r>
            <a:r>
              <a:rPr lang="en-GB" sz="4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en-GB" sz="4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GB" sz="4900" dirty="0" smtClean="0">
                <a:ln>
                  <a:solidFill>
                    <a:schemeClr val="tx1"/>
                  </a:solidFill>
                </a:ln>
              </a:rPr>
              <a:t>listen to the “e</a:t>
            </a:r>
            <a:r>
              <a:rPr lang="en-GB" sz="4900" smtClean="0">
                <a:ln>
                  <a:solidFill>
                    <a:schemeClr val="tx1"/>
                  </a:solidFill>
                </a:ln>
              </a:rPr>
              <a:t>” sound</a:t>
            </a:r>
            <a:endParaRPr lang="en-GB" sz="49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09120"/>
            <a:ext cx="828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© Alison Paterson, Colourful Consonants and the Vowel </a:t>
            </a:r>
            <a:r>
              <a:rPr lang="en-GB" sz="1400" err="1">
                <a:solidFill>
                  <a:schemeClr val="bg2">
                    <a:lumMod val="50000"/>
                  </a:schemeClr>
                </a:solidFill>
              </a:rPr>
              <a:t>HouseEarly</a:t>
            </a:r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 Literacy Initiative </a:t>
            </a:r>
          </a:p>
          <a:p>
            <a:pPr algn="ctr"/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Re-edited September 2017</a:t>
            </a:r>
          </a:p>
          <a:p>
            <a:pPr algn="ctr"/>
            <a:r>
              <a:rPr lang="en-GB" sz="1400">
                <a:solidFill>
                  <a:schemeClr val="bg2">
                    <a:lumMod val="50000"/>
                  </a:schemeClr>
                </a:solidFill>
              </a:rPr>
              <a:t>Illustrations courtesy of pixabay.com and openclipart.org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45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135275"/>
            <a:ext cx="3973513" cy="4708525"/>
            <a:chOff x="0" y="0"/>
            <a:chExt cx="3973513" cy="4708525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0" y="0"/>
              <a:ext cx="1928813" cy="470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0000">
                  <a:solidFill>
                    <a:srgbClr val="000099"/>
                  </a:solidFill>
                  <a:latin typeface="SassoonCRInfantMedium" pitchFamily="2" charset="0"/>
                </a:rPr>
                <a:t>n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000250" y="0"/>
              <a:ext cx="1973263" cy="470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0000"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79912" y="2135274"/>
            <a:ext cx="46085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0000" spc="-24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ck</a:t>
            </a:r>
            <a:endParaRPr lang="en-GB" sz="30000" spc="-240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FF00"/>
              </a:solidFill>
              <a:latin typeface="SassoonCRInfantMedium" pitchFamily="2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45" y="121635"/>
            <a:ext cx="44291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79040" y="1023618"/>
            <a:ext cx="1940690" cy="1946162"/>
            <a:chOff x="2555776" y="4720141"/>
            <a:chExt cx="1940690" cy="1946162"/>
          </a:xfrm>
        </p:grpSpPr>
        <p:pic>
          <p:nvPicPr>
            <p:cNvPr id="13" name="Content Placeholder 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696266" y="4720141"/>
              <a:ext cx="1800200" cy="1946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2555776" y="5693222"/>
              <a:ext cx="576064" cy="22478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5" name="Straight Connector 14"/>
          <p:cNvCxnSpPr/>
          <p:nvPr/>
        </p:nvCxnSpPr>
        <p:spPr bwMode="auto">
          <a:xfrm>
            <a:off x="0" y="5661248"/>
            <a:ext cx="79563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08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9512" y="1484784"/>
            <a:ext cx="4608512" cy="3939540"/>
            <a:chOff x="179512" y="1484784"/>
            <a:chExt cx="4608512" cy="3939540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FF0000"/>
                  </a:solidFill>
                  <a:latin typeface="SassoonCRInfantMedium" pitchFamily="2" charset="0"/>
                </a:rPr>
                <a:t>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71800" y="1484784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pic>
        <p:nvPicPr>
          <p:cNvPr id="8194" name="Picture 2" descr="C:\Users\alison.paterson\Pictures\men businessmen-42691__340 pix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61" y="332656"/>
            <a:ext cx="3205389" cy="21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1484784"/>
            <a:ext cx="2160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791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79512" y="1484784"/>
            <a:ext cx="4608512" cy="3939540"/>
            <a:chOff x="179512" y="1484784"/>
            <a:chExt cx="4608512" cy="3939540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FF0000"/>
                  </a:solidFill>
                  <a:latin typeface="SassoonCRInfantMedium" pitchFamily="2" charset="0"/>
                </a:rPr>
                <a:t>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71800" y="1484784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99992" y="1484784"/>
            <a:ext cx="2160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9999FF"/>
                </a:solidFill>
                <a:latin typeface="SassoonCRInfantMedium" pitchFamily="2" charset="0"/>
              </a:rPr>
              <a:t>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84" y="216054"/>
            <a:ext cx="27336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1"/>
            <a:ext cx="3573272" cy="25904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8001" y="1628800"/>
            <a:ext cx="9182001" cy="4708981"/>
            <a:chOff x="-38001" y="1628800"/>
            <a:chExt cx="9182001" cy="4708981"/>
          </a:xfrm>
        </p:grpSpPr>
        <p:grpSp>
          <p:nvGrpSpPr>
            <p:cNvPr id="3" name="Group 2"/>
            <p:cNvGrpSpPr/>
            <p:nvPr/>
          </p:nvGrpSpPr>
          <p:grpSpPr>
            <a:xfrm>
              <a:off x="-38001" y="1629256"/>
              <a:ext cx="4851776" cy="4708525"/>
              <a:chOff x="-38000" y="2149475"/>
              <a:chExt cx="4851776" cy="4708525"/>
            </a:xfrm>
          </p:grpSpPr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-38000" y="2149475"/>
                <a:ext cx="3143250" cy="470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en-US" sz="30000">
                    <a:solidFill>
                      <a:srgbClr val="FF0000"/>
                    </a:solidFill>
                    <a:latin typeface="SassoonCRInfantMedium" pitchFamily="2" charset="0"/>
                  </a:rPr>
                  <a:t>m</a:t>
                </a: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2840513" y="2149475"/>
                <a:ext cx="1973263" cy="470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en-US" sz="30000">
                    <a:latin typeface="SassoonCRInfantMedium" pitchFamily="2" charset="0"/>
                  </a:rPr>
                  <a:t>e</a:t>
                </a:r>
              </a:p>
            </p:txBody>
          </p:sp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571999" y="1628800"/>
              <a:ext cx="4040703" cy="47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30000" spc="-1500" err="1">
                  <a:solidFill>
                    <a:srgbClr val="9999FF"/>
                  </a:solidFill>
                  <a:latin typeface="SassoonCRInfantMedium" pitchFamily="2" charset="0"/>
                </a:rPr>
                <a:t>ss</a:t>
              </a:r>
              <a:endParaRPr lang="en-GB" sz="30000" spc="-1500">
                <a:solidFill>
                  <a:srgbClr val="9999FF"/>
                </a:solidFill>
                <a:latin typeface="SassoonCRInfantMedium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-38001" y="5229200"/>
              <a:ext cx="918200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28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2201" y="1459230"/>
            <a:ext cx="3312368" cy="3965094"/>
            <a:chOff x="755576" y="1459230"/>
            <a:chExt cx="3312368" cy="3965094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9999FF"/>
                  </a:solidFill>
                  <a:latin typeface="SassoonCRInfantMedium" pitchFamily="2" charset="0"/>
                </a:rPr>
                <a:t>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1720" y="1459230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84529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94977" y="407355"/>
            <a:ext cx="2888821" cy="3352646"/>
            <a:chOff x="5994977" y="407355"/>
            <a:chExt cx="2888821" cy="3352646"/>
          </a:xfrm>
        </p:grpSpPr>
        <p:sp>
          <p:nvSpPr>
            <p:cNvPr id="7" name="TextBox 6"/>
            <p:cNvSpPr txBox="1"/>
            <p:nvPr/>
          </p:nvSpPr>
          <p:spPr>
            <a:xfrm>
              <a:off x="6291510" y="407355"/>
              <a:ext cx="2592288" cy="232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0" b="1">
                  <a:solidFill>
                    <a:schemeClr val="tx1"/>
                  </a:solidFill>
                </a:rPr>
                <a:t>10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 rot="5400000">
              <a:off x="7572318" y="2448520"/>
              <a:ext cx="1368152" cy="1254807"/>
              <a:chOff x="7092280" y="2924944"/>
              <a:chExt cx="448816" cy="44881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7092280" y="29249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244680" y="30773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7397080" y="32297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7380312" y="29249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7092280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5400000">
              <a:off x="5938305" y="2448521"/>
              <a:ext cx="1368152" cy="1254807"/>
              <a:chOff x="7092280" y="2924944"/>
              <a:chExt cx="448816" cy="448816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7092280" y="29249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7244680" y="30773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7397080" y="32297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7380312" y="292494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92280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assoonCRInfantMedium" charset="0"/>
                  <a:cs typeface="Arial Unicode M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10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67544" y="1412776"/>
            <a:ext cx="3600400" cy="4011548"/>
            <a:chOff x="467544" y="1412776"/>
            <a:chExt cx="3600400" cy="4011548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FF66CC"/>
                  </a:solidFill>
                  <a:latin typeface="SassoonCRInfantMedium" pitchFamily="2" charset="0"/>
                </a:rPr>
                <a:t>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1720" y="1412776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61048" y="1412776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dirty="0">
                <a:solidFill>
                  <a:srgbClr val="000099"/>
                </a:solidFill>
                <a:latin typeface="SassoonCRInfantMedium" pitchFamily="2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9490"/>
            <a:ext cx="2170933" cy="43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7544" y="1412776"/>
            <a:ext cx="3600400" cy="4011548"/>
            <a:chOff x="467544" y="1412776"/>
            <a:chExt cx="3600400" cy="4011548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FF66CC"/>
                  </a:solidFill>
                  <a:latin typeface="SassoonCRInfantMedium" pitchFamily="2" charset="0"/>
                </a:rPr>
                <a:t>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1720" y="1412776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7904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9999FF"/>
                </a:solidFill>
                <a:latin typeface="SassoonCRInfantMedium" pitchFamily="2" charset="0"/>
              </a:rPr>
              <a:t>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51786" y="202762"/>
            <a:ext cx="4114019" cy="3258427"/>
            <a:chOff x="4274405" y="124119"/>
            <a:chExt cx="4762091" cy="37369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74405" y="124119"/>
              <a:ext cx="3145393" cy="22066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348880"/>
              <a:ext cx="2268252" cy="15121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92280" y="214311"/>
              <a:ext cx="1944216" cy="1459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0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" y="5293173"/>
            <a:ext cx="79248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0" y="1758292"/>
            <a:ext cx="3779912" cy="4723049"/>
            <a:chOff x="0" y="1758292"/>
            <a:chExt cx="3779912" cy="4723049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0" y="1758292"/>
              <a:ext cx="1928813" cy="470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0000">
                  <a:solidFill>
                    <a:srgbClr val="FF66FF"/>
                  </a:solidFill>
                  <a:latin typeface="SassoonCRInfantMedium" pitchFamily="2" charset="0"/>
                </a:rPr>
                <a:t>p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806650" y="1772816"/>
              <a:ext cx="1973262" cy="470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0000" dirty="0"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888" y="1744225"/>
            <a:ext cx="43924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0000" spc="-2400" err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SassoonCRInfantMedium" pitchFamily="2" charset="0"/>
              </a:rPr>
              <a:t>ck</a:t>
            </a:r>
            <a:endParaRPr lang="en-GB" sz="30000" spc="-240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FF00"/>
              </a:solidFill>
              <a:latin typeface="SassoonCRInfantMedium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84573" y="41549"/>
            <a:ext cx="6549641" cy="2446751"/>
            <a:chOff x="2484573" y="41549"/>
            <a:chExt cx="6549641" cy="2446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4088" y="41549"/>
              <a:ext cx="3670126" cy="2446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84573" y="41549"/>
              <a:ext cx="2590678" cy="2446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0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55776" y="2204864"/>
            <a:ext cx="44914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0" dirty="0" smtClean="0">
                <a:latin typeface="SassoonCRInfantMedium" pitchFamily="2" charset="0"/>
              </a:rPr>
              <a:t>e</a:t>
            </a:r>
            <a:r>
              <a:rPr lang="en-GB" sz="9600" dirty="0" smtClean="0">
                <a:solidFill>
                  <a:srgbClr val="000099"/>
                </a:solidFill>
                <a:latin typeface="SassoonCRInfantMedium" pitchFamily="2" charset="0"/>
              </a:rPr>
              <a:t> </a:t>
            </a:r>
            <a:r>
              <a:rPr lang="en-GB" sz="15000" dirty="0" smtClean="0">
                <a:solidFill>
                  <a:srgbClr val="000099"/>
                </a:solidFill>
                <a:latin typeface="SassoonCRInfantMedium" pitchFamily="2" charset="0"/>
              </a:rPr>
              <a:t>n</a:t>
            </a:r>
            <a:r>
              <a:rPr lang="en-GB" sz="9600" dirty="0" smtClean="0">
                <a:solidFill>
                  <a:srgbClr val="000099"/>
                </a:solidFill>
                <a:latin typeface="SassoonCRInfantMedium" pitchFamily="2" charset="0"/>
              </a:rPr>
              <a:t> </a:t>
            </a:r>
            <a:r>
              <a:rPr lang="en-GB" sz="15000" dirty="0" smtClean="0">
                <a:solidFill>
                  <a:srgbClr val="000099"/>
                </a:solidFill>
                <a:latin typeface="SassoonCRInfantMedium" pitchFamily="2" charset="0"/>
              </a:rPr>
              <a:t>d</a:t>
            </a:r>
            <a:endParaRPr lang="en-GB" sz="15000" dirty="0"/>
          </a:p>
        </p:txBody>
      </p:sp>
    </p:spTree>
    <p:extLst>
      <p:ext uri="{BB962C8B-B14F-4D97-AF65-F5344CB8AC3E}">
        <p14:creationId xmlns:p14="http://schemas.microsoft.com/office/powerpoint/2010/main" val="80817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Can you name any words with an “e” sound in them?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Can you name any words that start with an “e” sound.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8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02" y="1268760"/>
            <a:ext cx="85324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tx1"/>
                </a:solidFill>
                <a:latin typeface="SassoonCRInfantMedium" pitchFamily="2" charset="0"/>
              </a:rPr>
              <a:t>Success criteria </a:t>
            </a:r>
          </a:p>
          <a:p>
            <a:endParaRPr lang="en-GB" sz="2100" b="1" dirty="0">
              <a:solidFill>
                <a:schemeClr val="tx1"/>
              </a:solidFill>
              <a:latin typeface="SassoonCRInfantMedium" pitchFamily="2" charset="0"/>
            </a:endParaRPr>
          </a:p>
          <a:p>
            <a:endParaRPr lang="en-GB" sz="2700" dirty="0">
              <a:solidFill>
                <a:schemeClr val="tx1"/>
              </a:solidFill>
              <a:latin typeface="SassoonCRInfantMedium" pitchFamily="2" charset="0"/>
            </a:endParaRPr>
          </a:p>
          <a:p>
            <a:endParaRPr lang="en-GB" sz="2800" dirty="0">
              <a:solidFill>
                <a:schemeClr val="tx1"/>
              </a:solidFill>
              <a:latin typeface="SassoonCRInfantMedium" pitchFamily="2" charset="0"/>
            </a:endParaRPr>
          </a:p>
          <a:p>
            <a:r>
              <a:rPr lang="en-GB" sz="2900" dirty="0">
                <a:solidFill>
                  <a:schemeClr val="tx1"/>
                </a:solidFill>
                <a:latin typeface="SassoonCRInfantMedium" pitchFamily="2" charset="0"/>
              </a:rPr>
              <a:t>I can say the correct sound when I see the letter</a:t>
            </a:r>
            <a:r>
              <a:rPr lang="en-GB" sz="3200" dirty="0">
                <a:solidFill>
                  <a:schemeClr val="tx1"/>
                </a:solidFill>
                <a:latin typeface="SassoonCRInfantMedium" pitchFamily="2" charset="0"/>
              </a:rPr>
              <a:t>.</a:t>
            </a:r>
          </a:p>
          <a:p>
            <a:endParaRPr lang="en-GB" sz="2900" dirty="0">
              <a:solidFill>
                <a:schemeClr val="tx1"/>
              </a:solidFill>
              <a:latin typeface="SassoonCRInfantMedium" pitchFamily="2" charset="0"/>
            </a:endParaRPr>
          </a:p>
          <a:p>
            <a:endParaRPr lang="en-GB" sz="3200" dirty="0">
              <a:solidFill>
                <a:schemeClr val="tx1"/>
              </a:solidFill>
              <a:latin typeface="SassoonCRInfantMedium" pitchFamily="2" charset="0"/>
            </a:endParaRPr>
          </a:p>
          <a:p>
            <a:r>
              <a:rPr lang="en-GB" sz="2900" dirty="0">
                <a:solidFill>
                  <a:schemeClr val="tx1"/>
                </a:solidFill>
                <a:latin typeface="SassoonCRInfantMedium" pitchFamily="2" charset="0"/>
              </a:rPr>
              <a:t>I can blend and spell some words with this sound.</a:t>
            </a:r>
            <a:endParaRPr lang="en-GB" sz="29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2200" y="-387424"/>
            <a:ext cx="1800200" cy="2400657"/>
            <a:chOff x="6372200" y="-387424"/>
            <a:chExt cx="1800200" cy="2400657"/>
          </a:xfrm>
        </p:grpSpPr>
        <p:sp>
          <p:nvSpPr>
            <p:cNvPr id="7" name="TextBox 6"/>
            <p:cNvSpPr txBox="1"/>
            <p:nvPr/>
          </p:nvSpPr>
          <p:spPr>
            <a:xfrm>
              <a:off x="6642230" y="-387424"/>
              <a:ext cx="153017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0" b="1">
                  <a:solidFill>
                    <a:sysClr val="windowText" lastClr="000000"/>
                  </a:solidFill>
                </a:rPr>
                <a:t>e</a:t>
              </a:r>
              <a:endParaRPr lang="en-GB" sz="15000">
                <a:solidFill>
                  <a:sysClr val="windowText" lastClr="000000"/>
                </a:solidFill>
                <a:latin typeface="SassoonCRInfantMedium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6372200" y="188640"/>
              <a:ext cx="1674186" cy="158417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assoonCRInfantMedium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1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868" y="0"/>
            <a:ext cx="731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All these words begin with  </a:t>
            </a:r>
            <a:r>
              <a:rPr lang="en-GB" sz="8000">
                <a:solidFill>
                  <a:schemeClr val="tx1"/>
                </a:solidFill>
              </a:rPr>
              <a:t>e</a:t>
            </a:r>
            <a:endParaRPr lang="en-GB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41" y="1124744"/>
            <a:ext cx="1612979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9818" r="18573" b="7070"/>
          <a:stretch/>
        </p:blipFill>
        <p:spPr>
          <a:xfrm>
            <a:off x="953286" y="1556792"/>
            <a:ext cx="3454284" cy="26103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48064" y="3861048"/>
            <a:ext cx="3600400" cy="2663714"/>
            <a:chOff x="5148064" y="4149080"/>
            <a:chExt cx="3312368" cy="2375682"/>
          </a:xfrm>
        </p:grpSpPr>
        <p:pic>
          <p:nvPicPr>
            <p:cNvPr id="2" name="Picture 2" descr="C:\Users\alison.paterson\Pictures\elbow arm-312020__34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149080"/>
              <a:ext cx="2592288" cy="237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>
              <a:off x="7596336" y="5085184"/>
              <a:ext cx="864096" cy="36004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18291" r="14163" b="5142"/>
          <a:stretch/>
        </p:blipFill>
        <p:spPr>
          <a:xfrm>
            <a:off x="973699" y="4726379"/>
            <a:ext cx="2908453" cy="19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5656" y="1580"/>
            <a:ext cx="731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All these words have </a:t>
            </a:r>
            <a:r>
              <a:rPr lang="en-GB" sz="8000">
                <a:solidFill>
                  <a:schemeClr val="tx1"/>
                </a:solidFill>
              </a:rPr>
              <a:t>e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 the middle.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82" y="1844734"/>
            <a:ext cx="1871323" cy="374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2" t="32391" r="8857" b="11747"/>
          <a:stretch/>
        </p:blipFill>
        <p:spPr>
          <a:xfrm rot="1140400">
            <a:off x="148832" y="1162808"/>
            <a:ext cx="3361491" cy="1698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64387"/>
            <a:ext cx="2780759" cy="26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 bwMode="auto">
          <a:xfrm>
            <a:off x="4629782" y="1323439"/>
            <a:ext cx="2416079" cy="2023691"/>
          </a:xfrm>
          <a:prstGeom prst="cloud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assoonCRInfantMedium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868" y="0"/>
            <a:ext cx="731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All these words have </a:t>
            </a:r>
            <a:r>
              <a:rPr lang="en-GB" sz="8000">
                <a:solidFill>
                  <a:schemeClr val="tx1"/>
                </a:solidFill>
              </a:rPr>
              <a:t>e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 the middle.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3560"/>
            <a:ext cx="2884345" cy="40393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71071" y="3861048"/>
            <a:ext cx="3573337" cy="2974762"/>
            <a:chOff x="4671071" y="3861048"/>
            <a:chExt cx="3573337" cy="2974762"/>
          </a:xfrm>
        </p:grpSpPr>
        <p:grpSp>
          <p:nvGrpSpPr>
            <p:cNvPr id="9" name="Group 8"/>
            <p:cNvGrpSpPr/>
            <p:nvPr/>
          </p:nvGrpSpPr>
          <p:grpSpPr>
            <a:xfrm>
              <a:off x="4671071" y="4818075"/>
              <a:ext cx="2979265" cy="2017735"/>
              <a:chOff x="4506910" y="4792855"/>
              <a:chExt cx="2725803" cy="178864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06910" y="4792855"/>
                <a:ext cx="1512168" cy="139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600">
                    <a:solidFill>
                      <a:schemeClr val="tx1"/>
                    </a:solidFill>
                  </a:rPr>
                  <a:t>10</a:t>
                </a:r>
              </a:p>
            </p:txBody>
          </p:sp>
          <p:pic>
            <p:nvPicPr>
              <p:cNvPr id="7172" name="Picture 4" descr="C:\Users\alison.paterson\AppData\Local\Microsoft\Windows\Temporary Internet Files\Content.IE5\SYOLQERU\15502-illustration-of-a-ten-of-hearts-playing-card-pv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0129" y="5017453"/>
                <a:ext cx="1152584" cy="1564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11"/>
            <a:stretch/>
          </p:blipFill>
          <p:spPr>
            <a:xfrm rot="5400000">
              <a:off x="6440976" y="3190489"/>
              <a:ext cx="1132873" cy="2473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5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5" y="1400602"/>
            <a:ext cx="3378951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868" y="0"/>
            <a:ext cx="731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All these words have </a:t>
            </a:r>
            <a:r>
              <a:rPr lang="en-GB" sz="8000">
                <a:solidFill>
                  <a:schemeClr val="tx1"/>
                </a:solidFill>
              </a:rPr>
              <a:t>e 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 the middle.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36" y="1347869"/>
            <a:ext cx="3803129" cy="21479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99662" y="4077072"/>
            <a:ext cx="2444746" cy="2243803"/>
            <a:chOff x="2555776" y="4720141"/>
            <a:chExt cx="1940690" cy="1946162"/>
          </a:xfrm>
        </p:grpSpPr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696266" y="4720141"/>
              <a:ext cx="1800200" cy="1946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2555776" y="5693222"/>
              <a:ext cx="576064" cy="22478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95636" y="4111479"/>
            <a:ext cx="3024336" cy="2693304"/>
            <a:chOff x="611560" y="4068783"/>
            <a:chExt cx="3024336" cy="2693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30" r="41148" b="15597"/>
            <a:stretch/>
          </p:blipFill>
          <p:spPr>
            <a:xfrm flipH="1">
              <a:off x="611560" y="4802521"/>
              <a:ext cx="1224136" cy="13112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028871"/>
              <a:ext cx="1656184" cy="17332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32550" r="10605" b="16089"/>
            <a:stretch/>
          </p:blipFill>
          <p:spPr>
            <a:xfrm>
              <a:off x="1311350" y="4068783"/>
              <a:ext cx="1048692" cy="1237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76872"/>
            <a:ext cx="8352128" cy="3370153"/>
          </a:xfrm>
          <a:prstGeom prst="rect">
            <a:avLst/>
          </a:prstGeom>
          <a:noFill/>
        </p:spPr>
        <p:txBody>
          <a:bodyPr wrap="square" rIns="72000" bIns="0" rtlCol="0">
            <a:spAutoFit/>
          </a:bodyPr>
          <a:lstStyle/>
          <a:p>
            <a:r>
              <a:rPr lang="en-GB" sz="5400">
                <a:solidFill>
                  <a:schemeClr val="tx1"/>
                </a:solidFill>
                <a:latin typeface="SassoonCRInfantMedium" pitchFamily="2" charset="0"/>
              </a:rPr>
              <a:t>Can you </a:t>
            </a:r>
          </a:p>
          <a:p>
            <a:endParaRPr lang="en-GB" sz="5400">
              <a:solidFill>
                <a:schemeClr val="tx1"/>
              </a:solidFill>
              <a:latin typeface="SassoonCRInfantMedium" pitchFamily="2" charset="0"/>
            </a:endParaRPr>
          </a:p>
          <a:p>
            <a:r>
              <a:rPr lang="en-GB" sz="5400">
                <a:solidFill>
                  <a:schemeClr val="tx1"/>
                </a:solidFill>
                <a:latin typeface="SassoonCRInfantMedium" pitchFamily="2" charset="0"/>
              </a:rPr>
              <a:t>the sounds together to say the word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1340768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spc="600">
                <a:solidFill>
                  <a:schemeClr val="tx1"/>
                </a:solidFill>
                <a:latin typeface="SassoonCRInfantMedium" pitchFamily="2" charset="0"/>
              </a:rPr>
              <a:t>s</a:t>
            </a:r>
            <a:endParaRPr lang="en-GB" sz="7200" spc="60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15816" y="3429000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191683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spc="600">
                <a:solidFill>
                  <a:schemeClr val="tx1"/>
                </a:solidFill>
                <a:latin typeface="SassoonCRInfantMedium" pitchFamily="2" charset="0"/>
              </a:rPr>
              <a:t>e</a:t>
            </a:r>
            <a:endParaRPr lang="en-GB" sz="7200" spc="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84482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i="1" spc="600">
                <a:solidFill>
                  <a:schemeClr val="tx1"/>
                </a:solidFill>
                <a:latin typeface="SassoonCRInfantMedium" pitchFamily="2" charset="0"/>
              </a:rPr>
              <a:t>d</a:t>
            </a:r>
            <a:endParaRPr lang="en-GB" sz="7200" spc="6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62880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i="1" spc="600" err="1">
                <a:solidFill>
                  <a:schemeClr val="tx1"/>
                </a:solidFill>
                <a:latin typeface="SassoonCRInfantMedium" pitchFamily="2" charset="0"/>
              </a:rPr>
              <a:t>i</a:t>
            </a:r>
            <a:endParaRPr lang="en-GB" sz="7200" spc="6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628800"/>
            <a:ext cx="72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i="1" spc="600">
                <a:solidFill>
                  <a:schemeClr val="tx1"/>
                </a:solidFill>
                <a:latin typeface="SassoonCRInfantMedium" pitchFamily="2" charset="0"/>
              </a:rPr>
              <a:t>l</a:t>
            </a:r>
            <a:endParaRPr lang="en-GB" sz="7200" spc="6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04664"/>
            <a:ext cx="417646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chemeClr val="tx1"/>
                </a:solidFill>
                <a:latin typeface="SassoonCRInfantMedium" pitchFamily="2" charset="0"/>
              </a:rPr>
              <a:t>e in the middle</a:t>
            </a:r>
          </a:p>
        </p:txBody>
      </p:sp>
    </p:spTree>
    <p:extLst>
      <p:ext uri="{BB962C8B-B14F-4D97-AF65-F5344CB8AC3E}">
        <p14:creationId xmlns:p14="http://schemas.microsoft.com/office/powerpoint/2010/main" val="13263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 L 0.480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47257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55576" y="1412776"/>
            <a:ext cx="3312368" cy="4011548"/>
            <a:chOff x="755576" y="1412776"/>
            <a:chExt cx="3312368" cy="4011548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9999FF"/>
                  </a:solidFill>
                  <a:latin typeface="SassoonCRInfantMedium" pitchFamily="2" charset="0"/>
                </a:rPr>
                <a:t>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1720" y="1412776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7904" y="1484784"/>
            <a:ext cx="15841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9999FF"/>
                </a:solidFill>
                <a:latin typeface="SassoonCRInfantMedium" pitchFamily="2" charset="0"/>
              </a:rPr>
              <a:t>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4893" y="486866"/>
            <a:ext cx="3528393" cy="2772454"/>
            <a:chOff x="5292080" y="1293033"/>
            <a:chExt cx="3528393" cy="27724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905247"/>
              <a:ext cx="3240361" cy="2160240"/>
            </a:xfrm>
            <a:prstGeom prst="rect">
              <a:avLst/>
            </a:prstGeom>
          </p:spPr>
        </p:pic>
        <p:pic>
          <p:nvPicPr>
            <p:cNvPr id="1026" name="Picture 2" descr="C:\Users\alison.paterson\AppData\Local\Microsoft\Windows\Temporary Internet Files\Content.IE5\D4LKVYQU\MP900427613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6" b="30909"/>
            <a:stretch/>
          </p:blipFill>
          <p:spPr bwMode="auto">
            <a:xfrm>
              <a:off x="5292080" y="1293033"/>
              <a:ext cx="2300722" cy="116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64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484784"/>
            <a:ext cx="3888432" cy="3939540"/>
            <a:chOff x="611560" y="1484784"/>
            <a:chExt cx="3888432" cy="3939540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1484784"/>
              <a:ext cx="18002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rgbClr val="000099"/>
                  </a:solidFill>
                  <a:latin typeface="SassoonCRInfantMedium" pitchFamily="2" charset="0"/>
                </a:rPr>
                <a:t>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3768" y="1484784"/>
              <a:ext cx="201622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0">
                  <a:solidFill>
                    <a:schemeClr val="tx1"/>
                  </a:solidFill>
                  <a:latin typeface="SassoonCRInfantMedium" pitchFamily="2" charset="0"/>
                </a:rPr>
                <a:t>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00400" y="1484784"/>
            <a:ext cx="2160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>
                <a:solidFill>
                  <a:srgbClr val="9999FF"/>
                </a:solidFill>
                <a:latin typeface="SassoonCRInfantMedium" pitchFamily="2" charset="0"/>
              </a:rPr>
              <a:t>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21719" y="375667"/>
            <a:ext cx="3024336" cy="2693304"/>
            <a:chOff x="611560" y="4068783"/>
            <a:chExt cx="3024336" cy="2693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30" r="41148" b="15597"/>
            <a:stretch/>
          </p:blipFill>
          <p:spPr>
            <a:xfrm flipH="1">
              <a:off x="611560" y="4802521"/>
              <a:ext cx="1224136" cy="13112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028871"/>
              <a:ext cx="1656184" cy="1733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8" t="32550" r="10605" b="16089"/>
            <a:stretch/>
          </p:blipFill>
          <p:spPr>
            <a:xfrm>
              <a:off x="1311350" y="4068783"/>
              <a:ext cx="1048692" cy="1237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9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164</Words>
  <Application>Microsoft Office PowerPoint</Application>
  <PresentationFormat>On-screen Show (4:3)</PresentationFormat>
  <Paragraphs>62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Introducing   e https://www.youtube.com/watch?v=rWyKmM-PqJY  listen to the “e”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Grenfell</dc:creator>
  <cp:lastModifiedBy>Emily Grenfell</cp:lastModifiedBy>
  <cp:revision>4</cp:revision>
  <dcterms:created xsi:type="dcterms:W3CDTF">2020-05-19T11:15:49Z</dcterms:created>
  <dcterms:modified xsi:type="dcterms:W3CDTF">2020-05-19T11:26:46Z</dcterms:modified>
</cp:coreProperties>
</file>