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2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8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5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8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2FE0-7C23-44CD-9012-A1CD9130492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7050-B576-4FE6-AD18-BABD73EE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-315416"/>
            <a:ext cx="4176464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0" dirty="0">
                <a:ln w="381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236296" y="260648"/>
          <a:ext cx="163560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0501" imgH="3427430" progId="PowerPoint.Slide.8">
                  <p:embed/>
                </p:oleObj>
              </mc:Choice>
              <mc:Fallback>
                <p:oleObj name="Slide" r:id="rId3" imgW="4570501" imgH="342743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05" t="9851" r="11494" b="8488"/>
                      <a:stretch>
                        <a:fillRect/>
                      </a:stretch>
                    </p:blipFill>
                    <p:spPr bwMode="auto">
                      <a:xfrm>
                        <a:off x="7236296" y="260648"/>
                        <a:ext cx="1635607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11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484784"/>
            <a:ext cx="36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r="32250"/>
          <a:stretch/>
        </p:blipFill>
        <p:spPr>
          <a:xfrm>
            <a:off x="5652120" y="188640"/>
            <a:ext cx="3307347" cy="30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576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32040" y="142973"/>
            <a:ext cx="3779490" cy="3053759"/>
            <a:chOff x="4932040" y="142973"/>
            <a:chExt cx="3779490" cy="30537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42973"/>
              <a:ext cx="2463155" cy="22881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860" y="1287062"/>
              <a:ext cx="1909670" cy="1909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2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576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1484784"/>
            <a:ext cx="1368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99FF"/>
                </a:solidFill>
                <a:latin typeface="SassoonCRInfantMedium" pitchFamily="2" charset="0"/>
              </a:rPr>
              <a:t>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92280" y="1988840"/>
            <a:ext cx="1919461" cy="4206661"/>
            <a:chOff x="6372200" y="1484784"/>
            <a:chExt cx="1919461" cy="4206661"/>
          </a:xfrm>
        </p:grpSpPr>
        <p:pic>
          <p:nvPicPr>
            <p:cNvPr id="7" name="Picture 6" descr="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200" y="1484784"/>
              <a:ext cx="1919461" cy="39440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72200" y="5445224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Scran</a:t>
              </a:r>
            </a:p>
          </p:txBody>
        </p:sp>
      </p:grpSp>
      <p:pic>
        <p:nvPicPr>
          <p:cNvPr id="107522" name="Picture 2" descr="C:\Users\alison.paterson\Pictures\hip GirlHandsOnHips2 open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3" y="168046"/>
            <a:ext cx="1287477" cy="26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1412776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99FF"/>
                </a:solidFill>
                <a:latin typeface="SassoonCRInfantMedium" pitchFamily="2" charset="0"/>
              </a:rPr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836892" cy="37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1920" y="1412776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412776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897">
            <a:off x="7603872" y="535672"/>
            <a:ext cx="1320344" cy="1276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3" y="202560"/>
            <a:ext cx="2195314" cy="21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1484784"/>
            <a:ext cx="36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16823" y="2170583"/>
            <a:ext cx="2342925" cy="1996024"/>
            <a:chOff x="6146027" y="188640"/>
            <a:chExt cx="2791624" cy="22840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9" t="9209" r="13355" b="7546"/>
            <a:stretch/>
          </p:blipFill>
          <p:spPr>
            <a:xfrm>
              <a:off x="6146027" y="188640"/>
              <a:ext cx="2791624" cy="228405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6146027" y="1330668"/>
              <a:ext cx="514204" cy="7301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142566" y="261558"/>
            <a:ext cx="3903253" cy="1943305"/>
            <a:chOff x="1577239" y="81083"/>
            <a:chExt cx="3903253" cy="1943305"/>
          </a:xfrm>
        </p:grpSpPr>
        <p:pic>
          <p:nvPicPr>
            <p:cNvPr id="10" name="Picture 2" descr="C:\Users\alison.paterson\Pictures\hem sewing-29746__340 pix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239" y="81083"/>
              <a:ext cx="2389122" cy="194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959" y="146735"/>
              <a:ext cx="1257533" cy="1224136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966361" y="657147"/>
              <a:ext cx="567018" cy="576064"/>
            </a:xfrm>
            <a:prstGeom prst="straightConnector1">
              <a:avLst/>
            </a:prstGeom>
            <a:ln>
              <a:solidFill>
                <a:srgbClr val="9966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106" y="773192"/>
            <a:ext cx="260053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atin typeface="SassoonCRInfantMedium" panose="02000603020000020003" pitchFamily="2" charset="0"/>
              </a:rPr>
              <a:t>a</a:t>
            </a:r>
            <a:r>
              <a:rPr lang="en-GB" sz="8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773190"/>
            <a:ext cx="244827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latin typeface="SassoonCRInfantMedium" panose="02000603020000020003" pitchFamily="2" charset="0"/>
              </a:rPr>
              <a:t>e</a:t>
            </a:r>
            <a:r>
              <a:rPr lang="en-GB" sz="8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23" y="5003997"/>
            <a:ext cx="21110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atin typeface="SassoonCRInfantMedium" panose="02000603020000020003" pitchFamily="2" charset="0"/>
              </a:rPr>
              <a:t>i</a:t>
            </a:r>
            <a:r>
              <a:rPr lang="en-GB" sz="8900" dirty="0">
                <a:solidFill>
                  <a:srgbClr val="FF99FF"/>
                </a:solidFill>
                <a:latin typeface="SassoonCRInfantMedium" panose="02000603020000020003" pitchFamily="2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3222" y="2918810"/>
            <a:ext cx="1944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a</a:t>
            </a:r>
            <a:r>
              <a:rPr lang="en-GB" sz="8900" dirty="0">
                <a:solidFill>
                  <a:srgbClr val="9999FF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6482" y="773191"/>
            <a:ext cx="261412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i</a:t>
            </a:r>
            <a:r>
              <a:rPr lang="en-GB" sz="8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2592" y="2918811"/>
            <a:ext cx="23515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o</a:t>
            </a:r>
            <a:r>
              <a:rPr lang="en-GB" sz="8900" dirty="0">
                <a:solidFill>
                  <a:srgbClr val="9999FF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5486" y="2918812"/>
            <a:ext cx="16156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atin typeface="SassoonCRInfantMedium" panose="02000603020000020003" pitchFamily="2" charset="0"/>
              </a:rPr>
              <a:t>i</a:t>
            </a:r>
            <a:r>
              <a:rPr lang="en-GB" sz="8900" dirty="0">
                <a:solidFill>
                  <a:srgbClr val="9999FF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2120" y="5003994"/>
            <a:ext cx="273630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atin typeface="SassoonCRInfantMedium" panose="02000603020000020003" pitchFamily="2" charset="0"/>
              </a:rPr>
              <a:t>a</a:t>
            </a:r>
            <a:r>
              <a:rPr lang="en-GB" sz="8900" dirty="0">
                <a:solidFill>
                  <a:srgbClr val="FF99FF"/>
                </a:solidFill>
                <a:latin typeface="SassoonCRInfantMedium" panose="02000603020000020003" pitchFamily="2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2637" y="5003993"/>
            <a:ext cx="22860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8900" dirty="0">
                <a:latin typeface="SassoonCRInfantMedium" panose="02000603020000020003" pitchFamily="2" charset="0"/>
              </a:rPr>
              <a:t>o</a:t>
            </a:r>
            <a:r>
              <a:rPr lang="en-GB" sz="8900" dirty="0">
                <a:solidFill>
                  <a:srgbClr val="FF99FF"/>
                </a:solidFill>
                <a:latin typeface="SassoonCRInfantMedium" panose="02000603020000020003" pitchFamily="2" charset="0"/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06" y="2736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>Can you read all the words?</a:t>
            </a:r>
          </a:p>
        </p:txBody>
      </p:sp>
    </p:spTree>
    <p:extLst>
      <p:ext uri="{BB962C8B-B14F-4D97-AF65-F5344CB8AC3E}">
        <p14:creationId xmlns:p14="http://schemas.microsoft.com/office/powerpoint/2010/main" val="42190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Now tell someone as many “h” words as you can remember.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Challenge: write some of them down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98" y="1700808"/>
            <a:ext cx="8604000" cy="41319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200" dirty="0">
                <a:latin typeface="SassoonCRInfantMedium" pitchFamily="2" charset="0"/>
              </a:rPr>
              <a:t>Success Criteria</a:t>
            </a:r>
          </a:p>
          <a:p>
            <a:pPr>
              <a:lnSpc>
                <a:spcPts val="4500"/>
              </a:lnSpc>
            </a:pPr>
            <a:r>
              <a:rPr lang="en-GB" sz="3200" dirty="0">
                <a:latin typeface="SassoonCRInfantMedium" pitchFamily="2" charset="0"/>
              </a:rPr>
              <a:t>I can say the sound to match the letter shape.</a:t>
            </a:r>
          </a:p>
          <a:p>
            <a:pPr>
              <a:lnSpc>
                <a:spcPts val="4500"/>
              </a:lnSpc>
            </a:pPr>
            <a:r>
              <a:rPr lang="en-GB" sz="3200" dirty="0">
                <a:latin typeface="SassoonCRInfantMedium" pitchFamily="2" charset="0"/>
              </a:rPr>
              <a:t>I know that 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  <a:r>
              <a:rPr lang="en-GB" sz="3200" dirty="0">
                <a:latin typeface="SassoonCRInfantMedium" pitchFamily="2" charset="0"/>
              </a:rPr>
              <a:t> is a </a:t>
            </a:r>
            <a:r>
              <a:rPr lang="en-GB" sz="3200" b="1" i="1" dirty="0">
                <a:latin typeface="SassoonCRInfantMedium" pitchFamily="2" charset="0"/>
              </a:rPr>
              <a:t>back </a:t>
            </a:r>
            <a:r>
              <a:rPr lang="en-GB" sz="3200" dirty="0">
                <a:latin typeface="SassoonCRInfantMedium" pitchFamily="2" charset="0"/>
              </a:rPr>
              <a:t>sound. </a:t>
            </a:r>
          </a:p>
          <a:p>
            <a:pPr>
              <a:lnSpc>
                <a:spcPts val="4500"/>
              </a:lnSpc>
            </a:pPr>
            <a:endParaRPr lang="en-GB" sz="3200" dirty="0">
              <a:latin typeface="SassoonCRInfantMedium" pitchFamily="2" charset="0"/>
            </a:endParaRPr>
          </a:p>
          <a:p>
            <a:pPr>
              <a:lnSpc>
                <a:spcPts val="4500"/>
              </a:lnSpc>
            </a:pPr>
            <a:r>
              <a:rPr lang="en-GB" sz="3200" dirty="0">
                <a:latin typeface="SassoonCRInfantMedium" pitchFamily="2" charset="0"/>
              </a:rPr>
              <a:t>I can blend this sound with other sounds to say a word I recognise. </a:t>
            </a:r>
          </a:p>
          <a:p>
            <a:pPr>
              <a:lnSpc>
                <a:spcPts val="4500"/>
              </a:lnSpc>
            </a:pPr>
            <a:r>
              <a:rPr lang="en-GB" sz="3200" dirty="0">
                <a:latin typeface="SassoonCRInfantMedium" pitchFamily="2" charset="0"/>
              </a:rPr>
              <a:t>I can write this letter to spell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652" y="6163563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Alison Paterson Colourful Consonants and Vowel House Early Literacy Initiative        Jan 18 edit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2701" y="332656"/>
            <a:ext cx="5490384" cy="115204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latin typeface="SassoonCRInfantMedium" pitchFamily="2" charset="0"/>
              </a:rPr>
              <a:t>Introducing </a:t>
            </a:r>
            <a:r>
              <a:rPr lang="en-GB" sz="111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  <a:r>
              <a:rPr lang="en-GB" sz="8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 </a:t>
            </a:r>
            <a:endParaRPr lang="en-GB" sz="3600" dirty="0">
              <a:latin typeface="SassoonCRInfantMedium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1367009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8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513" y="208651"/>
            <a:ext cx="2618628" cy="5216813"/>
            <a:chOff x="426803" y="188640"/>
            <a:chExt cx="2618628" cy="5216813"/>
          </a:xfrm>
        </p:grpSpPr>
        <p:pic>
          <p:nvPicPr>
            <p:cNvPr id="1028" name="Picture 4" descr="Animal, Equine, Horse, Ride, Silhouette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89" flipH="1">
              <a:off x="426803" y="1324095"/>
              <a:ext cx="2618628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8005" y="188640"/>
              <a:ext cx="2016224" cy="521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300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latin typeface="SassoonCRInfantMedium" panose="02000603020000020003" pitchFamily="2" charset="0"/>
                </a:rPr>
                <a:t>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8205" y="2790252"/>
            <a:ext cx="2592000" cy="5216813"/>
            <a:chOff x="3789778" y="188639"/>
            <a:chExt cx="2592000" cy="5216813"/>
          </a:xfrm>
        </p:grpSpPr>
        <p:sp>
          <p:nvSpPr>
            <p:cNvPr id="9" name="Rectangle 8"/>
            <p:cNvSpPr/>
            <p:nvPr/>
          </p:nvSpPr>
          <p:spPr>
            <a:xfrm>
              <a:off x="3789778" y="1052736"/>
              <a:ext cx="2592000" cy="313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67326" y="1421533"/>
              <a:ext cx="2115102" cy="2780852"/>
              <a:chOff x="2240874" y="360116"/>
              <a:chExt cx="6067689" cy="612820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1" r="53938" b="61366"/>
              <a:stretch/>
            </p:blipFill>
            <p:spPr>
              <a:xfrm rot="1866803">
                <a:off x="2240874" y="360116"/>
                <a:ext cx="3483955" cy="225943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3" t="32634" r="20896"/>
              <a:stretch/>
            </p:blipFill>
            <p:spPr>
              <a:xfrm>
                <a:off x="4211960" y="2548523"/>
                <a:ext cx="4096603" cy="3939796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3969666" y="188639"/>
              <a:ext cx="2016224" cy="521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300" dirty="0">
                  <a:ln w="57150">
                    <a:solidFill>
                      <a:srgbClr val="FFFF00"/>
                    </a:solidFill>
                  </a:ln>
                  <a:noFill/>
                  <a:latin typeface="SassoonCRInfantMedium" panose="02000603020000020003" pitchFamily="2" charset="0"/>
                </a:rPr>
                <a:t>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-466295"/>
            <a:ext cx="2851507" cy="5909961"/>
            <a:chOff x="5940152" y="-354703"/>
            <a:chExt cx="2851507" cy="5555367"/>
          </a:xfrm>
        </p:grpSpPr>
        <p:pic>
          <p:nvPicPr>
            <p:cNvPr id="1029" name="Picture 5" descr="C:\Users\alison.paterson\Pictures\horse-156496__340 pix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0152" y="620686"/>
              <a:ext cx="2768097" cy="294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162413" y="-354703"/>
              <a:ext cx="2629246" cy="555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5500" dirty="0">
                  <a:ln w="76200">
                    <a:solidFill>
                      <a:srgbClr val="FFFF00"/>
                    </a:solidFill>
                  </a:ln>
                  <a:noFill/>
                  <a:latin typeface="SassoonCRInfantMedium" panose="02000603020000020003" pitchFamily="2" charset="0"/>
                </a:rPr>
                <a:t>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4865" y="80818"/>
            <a:ext cx="474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7200" dirty="0">
                <a:latin typeface="SassoonCRInfantMedium" panose="02000603020000020003" pitchFamily="2" charset="0"/>
              </a:rPr>
              <a:t> for </a:t>
            </a:r>
            <a:r>
              <a:rPr lang="en-GB" sz="72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assoonCRInfantMedium" panose="02000603020000020003" pitchFamily="2" charset="0"/>
              </a:rPr>
              <a:t>h</a:t>
            </a:r>
            <a:r>
              <a:rPr lang="en-GB" sz="7200" dirty="0">
                <a:latin typeface="SassoonCRInfantMedium" panose="02000603020000020003" pitchFamily="2" charset="0"/>
              </a:rPr>
              <a:t>orse</a:t>
            </a:r>
          </a:p>
        </p:txBody>
      </p:sp>
    </p:spTree>
    <p:extLst>
      <p:ext uri="{BB962C8B-B14F-4D97-AF65-F5344CB8AC3E}">
        <p14:creationId xmlns:p14="http://schemas.microsoft.com/office/powerpoint/2010/main" val="1363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1490" flipV="1">
            <a:off x="4091629" y="1137632"/>
            <a:ext cx="788210" cy="1576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4293096"/>
            <a:ext cx="1736582" cy="1432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5" y="1862568"/>
            <a:ext cx="1880598" cy="1872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62" y="1052735"/>
            <a:ext cx="1935375" cy="1941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7735" y="3911253"/>
            <a:ext cx="1731230" cy="14752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 b="59005"/>
          <a:stretch/>
        </p:blipFill>
        <p:spPr>
          <a:xfrm>
            <a:off x="3234838" y="3957737"/>
            <a:ext cx="2465049" cy="1428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321" y="600164"/>
            <a:ext cx="268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say these words?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all begin with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0874" y="676442"/>
            <a:ext cx="845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n w="127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936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>
          <a:xfrm>
            <a:off x="777318" y="1569660"/>
            <a:ext cx="2388538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6252"/>
            <a:ext cx="2925610" cy="147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4" y="969496"/>
            <a:ext cx="3092660" cy="20617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28184" y="3882485"/>
            <a:ext cx="2877042" cy="2108089"/>
            <a:chOff x="6228184" y="3882485"/>
            <a:chExt cx="2877042" cy="21080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518" y="3882485"/>
              <a:ext cx="2560708" cy="2108089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6228184" y="4936529"/>
              <a:ext cx="432048" cy="4920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00" y="3317279"/>
            <a:ext cx="1619250" cy="3238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321" y="600164"/>
            <a:ext cx="268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870449" y="0"/>
            <a:ext cx="845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n w="127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55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CRInfantMedium" pitchFamily="2" charset="0"/>
              </a:rPr>
              <a:t>Can you spot the difference?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GB" sz="35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A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7744" y="2492896"/>
            <a:ext cx="0" cy="1368152"/>
          </a:xfrm>
          <a:prstGeom prst="straightConnector1">
            <a:avLst/>
          </a:prstGeom>
          <a:ln w="57150">
            <a:solidFill>
              <a:srgbClr val="FFFA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44208" y="2420888"/>
            <a:ext cx="0" cy="1368152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656" y="3717032"/>
            <a:ext cx="633670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20888"/>
            <a:ext cx="8352128" cy="3370153"/>
          </a:xfrm>
          <a:prstGeom prst="rect">
            <a:avLst/>
          </a:prstGeom>
          <a:noFill/>
        </p:spPr>
        <p:txBody>
          <a:bodyPr wrap="square" rIns="72000" bIns="0" rtlCol="0">
            <a:spAutoFit/>
          </a:bodyPr>
          <a:lstStyle/>
          <a:p>
            <a:r>
              <a:rPr lang="en-GB" sz="5400" dirty="0">
                <a:latin typeface="SassoonCRInfantMedium" pitchFamily="2" charset="0"/>
              </a:rPr>
              <a:t>Can you </a:t>
            </a:r>
          </a:p>
          <a:p>
            <a:endParaRPr lang="en-GB" sz="5400" dirty="0">
              <a:latin typeface="SassoonCRInfantMedium" pitchFamily="2" charset="0"/>
            </a:endParaRPr>
          </a:p>
          <a:p>
            <a:r>
              <a:rPr lang="en-GB" sz="5400" dirty="0">
                <a:latin typeface="SassoonCRInfantMedium" pitchFamily="2" charset="0"/>
              </a:rPr>
              <a:t>the sounds together to say the word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1340768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spc="600" dirty="0">
                <a:latin typeface="SassoonCRInfantMedium" pitchFamily="2" charset="0"/>
              </a:rPr>
              <a:t>s</a:t>
            </a:r>
            <a:endParaRPr lang="en-GB" sz="7200" spc="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15816" y="3429000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191683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spc="600" dirty="0">
                <a:latin typeface="SassoonCRInfantMedium" pitchFamily="2" charset="0"/>
              </a:rPr>
              <a:t>e</a:t>
            </a:r>
            <a:endParaRPr lang="en-GB" sz="7200" spc="6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84482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i="1" spc="600" dirty="0">
                <a:latin typeface="SassoonCRInfantMedium" pitchFamily="2" charset="0"/>
              </a:rPr>
              <a:t>d</a:t>
            </a:r>
            <a:endParaRPr lang="en-GB" sz="7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62880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i="1" spc="600" dirty="0" err="1">
                <a:latin typeface="SassoonCRInfantMedium" pitchFamily="2" charset="0"/>
              </a:rPr>
              <a:t>i</a:t>
            </a:r>
            <a:endParaRPr lang="en-GB" sz="7200" spc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628800"/>
            <a:ext cx="72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i="1" spc="600" dirty="0">
                <a:latin typeface="SassoonCRInfantMedium" pitchFamily="2" charset="0"/>
              </a:rPr>
              <a:t>l</a:t>
            </a:r>
            <a:endParaRPr lang="en-GB" sz="7200" spc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4664"/>
            <a:ext cx="5040560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  <a:latin typeface="SassoonCRInfantMedium" pitchFamily="2" charset="0"/>
              </a:rPr>
              <a:t>h</a:t>
            </a:r>
            <a:r>
              <a:rPr lang="en-GB" sz="4800" dirty="0">
                <a:latin typeface="SassoonCRInfantMedium" pitchFamily="2" charset="0"/>
              </a:rPr>
              <a:t> at the beginning</a:t>
            </a:r>
          </a:p>
        </p:txBody>
      </p:sp>
    </p:spTree>
    <p:extLst>
      <p:ext uri="{BB962C8B-B14F-4D97-AF65-F5344CB8AC3E}">
        <p14:creationId xmlns:p14="http://schemas.microsoft.com/office/powerpoint/2010/main" val="20756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 L 0.480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47257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576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CRInfantMedium" pitchFamily="2" charset="0"/>
              </a:rPr>
              <a:t>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50" y="0"/>
            <a:ext cx="4109150" cy="27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1484784"/>
            <a:ext cx="18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latin typeface="SassoonCRInfantMedium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5142" y="1484784"/>
            <a:ext cx="36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FF0000"/>
                </a:solidFill>
                <a:latin typeface="SassoonCRInfantMedium" pitchFamily="2" charset="0"/>
              </a:rPr>
              <a:t>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r="3547"/>
          <a:stretch/>
        </p:blipFill>
        <p:spPr>
          <a:xfrm>
            <a:off x="5724128" y="79815"/>
            <a:ext cx="3172164" cy="24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170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spot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Grenfell</dc:creator>
  <cp:lastModifiedBy>Emily Grenfell</cp:lastModifiedBy>
  <cp:revision>6</cp:revision>
  <dcterms:created xsi:type="dcterms:W3CDTF">2020-05-14T07:52:33Z</dcterms:created>
  <dcterms:modified xsi:type="dcterms:W3CDTF">2020-05-14T08:17:07Z</dcterms:modified>
</cp:coreProperties>
</file>