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3" r:id="rId10"/>
    <p:sldId id="268" r:id="rId11"/>
    <p:sldId id="265" r:id="rId12"/>
    <p:sldId id="270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1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8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8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2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8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1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F73D-4865-4B6C-8F67-73F696716F6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AA40-CCAA-4B71-AAFC-A993DB2C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9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15000" dirty="0">
                <a:solidFill>
                  <a:srgbClr val="FF0000"/>
                </a:solidFill>
                <a:latin typeface="SassoonCRInfant" panose="02010503020300020003" pitchFamily="2" charset="0"/>
              </a:rPr>
              <a:t>b</a:t>
            </a:r>
            <a:endParaRPr lang="en-GB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n-GB" sz="65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I can read and recognise the </a:t>
            </a:r>
            <a:r>
              <a:rPr lang="en-GB" sz="65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</a:t>
            </a:r>
            <a:r>
              <a:rPr lang="en-GB" sz="65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sound</a:t>
            </a:r>
          </a:p>
          <a:p>
            <a:pPr algn="l"/>
            <a:r>
              <a:rPr lang="en-GB" sz="65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I can read three-letter words containing the </a:t>
            </a:r>
            <a:r>
              <a:rPr lang="en-GB" sz="65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</a:t>
            </a:r>
            <a:r>
              <a:rPr lang="en-GB" sz="65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sound</a:t>
            </a:r>
            <a:endParaRPr lang="en-GB" sz="6500" dirty="0">
              <a:solidFill>
                <a:schemeClr val="tx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1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7744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3802"/>
            <a:ext cx="2088232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718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530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34666" y="1505096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20574" y="1487162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018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34666" y="1505096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20574" y="1487162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3202558" cy="25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834" y="152176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316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pic>
        <p:nvPicPr>
          <p:cNvPr id="44034" name="Picture 2" descr="C:\Documents and Settings\alison.paterson\Local Settings\Temporary Internet Files\Content.IE5\PNW513L2\MC900433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20058"/>
            <a:ext cx="2116604" cy="21166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0834" y="152176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7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666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66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SassoonCRInfant" panose="02010503020300020003" pitchFamily="2" charset="0"/>
              </a:rPr>
              <a:t>Challenge: </a:t>
            </a:r>
          </a:p>
          <a:p>
            <a:endParaRPr lang="en-GB" sz="48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SassoonCRInfant" panose="02010503020300020003" pitchFamily="2" charset="0"/>
              </a:rPr>
              <a:t>Can you read words that have </a:t>
            </a:r>
            <a:r>
              <a:rPr lang="en-GB" sz="48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</a:t>
            </a:r>
            <a:r>
              <a:rPr lang="en-GB" sz="4800" dirty="0" smtClean="0">
                <a:latin typeface="SassoonCRInfant" panose="02010503020300020003" pitchFamily="2" charset="0"/>
              </a:rPr>
              <a:t> at the end?</a:t>
            </a:r>
            <a:endParaRPr lang="en-GB" sz="4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1412776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s</a:t>
            </a:r>
          </a:p>
        </p:txBody>
      </p:sp>
      <p:pic>
        <p:nvPicPr>
          <p:cNvPr id="58370" name="Picture 2" descr="C:\Users\alison.paterson\Pictures\sob vintage-1892087_960_720 pix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r="14223" b="63908"/>
          <a:stretch/>
        </p:blipFill>
        <p:spPr bwMode="auto">
          <a:xfrm>
            <a:off x="6084168" y="620688"/>
            <a:ext cx="25762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5263" y="152176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151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1412776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5263" y="152176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  <p:pic>
        <p:nvPicPr>
          <p:cNvPr id="13" name="Picture 2" descr="C:\Users\alison.paterson\Pictures\cob corn-667678__340 pix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1500">
            <a:off x="4721666" y="932521"/>
            <a:ext cx="4263864" cy="1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1412776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412776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99CC"/>
                </a:solidFill>
                <a:latin typeface="SassoonCRInfantMedium" pitchFamily="2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5263" y="152176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3785">
            <a:off x="5467562" y="1187651"/>
            <a:ext cx="3001611" cy="15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600" dirty="0" smtClean="0">
                <a:latin typeface="SassoonCRInfant" panose="02010503020300020003" pitchFamily="2" charset="0"/>
              </a:rPr>
              <a:t>Can you remember any words starting with </a:t>
            </a:r>
            <a:r>
              <a:rPr lang="en-GB" sz="66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</a:t>
            </a:r>
            <a:r>
              <a:rPr lang="en-GB" sz="6600" dirty="0" smtClean="0">
                <a:latin typeface="SassoonCRInfant" panose="02010503020300020003" pitchFamily="2" charset="0"/>
              </a:rPr>
              <a:t>?</a:t>
            </a:r>
            <a:endParaRPr lang="en-GB" sz="66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0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9792" y="1412776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 err="1">
                <a:latin typeface="SassoonCRInfantMedium" pitchFamily="2" charset="0"/>
              </a:rPr>
              <a:t>i</a:t>
            </a:r>
            <a:endParaRPr lang="en-GB" sz="25000" dirty="0">
              <a:latin typeface="SassoonCRInfantMediu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414720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5263" y="152176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  <p:pic>
        <p:nvPicPr>
          <p:cNvPr id="62466" name="Picture 2" descr="C:\Users\alison.paterson\Pictures\pen-2805363__340 pix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 r="61735"/>
          <a:stretch/>
        </p:blipFill>
        <p:spPr bwMode="auto">
          <a:xfrm rot="21413756" flipH="1">
            <a:off x="5913124" y="236422"/>
            <a:ext cx="3236088" cy="34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ison.paterson\Pictures\pen-2805363__340 pix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r="207" b="1"/>
          <a:stretch/>
        </p:blipFill>
        <p:spPr bwMode="auto">
          <a:xfrm flipH="1">
            <a:off x="5436096" y="332656"/>
            <a:ext cx="3203848" cy="13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Do you know what all these words mean?</a:t>
            </a:r>
            <a:endParaRPr lang="en-GB" sz="5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7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5500" dirty="0" smtClean="0">
                <a:latin typeface="SassoonCRInfant" panose="02010503020300020003" pitchFamily="2" charset="0"/>
              </a:rPr>
              <a:t>Say as many words beginning with b.</a:t>
            </a:r>
          </a:p>
          <a:p>
            <a:endParaRPr lang="en-GB" sz="5500" dirty="0">
              <a:latin typeface="SassoonCRInfant" panose="02010503020300020003" pitchFamily="2" charset="0"/>
            </a:endParaRPr>
          </a:p>
          <a:p>
            <a:r>
              <a:rPr lang="en-GB" sz="5500" dirty="0" smtClean="0">
                <a:latin typeface="SassoonCRInfant" panose="02010503020300020003" pitchFamily="2" charset="0"/>
              </a:rPr>
              <a:t>Can you make any of them on your word mat?</a:t>
            </a:r>
            <a:endParaRPr lang="en-GB" sz="55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The next slides show words beginning with b.  Can you blend the letters to read the words?  You can use arm blending - </a:t>
            </a:r>
          </a:p>
          <a:p>
            <a:endParaRPr lang="en-GB" dirty="0"/>
          </a:p>
        </p:txBody>
      </p:sp>
      <p:pic>
        <p:nvPicPr>
          <p:cNvPr id="4" name="Picture 3" descr="A Fresh Guide to Teaching Phonics (Free Download) – Lyndsey Kus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256584" cy="279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97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20888"/>
            <a:ext cx="8352128" cy="3370153"/>
          </a:xfrm>
          <a:prstGeom prst="rect">
            <a:avLst/>
          </a:prstGeom>
          <a:noFill/>
        </p:spPr>
        <p:txBody>
          <a:bodyPr wrap="square" rIns="72000" bIns="0" rtlCol="0">
            <a:spAutoFit/>
          </a:bodyPr>
          <a:lstStyle/>
          <a:p>
            <a:r>
              <a:rPr lang="en-GB" sz="4400" dirty="0" smtClean="0">
                <a:latin typeface="SassoonCRInfant" panose="02010503020300020003" pitchFamily="2" charset="0"/>
              </a:rPr>
              <a:t>OR </a:t>
            </a:r>
            <a:r>
              <a:rPr lang="en-GB" sz="4400" dirty="0" smtClean="0">
                <a:latin typeface="SassoonCRInfant" panose="02010503020300020003" pitchFamily="2" charset="0"/>
              </a:rPr>
              <a:t>you can</a:t>
            </a:r>
            <a:r>
              <a:rPr lang="en-GB" sz="5400" dirty="0" smtClean="0">
                <a:latin typeface="SassoonCRInfant" panose="02010503020300020003" pitchFamily="2" charset="0"/>
              </a:rPr>
              <a:t> </a:t>
            </a:r>
            <a:endParaRPr lang="en-GB" sz="5400" dirty="0">
              <a:latin typeface="SassoonCRInfant" panose="02010503020300020003" pitchFamily="2" charset="0"/>
            </a:endParaRPr>
          </a:p>
          <a:p>
            <a:endParaRPr lang="en-GB" sz="5400" dirty="0">
              <a:latin typeface="SassoonCRInfant" panose="02010503020300020003" pitchFamily="2" charset="0"/>
            </a:endParaRPr>
          </a:p>
          <a:p>
            <a:r>
              <a:rPr lang="en-GB" sz="5400" dirty="0">
                <a:latin typeface="SassoonCRInfant" panose="02010503020300020003" pitchFamily="2" charset="0"/>
              </a:rPr>
              <a:t>the sounds together to say the </a:t>
            </a:r>
            <a:r>
              <a:rPr lang="en-GB" sz="5400" dirty="0" smtClean="0">
                <a:latin typeface="SassoonCRInfant" panose="02010503020300020003" pitchFamily="2" charset="0"/>
              </a:rPr>
              <a:t>word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340768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spc="600" dirty="0">
                <a:latin typeface="SassoonCRInfantMedium" pitchFamily="2" charset="0"/>
              </a:rPr>
              <a:t>s</a:t>
            </a:r>
            <a:endParaRPr lang="en-GB" sz="7200" spc="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15816" y="3429000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191683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spc="600" dirty="0">
                <a:latin typeface="SassoonCRInfantMedium" pitchFamily="2" charset="0"/>
              </a:rPr>
              <a:t>e</a:t>
            </a:r>
            <a:endParaRPr lang="en-GB" sz="7200" spc="6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844824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i="1" spc="600" dirty="0">
                <a:latin typeface="SassoonCRInfantMedium" pitchFamily="2" charset="0"/>
              </a:rPr>
              <a:t>d</a:t>
            </a:r>
            <a:endParaRPr lang="en-GB" sz="7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62880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i="1" spc="600" dirty="0" err="1">
                <a:latin typeface="SassoonCRInfantMedium" pitchFamily="2" charset="0"/>
              </a:rPr>
              <a:t>i</a:t>
            </a:r>
            <a:endParaRPr lang="en-GB" sz="7200" spc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628800"/>
            <a:ext cx="720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i="1" spc="600" dirty="0">
                <a:latin typeface="SassoonCRInfantMedium" pitchFamily="2" charset="0"/>
              </a:rPr>
              <a:t>l</a:t>
            </a:r>
            <a:endParaRPr lang="en-GB" sz="7200" spc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4664"/>
            <a:ext cx="5040560" cy="1123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700" dirty="0" smtClean="0">
                <a:solidFill>
                  <a:srgbClr val="FF0000"/>
                </a:solidFill>
                <a:latin typeface="SassoonCRInfantMedium" pitchFamily="2" charset="0"/>
              </a:rPr>
              <a:t>b</a:t>
            </a:r>
            <a:r>
              <a:rPr lang="en-GB" sz="6700" dirty="0" smtClean="0">
                <a:latin typeface="SassoonCRInfantMedium" pitchFamily="2" charset="0"/>
              </a:rPr>
              <a:t> </a:t>
            </a:r>
            <a:endParaRPr lang="en-GB" sz="6700" dirty="0">
              <a:latin typeface="SassoonCRInfant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 L 0.480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47257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What does it say?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</a:t>
            </a:r>
            <a:r>
              <a:rPr lang="en-GB" sz="20000" dirty="0" smtClean="0">
                <a:latin typeface="SassoonCRInfant" panose="02010503020300020003" pitchFamily="2" charset="0"/>
              </a:rPr>
              <a:t>-a-</a:t>
            </a:r>
            <a:r>
              <a:rPr lang="en-GB" sz="20000" dirty="0" smtClean="0">
                <a:solidFill>
                  <a:srgbClr val="00B0F0"/>
                </a:solidFill>
                <a:latin typeface="SassoonCRInfant" panose="02010503020300020003" pitchFamily="2" charset="0"/>
              </a:rPr>
              <a:t>t</a:t>
            </a:r>
            <a:endParaRPr lang="en-GB" sz="20000" dirty="0">
              <a:solidFill>
                <a:srgbClr val="00B0F0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0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20910" y="499472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46834" y="2042399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3018" y="2042399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  <a:endParaRPr lang="en-GB" sz="25000" dirty="0">
              <a:solidFill>
                <a:schemeClr val="accent1">
                  <a:lumMod val="60000"/>
                  <a:lumOff val="40000"/>
                </a:schemeClr>
              </a:solidFill>
              <a:latin typeface="SassoonCRInfantMediu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18095" r="28542" b="11235"/>
          <a:stretch/>
        </p:blipFill>
        <p:spPr>
          <a:xfrm>
            <a:off x="5487194" y="165943"/>
            <a:ext cx="3419872" cy="3846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666" y="2042399"/>
            <a:ext cx="18002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 smtClean="0">
                <a:solidFill>
                  <a:srgbClr val="FF0000"/>
                </a:solidFill>
                <a:latin typeface="SassoonCRInfantMedium" pitchFamily="2" charset="0"/>
              </a:rPr>
              <a:t>b </a:t>
            </a:r>
            <a:endParaRPr lang="en-GB" sz="25000" dirty="0">
              <a:solidFill>
                <a:srgbClr val="FF0000"/>
              </a:solidFill>
              <a:latin typeface="SassoonCRInfant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63688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1484784"/>
            <a:ext cx="3600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spc="-24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836" y="150080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75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63688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1484784"/>
            <a:ext cx="3600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spc="-24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1490"/>
            <a:ext cx="2185764" cy="4077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836" y="1500808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107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7744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718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667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157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</vt:lpstr>
      <vt:lpstr>PowerPoint Presentation</vt:lpstr>
      <vt:lpstr>PowerPoint Presentation</vt:lpstr>
      <vt:lpstr>PowerPoint Presentation</vt:lpstr>
      <vt:lpstr>What does it say?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Grenfell</dc:creator>
  <cp:lastModifiedBy>Emily Grenfell</cp:lastModifiedBy>
  <cp:revision>4</cp:revision>
  <dcterms:created xsi:type="dcterms:W3CDTF">2020-04-30T12:05:53Z</dcterms:created>
  <dcterms:modified xsi:type="dcterms:W3CDTF">2020-04-30T12:26:52Z</dcterms:modified>
</cp:coreProperties>
</file>