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4" r:id="rId2"/>
    <p:sldId id="267" r:id="rId3"/>
    <p:sldId id="274" r:id="rId4"/>
    <p:sldId id="268" r:id="rId5"/>
    <p:sldId id="278" r:id="rId6"/>
    <p:sldId id="270" r:id="rId7"/>
    <p:sldId id="27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8" autoAdjust="0"/>
    <p:restoredTop sz="94660"/>
  </p:normalViewPr>
  <p:slideViewPr>
    <p:cSldViewPr>
      <p:cViewPr>
        <p:scale>
          <a:sx n="76" d="100"/>
          <a:sy n="76" d="100"/>
        </p:scale>
        <p:origin x="-126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CFEE604-31F0-4E15-A978-3C0C4C463B04}" type="datetimeFigureOut">
              <a:rPr lang="en-GB" smtClean="0"/>
              <a:t>27/04/2020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D56D20-0EEB-47AE-94EB-FEEEFE82BD6C}"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EE604-31F0-4E15-A978-3C0C4C463B04}"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EE604-31F0-4E15-A978-3C0C4C463B04}"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EE604-31F0-4E15-A978-3C0C4C463B04}"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EE604-31F0-4E15-A978-3C0C4C463B04}" type="datetimeFigureOut">
              <a:rPr lang="en-GB" smtClean="0"/>
              <a:t>27/04/2020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CFEE604-31F0-4E15-A978-3C0C4C463B04}" type="datetimeFigureOut">
              <a:rPr lang="en-GB" smtClean="0"/>
              <a:t>27/04/2020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D56D20-0EEB-47AE-94EB-FEEEFE82BD6C}"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FEE604-31F0-4E15-A978-3C0C4C463B04}" type="datetimeFigureOut">
              <a:rPr lang="en-GB" smtClean="0"/>
              <a:t>27/04/2020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FEE604-31F0-4E15-A978-3C0C4C463B04}" type="datetimeFigureOut">
              <a:rPr lang="en-GB" smtClean="0"/>
              <a:t>27/04/2020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EE604-31F0-4E15-A978-3C0C4C463B04}" type="datetimeFigureOut">
              <a:rPr lang="en-GB" smtClean="0"/>
              <a:t>27/04/2020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EE604-31F0-4E15-A978-3C0C4C463B04}" type="datetimeFigureOut">
              <a:rPr lang="en-GB" smtClean="0"/>
              <a:t>27/04/2020</a:t>
            </a:fld>
            <a:endParaRPr lang="en-GB"/>
          </a:p>
        </p:txBody>
      </p:sp>
      <p:sp>
        <p:nvSpPr>
          <p:cNvPr id="7" name="Slide Number Placeholder 6"/>
          <p:cNvSpPr>
            <a:spLocks noGrp="1"/>
          </p:cNvSpPr>
          <p:nvPr>
            <p:ph type="sldNum" sz="quarter" idx="12"/>
          </p:nvPr>
        </p:nvSpPr>
        <p:spPr/>
        <p:txBody>
          <a:bodyPr/>
          <a:lstStyle/>
          <a:p>
            <a:fld id="{61D56D20-0EEB-47AE-94EB-FEEEFE82BD6C}"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EE604-31F0-4E15-A978-3C0C4C463B04}" type="datetimeFigureOut">
              <a:rPr lang="en-GB" smtClean="0"/>
              <a:t>27/04/2020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CFEE604-31F0-4E15-A978-3C0C4C463B04}" type="datetimeFigureOut">
              <a:rPr lang="en-GB" smtClean="0"/>
              <a:t>27/04/2020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1D56D20-0EEB-47AE-94EB-FEEEFE82BD6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SassoonCRInfantMedium" panose="02000603020000020003" pitchFamily="2" charset="0"/>
              </a:rPr>
              <a:t>Outdoor Literacy</a:t>
            </a:r>
            <a:endParaRPr lang="en-GB" sz="6000" dirty="0">
              <a:latin typeface="SassoonCRInfantMedium" panose="02000603020000020003" pitchFamily="2" charset="0"/>
            </a:endParaRPr>
          </a:p>
        </p:txBody>
      </p:sp>
      <p:sp>
        <p:nvSpPr>
          <p:cNvPr id="3" name="Content Placeholder 2"/>
          <p:cNvSpPr>
            <a:spLocks noGrp="1"/>
          </p:cNvSpPr>
          <p:nvPr>
            <p:ph idx="1"/>
          </p:nvPr>
        </p:nvSpPr>
        <p:spPr/>
        <p:txBody>
          <a:bodyPr>
            <a:normAutofit/>
          </a:bodyPr>
          <a:lstStyle/>
          <a:p>
            <a:pPr marL="0" indent="0" algn="ctr">
              <a:buNone/>
            </a:pPr>
            <a:r>
              <a:rPr lang="en-GB" dirty="0" smtClean="0">
                <a:latin typeface="SassoonCRInfantMedium" panose="02000603020000020003" pitchFamily="2" charset="0"/>
              </a:rPr>
              <a:t>L.I. to </a:t>
            </a:r>
            <a:r>
              <a:rPr lang="en-GB" dirty="0" smtClean="0">
                <a:latin typeface="SassoonCRInfantMedium" panose="02000603020000020003" pitchFamily="2" charset="0"/>
              </a:rPr>
              <a:t>identify words using our phonics </a:t>
            </a:r>
            <a:r>
              <a:rPr lang="en-GB" dirty="0" smtClean="0">
                <a:latin typeface="SassoonCRInfantMedium" panose="02000603020000020003" pitchFamily="2" charset="0"/>
              </a:rPr>
              <a:t>sounds</a:t>
            </a:r>
          </a:p>
          <a:p>
            <a:pPr marL="0" indent="0" algn="ctr">
              <a:buNone/>
            </a:pPr>
            <a:endParaRPr lang="en-GB" dirty="0">
              <a:latin typeface="SassoonCRInfantMedium" panose="02000603020000020003" pitchFamily="2" charset="0"/>
            </a:endParaRPr>
          </a:p>
          <a:p>
            <a:pPr marL="0" indent="0" algn="ctr">
              <a:buNone/>
            </a:pPr>
            <a:r>
              <a:rPr lang="en-GB" dirty="0" smtClean="0">
                <a:latin typeface="SassoonCRInfantMedium" panose="02000603020000020003" pitchFamily="2" charset="0"/>
              </a:rPr>
              <a:t>S.C. I can </a:t>
            </a:r>
            <a:r>
              <a:rPr lang="en-GB" dirty="0" smtClean="0">
                <a:latin typeface="SassoonCRInfantMedium" panose="02000603020000020003" pitchFamily="2" charset="0"/>
              </a:rPr>
              <a:t>hear the sounds in words.</a:t>
            </a:r>
          </a:p>
          <a:p>
            <a:pPr marL="0" indent="0" algn="ctr">
              <a:buNone/>
            </a:pPr>
            <a:r>
              <a:rPr lang="en-GB" dirty="0" smtClean="0">
                <a:latin typeface="SassoonCRInfantMedium" panose="02000603020000020003" pitchFamily="2" charset="0"/>
              </a:rPr>
              <a:t>I can find words with the sounds in it.</a:t>
            </a:r>
            <a:endParaRPr lang="en-GB" dirty="0" smtClean="0">
              <a:latin typeface="SassoonCRInfantMedium" panose="02000603020000020003" pitchFamily="2" charset="0"/>
            </a:endParaRPr>
          </a:p>
          <a:p>
            <a:pPr marL="0" indent="0" algn="ctr">
              <a:buNone/>
            </a:pPr>
            <a:endParaRPr lang="en-GB" dirty="0">
              <a:latin typeface="SassoonCRInfantMedium" panose="02000603020000020003" pitchFamily="2" charset="0"/>
            </a:endParaRPr>
          </a:p>
          <a:p>
            <a:pPr marL="0" indent="0" algn="ctr">
              <a:buNone/>
            </a:pPr>
            <a:endParaRPr lang="en-GB" dirty="0" smtClean="0">
              <a:latin typeface="SassoonCRInfantMedium" panose="02000603020000020003" pitchFamily="2" charset="0"/>
            </a:endParaRPr>
          </a:p>
          <a:p>
            <a:pPr marL="0" indent="0">
              <a:buNone/>
            </a:pPr>
            <a:endParaRPr lang="en-GB" dirty="0">
              <a:latin typeface="SassoonCRInfantMedium" panose="02000603020000020003" pitchFamily="2" charset="0"/>
            </a:endParaRPr>
          </a:p>
          <a:p>
            <a:pPr marL="0" indent="0">
              <a:buNone/>
            </a:pPr>
            <a:endParaRPr lang="en-GB" dirty="0" smtClean="0">
              <a:latin typeface="SassoonCRInfantMedium" panose="02000603020000020003" pitchFamily="2" charset="0"/>
            </a:endParaRPr>
          </a:p>
        </p:txBody>
      </p:sp>
    </p:spTree>
    <p:extLst>
      <p:ext uri="{BB962C8B-B14F-4D97-AF65-F5344CB8AC3E}">
        <p14:creationId xmlns:p14="http://schemas.microsoft.com/office/powerpoint/2010/main" val="4208290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777600"/>
          </a:xfrm>
        </p:spPr>
        <p:txBody>
          <a:bodyPr>
            <a:normAutofit fontScale="90000"/>
          </a:bodyPr>
          <a:lstStyle/>
          <a:p>
            <a:pPr algn="ctr"/>
            <a:r>
              <a:rPr lang="en-GB" sz="3100" dirty="0" smtClean="0">
                <a:solidFill>
                  <a:schemeClr val="tx1"/>
                </a:solidFill>
                <a:latin typeface="SassoonCRInfantMedium" panose="02000603020000020003" pitchFamily="2" charset="0"/>
              </a:rPr>
              <a:t>We have a bit of a different phonics task this week.</a:t>
            </a:r>
            <a:br>
              <a:rPr lang="en-GB" sz="3100" dirty="0" smtClean="0">
                <a:solidFill>
                  <a:schemeClr val="tx1"/>
                </a:solidFill>
                <a:latin typeface="SassoonCRInfantMedium" panose="02000603020000020003" pitchFamily="2" charset="0"/>
              </a:rPr>
            </a:br>
            <a:r>
              <a:rPr lang="en-GB" sz="3100" dirty="0">
                <a:solidFill>
                  <a:schemeClr val="tx1"/>
                </a:solidFill>
                <a:latin typeface="SassoonCRInfantMedium" panose="02000603020000020003" pitchFamily="2" charset="0"/>
              </a:rPr>
              <a:t/>
            </a:r>
            <a:br>
              <a:rPr lang="en-GB" sz="3100" dirty="0">
                <a:solidFill>
                  <a:schemeClr val="tx1"/>
                </a:solidFill>
                <a:latin typeface="SassoonCRInfantMedium" panose="02000603020000020003" pitchFamily="2" charset="0"/>
              </a:rPr>
            </a:br>
            <a:r>
              <a:rPr lang="en-GB" sz="3100" dirty="0" smtClean="0">
                <a:solidFill>
                  <a:schemeClr val="tx1"/>
                </a:solidFill>
                <a:latin typeface="SassoonCRInfantMedium" panose="02000603020000020003" pitchFamily="2" charset="0"/>
              </a:rPr>
              <a:t>What we’d like you to is look for things which have the sounds in them either around the house or on your daily walk.</a:t>
            </a:r>
            <a:br>
              <a:rPr lang="en-GB" sz="3100" dirty="0" smtClean="0">
                <a:solidFill>
                  <a:schemeClr val="tx1"/>
                </a:solidFill>
                <a:latin typeface="SassoonCRInfantMedium" panose="02000603020000020003" pitchFamily="2" charset="0"/>
              </a:rPr>
            </a:br>
            <a:r>
              <a:rPr lang="en-GB" sz="3100" dirty="0">
                <a:solidFill>
                  <a:schemeClr val="tx1"/>
                </a:solidFill>
                <a:latin typeface="SassoonCRInfantMedium" panose="02000603020000020003" pitchFamily="2" charset="0"/>
              </a:rPr>
              <a:t/>
            </a:r>
            <a:br>
              <a:rPr lang="en-GB" sz="3100" dirty="0">
                <a:solidFill>
                  <a:schemeClr val="tx1"/>
                </a:solidFill>
                <a:latin typeface="SassoonCRInfantMedium" panose="02000603020000020003" pitchFamily="2" charset="0"/>
              </a:rPr>
            </a:br>
            <a:r>
              <a:rPr lang="en-GB" sz="3100" dirty="0" smtClean="0">
                <a:solidFill>
                  <a:schemeClr val="tx1"/>
                </a:solidFill>
                <a:latin typeface="SassoonCRInfantMedium" panose="02000603020000020003" pitchFamily="2" charset="0"/>
              </a:rPr>
              <a:t>You can send us a list of what you found on the blog or you can take pictures and share them on twitter.</a:t>
            </a:r>
            <a:br>
              <a:rPr lang="en-GB" sz="3100" dirty="0" smtClean="0">
                <a:solidFill>
                  <a:schemeClr val="tx1"/>
                </a:solidFill>
                <a:latin typeface="SassoonCRInfantMedium" panose="02000603020000020003" pitchFamily="2" charset="0"/>
              </a:rPr>
            </a:br>
            <a:r>
              <a:rPr lang="en-GB" sz="3100" dirty="0">
                <a:solidFill>
                  <a:schemeClr val="tx1"/>
                </a:solidFill>
                <a:latin typeface="SassoonCRInfantMedium" panose="02000603020000020003" pitchFamily="2" charset="0"/>
              </a:rPr>
              <a:t/>
            </a:r>
            <a:br>
              <a:rPr lang="en-GB" sz="3100" dirty="0">
                <a:solidFill>
                  <a:schemeClr val="tx1"/>
                </a:solidFill>
                <a:latin typeface="SassoonCRInfantMedium" panose="02000603020000020003" pitchFamily="2" charset="0"/>
              </a:rPr>
            </a:br>
            <a:r>
              <a:rPr lang="en-GB" sz="3100" dirty="0" smtClean="0">
                <a:solidFill>
                  <a:schemeClr val="tx1"/>
                </a:solidFill>
                <a:latin typeface="SassoonCRInfantMedium" panose="02000603020000020003" pitchFamily="2" charset="0"/>
              </a:rPr>
              <a:t>Good Luck on your scavenger sound hunt!</a:t>
            </a:r>
            <a:endParaRPr lang="en-GB" sz="3100" dirty="0">
              <a:solidFill>
                <a:schemeClr val="tx1"/>
              </a:solidFill>
              <a:latin typeface="SassoonCRInfantMedium" panose="02000603020000020003" pitchFamily="2" charset="0"/>
            </a:endParaRPr>
          </a:p>
        </p:txBody>
      </p:sp>
      <p:sp>
        <p:nvSpPr>
          <p:cNvPr id="3" name="Content Placeholder 2"/>
          <p:cNvSpPr>
            <a:spLocks noGrp="1"/>
          </p:cNvSpPr>
          <p:nvPr>
            <p:ph idx="1"/>
          </p:nvPr>
        </p:nvSpPr>
        <p:spPr>
          <a:xfrm>
            <a:off x="457200" y="6021288"/>
            <a:ext cx="8229600" cy="648072"/>
          </a:xfrm>
        </p:spPr>
        <p:txBody>
          <a:bodyPr>
            <a:normAutofit/>
          </a:bodyPr>
          <a:lstStyle/>
          <a:p>
            <a:pPr marL="0" indent="0" algn="ctr">
              <a:buNone/>
            </a:pPr>
            <a:endParaRPr lang="en-GB" b="1" dirty="0" smtClean="0">
              <a:latin typeface="SassoonCRInfant" panose="02010503020300020003" pitchFamily="2" charset="0"/>
            </a:endParaRPr>
          </a:p>
          <a:p>
            <a:pPr marL="0" indent="0" algn="ctr">
              <a:buNone/>
            </a:pPr>
            <a:endParaRPr lang="en-GB" b="1" dirty="0">
              <a:latin typeface="SassoonCRInfant" panose="02010503020300020003" pitchFamily="2" charset="0"/>
            </a:endParaRPr>
          </a:p>
          <a:p>
            <a:pPr marL="0" indent="0" algn="ctr">
              <a:buNone/>
            </a:pPr>
            <a:endParaRPr lang="en-GB" dirty="0">
              <a:latin typeface="SassoonCRInfant" panose="02010503020300020003" pitchFamily="2" charset="0"/>
            </a:endParaRPr>
          </a:p>
          <a:p>
            <a:pPr marL="0" indent="0" algn="ctr">
              <a:buNone/>
            </a:pPr>
            <a:endParaRPr lang="en-GB" u="sng" dirty="0" smtClean="0">
              <a:latin typeface="SassoonCRInfant" panose="02010503020300020003" pitchFamily="2" charset="0"/>
            </a:endParaRPr>
          </a:p>
          <a:p>
            <a:pPr marL="0" indent="0">
              <a:buNone/>
            </a:pPr>
            <a:endParaRPr lang="en-GB" u="sng" dirty="0"/>
          </a:p>
        </p:txBody>
      </p:sp>
    </p:spTree>
    <p:extLst>
      <p:ext uri="{BB962C8B-B14F-4D97-AF65-F5344CB8AC3E}">
        <p14:creationId xmlns:p14="http://schemas.microsoft.com/office/powerpoint/2010/main" val="12834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MILD</a:t>
            </a:r>
            <a:endParaRPr lang="en-GB" dirty="0"/>
          </a:p>
        </p:txBody>
      </p:sp>
      <p:sp>
        <p:nvSpPr>
          <p:cNvPr id="3" name="Content Placeholder 2"/>
          <p:cNvSpPr>
            <a:spLocks noGrp="1"/>
          </p:cNvSpPr>
          <p:nvPr>
            <p:ph idx="1"/>
          </p:nvPr>
        </p:nvSpPr>
        <p:spPr/>
        <p:txBody>
          <a:bodyPr>
            <a:normAutofit fontScale="85000" lnSpcReduction="20000"/>
          </a:bodyPr>
          <a:lstStyle/>
          <a:p>
            <a:pPr marL="68580" indent="0">
              <a:buNone/>
            </a:pPr>
            <a:r>
              <a:rPr lang="en-GB" dirty="0" smtClean="0"/>
              <a:t>Find as many things that you can that begin with these sounds:</a:t>
            </a:r>
          </a:p>
          <a:p>
            <a:pPr marL="68580" indent="0">
              <a:buNone/>
            </a:pPr>
            <a:endParaRPr lang="en-GB" dirty="0"/>
          </a:p>
          <a:p>
            <a:pPr marL="68580" indent="0" algn="ctr">
              <a:buNone/>
            </a:pPr>
            <a:r>
              <a:rPr lang="en-GB" sz="6000" dirty="0">
                <a:latin typeface="SassoonCRInfantMedium" panose="02000603020000020003" pitchFamily="2" charset="0"/>
              </a:rPr>
              <a:t>s</a:t>
            </a:r>
            <a:r>
              <a:rPr lang="en-GB" sz="6000" dirty="0" smtClean="0">
                <a:latin typeface="SassoonCRInfantMedium" panose="02000603020000020003" pitchFamily="2" charset="0"/>
              </a:rPr>
              <a:t>, a, t, p, </a:t>
            </a:r>
            <a:r>
              <a:rPr lang="en-GB" sz="6000" dirty="0">
                <a:latin typeface="SassoonCRInfantMedium" panose="02000603020000020003" pitchFamily="2" charset="0"/>
              </a:rPr>
              <a:t>i</a:t>
            </a:r>
            <a:r>
              <a:rPr lang="en-GB" sz="6000" dirty="0" smtClean="0">
                <a:latin typeface="SassoonCRInfantMedium" panose="02000603020000020003" pitchFamily="2" charset="0"/>
              </a:rPr>
              <a:t>, n, m, c</a:t>
            </a:r>
          </a:p>
          <a:p>
            <a:pPr marL="68580" indent="0" algn="ctr">
              <a:buNone/>
            </a:pPr>
            <a:endParaRPr lang="en-GB" sz="6000" dirty="0">
              <a:latin typeface="SassoonCRInfantMedium" panose="02000603020000020003" pitchFamily="2" charset="0"/>
            </a:endParaRPr>
          </a:p>
          <a:p>
            <a:pPr marL="68580" indent="0" algn="ctr">
              <a:buNone/>
            </a:pPr>
            <a:r>
              <a:rPr lang="en-GB" sz="6000" dirty="0" err="1" smtClean="0">
                <a:latin typeface="SassoonCRInfantMedium" panose="02000603020000020003" pitchFamily="2" charset="0"/>
              </a:rPr>
              <a:t>Eg</a:t>
            </a:r>
            <a:r>
              <a:rPr lang="en-GB" sz="6000" dirty="0" smtClean="0">
                <a:latin typeface="SassoonCRInfantMedium" panose="02000603020000020003" pitchFamily="2" charset="0"/>
              </a:rPr>
              <a:t>. S = swing</a:t>
            </a:r>
            <a:endParaRPr lang="en-GB" sz="6000" dirty="0">
              <a:latin typeface="SassoonCRInfantMedium" panose="02000603020000020003" pitchFamily="2" charset="0"/>
            </a:endParaRPr>
          </a:p>
        </p:txBody>
      </p:sp>
    </p:spTree>
    <p:extLst>
      <p:ext uri="{BB962C8B-B14F-4D97-AF65-F5344CB8AC3E}">
        <p14:creationId xmlns:p14="http://schemas.microsoft.com/office/powerpoint/2010/main" val="3643303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Spicy</a:t>
            </a:r>
            <a:endParaRPr lang="en-GB" dirty="0"/>
          </a:p>
        </p:txBody>
      </p:sp>
      <p:sp>
        <p:nvSpPr>
          <p:cNvPr id="3" name="Content Placeholder 2"/>
          <p:cNvSpPr>
            <a:spLocks noGrp="1"/>
          </p:cNvSpPr>
          <p:nvPr>
            <p:ph idx="1"/>
          </p:nvPr>
        </p:nvSpPr>
        <p:spPr/>
        <p:txBody>
          <a:bodyPr>
            <a:normAutofit lnSpcReduction="10000"/>
          </a:bodyPr>
          <a:lstStyle/>
          <a:p>
            <a:pPr marL="68580" indent="0">
              <a:buNone/>
            </a:pPr>
            <a:r>
              <a:rPr lang="en-GB" sz="3200" dirty="0" smtClean="0">
                <a:latin typeface="SassoonCRInfantMedium" panose="02000603020000020003" pitchFamily="2" charset="0"/>
              </a:rPr>
              <a:t>Find as many things as you can </a:t>
            </a:r>
            <a:r>
              <a:rPr lang="en-GB" sz="3200" dirty="0">
                <a:latin typeface="SassoonCRInfantMedium" panose="02000603020000020003" pitchFamily="2" charset="0"/>
              </a:rPr>
              <a:t>that </a:t>
            </a:r>
            <a:r>
              <a:rPr lang="en-GB" sz="3200" dirty="0" smtClean="0">
                <a:latin typeface="SassoonCRInfantMedium" panose="02000603020000020003" pitchFamily="2" charset="0"/>
              </a:rPr>
              <a:t>have these sounds in the middle:</a:t>
            </a:r>
          </a:p>
          <a:p>
            <a:pPr marL="68580" indent="0">
              <a:buNone/>
            </a:pPr>
            <a:endParaRPr lang="en-GB" sz="3200" dirty="0" smtClean="0">
              <a:latin typeface="SassoonCRInfantMedium" panose="02000603020000020003" pitchFamily="2" charset="0"/>
            </a:endParaRPr>
          </a:p>
          <a:p>
            <a:pPr marL="68580" indent="0" algn="ctr">
              <a:buNone/>
            </a:pPr>
            <a:r>
              <a:rPr lang="en-GB" sz="4800" dirty="0" err="1">
                <a:latin typeface="SassoonCRInfantMedium" panose="02000603020000020003" pitchFamily="2" charset="0"/>
              </a:rPr>
              <a:t>e</a:t>
            </a:r>
            <a:r>
              <a:rPr lang="en-GB" sz="4800" dirty="0" err="1" smtClean="0">
                <a:latin typeface="SassoonCRInfantMedium" panose="02000603020000020003" pitchFamily="2" charset="0"/>
              </a:rPr>
              <a:t>e</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oo</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oa</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ai</a:t>
            </a:r>
            <a:endParaRPr lang="en-GB" sz="4800" dirty="0" smtClean="0">
              <a:latin typeface="SassoonCRInfantMedium" panose="02000603020000020003" pitchFamily="2" charset="0"/>
            </a:endParaRPr>
          </a:p>
          <a:p>
            <a:pPr marL="68580" indent="0">
              <a:buNone/>
            </a:pPr>
            <a:endParaRPr lang="en-GB" sz="3200" dirty="0">
              <a:latin typeface="SassoonCRInfantMedium" panose="02000603020000020003" pitchFamily="2" charset="0"/>
            </a:endParaRPr>
          </a:p>
          <a:p>
            <a:pPr marL="68580" indent="0">
              <a:buNone/>
            </a:pPr>
            <a:r>
              <a:rPr lang="en-GB" sz="3200" dirty="0" err="1" smtClean="0">
                <a:latin typeface="SassoonCRInfantMedium" panose="02000603020000020003" pitchFamily="2" charset="0"/>
              </a:rPr>
              <a:t>Eg</a:t>
            </a:r>
            <a:r>
              <a:rPr lang="en-GB" sz="3200" dirty="0" smtClean="0">
                <a:latin typeface="SassoonCRInfantMedium" panose="02000603020000020003" pitchFamily="2" charset="0"/>
              </a:rPr>
              <a:t> </a:t>
            </a:r>
            <a:r>
              <a:rPr lang="en-GB" sz="3200" dirty="0" err="1" smtClean="0">
                <a:latin typeface="SassoonCRInfantMedium" panose="02000603020000020003" pitchFamily="2" charset="0"/>
              </a:rPr>
              <a:t>oo</a:t>
            </a:r>
            <a:r>
              <a:rPr lang="en-GB" sz="3200" dirty="0">
                <a:latin typeface="SassoonCRInfantMedium" panose="02000603020000020003" pitchFamily="2" charset="0"/>
              </a:rPr>
              <a:t> </a:t>
            </a:r>
            <a:r>
              <a:rPr lang="en-GB" sz="3200" dirty="0" smtClean="0">
                <a:latin typeface="SassoonCRInfantMedium" panose="02000603020000020003" pitchFamily="2" charset="0"/>
              </a:rPr>
              <a:t>= roof</a:t>
            </a:r>
            <a:endParaRPr lang="en-GB" sz="3200" dirty="0">
              <a:latin typeface="SassoonCRInfantMedium" panose="02000603020000020003" pitchFamily="2" charset="0"/>
            </a:endParaRPr>
          </a:p>
          <a:p>
            <a:pPr marL="68580" indent="0">
              <a:buNone/>
            </a:pPr>
            <a:endParaRPr lang="en-GB" sz="3200" dirty="0"/>
          </a:p>
        </p:txBody>
      </p:sp>
    </p:spTree>
    <p:extLst>
      <p:ext uri="{BB962C8B-B14F-4D97-AF65-F5344CB8AC3E}">
        <p14:creationId xmlns:p14="http://schemas.microsoft.com/office/powerpoint/2010/main" val="397571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HOT</a:t>
            </a:r>
            <a:endParaRPr lang="en-GB" dirty="0"/>
          </a:p>
        </p:txBody>
      </p:sp>
      <p:sp>
        <p:nvSpPr>
          <p:cNvPr id="3" name="Content Placeholder 2"/>
          <p:cNvSpPr>
            <a:spLocks noGrp="1"/>
          </p:cNvSpPr>
          <p:nvPr>
            <p:ph idx="1"/>
          </p:nvPr>
        </p:nvSpPr>
        <p:spPr/>
        <p:txBody>
          <a:bodyPr>
            <a:normAutofit fontScale="85000" lnSpcReduction="20000"/>
          </a:bodyPr>
          <a:lstStyle/>
          <a:p>
            <a:pPr marL="68580" indent="0">
              <a:buNone/>
            </a:pPr>
            <a:r>
              <a:rPr lang="en-GB" dirty="0">
                <a:latin typeface="SassoonCRInfantMedium" panose="02000603020000020003" pitchFamily="2" charset="0"/>
              </a:rPr>
              <a:t>Find as many things as you can that have these sounds in </a:t>
            </a:r>
            <a:r>
              <a:rPr lang="en-GB" dirty="0" smtClean="0">
                <a:latin typeface="SassoonCRInfantMedium" panose="02000603020000020003" pitchFamily="2" charset="0"/>
              </a:rPr>
              <a:t>them:</a:t>
            </a:r>
          </a:p>
          <a:p>
            <a:pPr marL="68580" indent="0">
              <a:buNone/>
            </a:pPr>
            <a:endParaRPr lang="en-GB" dirty="0">
              <a:latin typeface="SassoonCRInfantMedium" panose="02000603020000020003" pitchFamily="2" charset="0"/>
            </a:endParaRPr>
          </a:p>
          <a:p>
            <a:pPr marL="68580" indent="0" algn="ctr">
              <a:buNone/>
            </a:pPr>
            <a:r>
              <a:rPr lang="en-GB" sz="4800" dirty="0">
                <a:latin typeface="SassoonCRInfantMedium" panose="02000603020000020003" pitchFamily="2" charset="0"/>
              </a:rPr>
              <a:t>a</a:t>
            </a:r>
            <a:r>
              <a:rPr lang="en-GB" sz="4800" dirty="0" smtClean="0">
                <a:latin typeface="SassoonCRInfantMedium" panose="02000603020000020003" pitchFamily="2" charset="0"/>
              </a:rPr>
              <a:t>y, </a:t>
            </a:r>
            <a:r>
              <a:rPr lang="en-GB" sz="4800" dirty="0" err="1" smtClean="0">
                <a:latin typeface="SassoonCRInfantMedium" panose="02000603020000020003" pitchFamily="2" charset="0"/>
              </a:rPr>
              <a:t>ai</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ee</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ea</a:t>
            </a:r>
            <a:r>
              <a:rPr lang="en-GB" sz="4800" dirty="0" smtClean="0">
                <a:latin typeface="SassoonCRInfantMedium" panose="02000603020000020003" pitchFamily="2" charset="0"/>
              </a:rPr>
              <a:t>, ng</a:t>
            </a:r>
          </a:p>
          <a:p>
            <a:pPr marL="68580" indent="0" algn="ctr">
              <a:buNone/>
            </a:pPr>
            <a:endParaRPr lang="en-GB" sz="4800" dirty="0">
              <a:latin typeface="SassoonCRInfantMedium" panose="02000603020000020003" pitchFamily="2" charset="0"/>
            </a:endParaRPr>
          </a:p>
          <a:p>
            <a:pPr marL="68580" indent="0" algn="ctr">
              <a:buNone/>
            </a:pPr>
            <a:r>
              <a:rPr lang="en-GB" sz="4800" dirty="0" err="1" smtClean="0">
                <a:latin typeface="SassoonCRInfantMedium" panose="02000603020000020003" pitchFamily="2" charset="0"/>
              </a:rPr>
              <a:t>Eg</a:t>
            </a:r>
            <a:r>
              <a:rPr lang="en-GB" sz="4800" dirty="0" smtClean="0">
                <a:latin typeface="SassoonCRInfantMedium" panose="02000603020000020003" pitchFamily="2" charset="0"/>
              </a:rPr>
              <a:t>. Drainpipe</a:t>
            </a:r>
          </a:p>
          <a:p>
            <a:pPr marL="68580" indent="0" algn="ctr">
              <a:buNone/>
            </a:pPr>
            <a:r>
              <a:rPr lang="en-GB" sz="4800" dirty="0" smtClean="0">
                <a:latin typeface="SassoonCRInfantMedium" panose="02000603020000020003" pitchFamily="2" charset="0"/>
              </a:rPr>
              <a:t>     Driveway </a:t>
            </a:r>
            <a:endParaRPr lang="en-GB" sz="4800" dirty="0">
              <a:latin typeface="SassoonCRInfantMedium" panose="02000603020000020003" pitchFamily="2" charset="0"/>
            </a:endParaRPr>
          </a:p>
        </p:txBody>
      </p:sp>
    </p:spTree>
    <p:extLst>
      <p:ext uri="{BB962C8B-B14F-4D97-AF65-F5344CB8AC3E}">
        <p14:creationId xmlns:p14="http://schemas.microsoft.com/office/powerpoint/2010/main" val="13064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2" descr="Image result for hand out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3744465"/>
            <a:ext cx="1728642" cy="16733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traffic light out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907006"/>
            <a:ext cx="1919098" cy="32664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43608" y="476672"/>
            <a:ext cx="7024744" cy="1143000"/>
          </a:xfrm>
        </p:spPr>
        <p:txBody>
          <a:bodyPr/>
          <a:lstStyle/>
          <a:p>
            <a:r>
              <a:rPr lang="en-GB" dirty="0" smtClean="0"/>
              <a:t>Assessment Time</a:t>
            </a:r>
            <a:endParaRPr lang="en-GB" dirty="0"/>
          </a:p>
        </p:txBody>
      </p:sp>
      <p:sp>
        <p:nvSpPr>
          <p:cNvPr id="3" name="Content Placeholder 2"/>
          <p:cNvSpPr>
            <a:spLocks noGrp="1"/>
          </p:cNvSpPr>
          <p:nvPr>
            <p:ph idx="1"/>
          </p:nvPr>
        </p:nvSpPr>
        <p:spPr>
          <a:xfrm>
            <a:off x="827584" y="1772816"/>
            <a:ext cx="7488832" cy="4059813"/>
          </a:xfrm>
        </p:spPr>
        <p:txBody>
          <a:bodyPr>
            <a:normAutofit fontScale="77500" lnSpcReduction="20000"/>
          </a:bodyPr>
          <a:lstStyle/>
          <a:p>
            <a:pPr marL="0" indent="0">
              <a:buNone/>
            </a:pPr>
            <a:r>
              <a:rPr lang="en-GB" dirty="0">
                <a:latin typeface="SassoonCRInfantMedium" panose="02000603020000020003" pitchFamily="2" charset="0"/>
              </a:rPr>
              <a:t>How did you get on? Choose one way.</a:t>
            </a:r>
          </a:p>
          <a:p>
            <a:pPr marL="0" indent="0">
              <a:buNone/>
            </a:pPr>
            <a:endParaRPr lang="en-GB" dirty="0">
              <a:latin typeface="SassoonCRInfantMedium" panose="02000603020000020003" pitchFamily="2" charset="0"/>
            </a:endParaRPr>
          </a:p>
          <a:p>
            <a:pPr marL="0" indent="0">
              <a:buNone/>
            </a:pPr>
            <a:r>
              <a:rPr lang="en-GB" dirty="0">
                <a:latin typeface="SassoonCRInfantMedium" panose="02000603020000020003" pitchFamily="2" charset="0"/>
              </a:rPr>
              <a:t>Tell me how you feel it went by leaving </a:t>
            </a:r>
          </a:p>
          <a:p>
            <a:pPr marL="0" indent="0">
              <a:buNone/>
            </a:pPr>
            <a:r>
              <a:rPr lang="en-GB" dirty="0">
                <a:latin typeface="SassoonCRInfantMedium" panose="02000603020000020003" pitchFamily="2" charset="0"/>
              </a:rPr>
              <a:t>a comment on the blog.</a:t>
            </a:r>
          </a:p>
          <a:p>
            <a:pPr marL="0" indent="0">
              <a:buNone/>
            </a:pPr>
            <a:endParaRPr lang="en-GB" dirty="0">
              <a:latin typeface="SassoonCRInfantMedium" panose="02000603020000020003" pitchFamily="2" charset="0"/>
            </a:endParaRPr>
          </a:p>
          <a:p>
            <a:pPr marL="0" indent="0">
              <a:buNone/>
            </a:pPr>
            <a:r>
              <a:rPr lang="en-GB" dirty="0">
                <a:latin typeface="SassoonCRInfantMedium" panose="02000603020000020003" pitchFamily="2" charset="0"/>
              </a:rPr>
              <a:t>Draw one of the self assessment methods </a:t>
            </a:r>
            <a:r>
              <a:rPr lang="en-GB" dirty="0" smtClean="0">
                <a:latin typeface="SassoonCRInfantMedium" panose="02000603020000020003" pitchFamily="2" charset="0"/>
              </a:rPr>
              <a:t>below next to your work.</a:t>
            </a:r>
            <a:endParaRPr lang="en-GB" dirty="0">
              <a:latin typeface="SassoonCRInfantMedium" panose="02000603020000020003" pitchFamily="2" charset="0"/>
            </a:endParaRPr>
          </a:p>
          <a:p>
            <a:pPr marL="0" indent="0">
              <a:buNone/>
            </a:pPr>
            <a:endParaRPr lang="en-GB" dirty="0">
              <a:latin typeface="SassoonCRInfantMedium" panose="02000603020000020003" pitchFamily="2" charset="0"/>
            </a:endParaRPr>
          </a:p>
          <a:p>
            <a:pPr marL="0" indent="0">
              <a:buNone/>
            </a:pPr>
            <a:endParaRPr lang="en-GB" dirty="0">
              <a:latin typeface="SassoonCRInfantMedium" panose="02000603020000020003" pitchFamily="2" charset="0"/>
            </a:endParaRPr>
          </a:p>
          <a:p>
            <a:pPr marL="0" indent="0">
              <a:buNone/>
            </a:pPr>
            <a:r>
              <a:rPr lang="en-GB" sz="1900" b="1" u="sng" dirty="0">
                <a:latin typeface="SassoonCRInfantMedium" panose="02000603020000020003" pitchFamily="2" charset="0"/>
              </a:rPr>
              <a:t>Traffic light </a:t>
            </a:r>
            <a:r>
              <a:rPr lang="en-GB" sz="1900" dirty="0">
                <a:latin typeface="SassoonCRInfantMedium" panose="02000603020000020003" pitchFamily="2" charset="0"/>
              </a:rPr>
              <a:t>			</a:t>
            </a:r>
            <a:r>
              <a:rPr lang="en-GB" sz="1900" b="1" u="sng" dirty="0">
                <a:latin typeface="SassoonCRInfantMedium" panose="02000603020000020003" pitchFamily="2" charset="0"/>
              </a:rPr>
              <a:t>Fist of 5</a:t>
            </a:r>
          </a:p>
          <a:p>
            <a:pPr marL="0" indent="0">
              <a:buNone/>
            </a:pPr>
            <a:r>
              <a:rPr lang="en-GB" sz="1900" dirty="0">
                <a:latin typeface="SassoonCRInfantMedium" panose="02000603020000020003" pitchFamily="2" charset="0"/>
              </a:rPr>
              <a:t>				1 – I struggled</a:t>
            </a:r>
          </a:p>
          <a:p>
            <a:pPr marL="0" indent="0">
              <a:buNone/>
            </a:pPr>
            <a:r>
              <a:rPr lang="en-GB" sz="1900" dirty="0">
                <a:solidFill>
                  <a:srgbClr val="FF0000"/>
                </a:solidFill>
                <a:latin typeface="SassoonCRInfantMedium" panose="02000603020000020003" pitchFamily="2" charset="0"/>
              </a:rPr>
              <a:t>Red</a:t>
            </a:r>
            <a:r>
              <a:rPr lang="en-GB" sz="1900" dirty="0">
                <a:latin typeface="SassoonCRInfantMedium" panose="02000603020000020003" pitchFamily="2" charset="0"/>
              </a:rPr>
              <a:t> – not there yet	</a:t>
            </a:r>
            <a:r>
              <a:rPr lang="en-GB" sz="1900" dirty="0" smtClean="0">
                <a:latin typeface="SassoonCRInfantMedium" panose="02000603020000020003" pitchFamily="2" charset="0"/>
              </a:rPr>
              <a:t>	               </a:t>
            </a:r>
            <a:r>
              <a:rPr lang="en-GB" sz="1900" dirty="0">
                <a:latin typeface="SassoonCRInfantMedium" panose="02000603020000020003" pitchFamily="2" charset="0"/>
              </a:rPr>
              <a:t>	2 – I found some difficult</a:t>
            </a:r>
          </a:p>
          <a:p>
            <a:pPr marL="0" indent="0">
              <a:buNone/>
            </a:pPr>
            <a:r>
              <a:rPr lang="en-GB" sz="1900" dirty="0">
                <a:solidFill>
                  <a:srgbClr val="FFC000"/>
                </a:solidFill>
                <a:latin typeface="SassoonCRInfantMedium" panose="02000603020000020003" pitchFamily="2" charset="0"/>
              </a:rPr>
              <a:t>Orange</a:t>
            </a:r>
            <a:r>
              <a:rPr lang="en-GB" sz="1900" dirty="0">
                <a:latin typeface="SassoonCRInfantMedium" panose="02000603020000020003" pitchFamily="2" charset="0"/>
              </a:rPr>
              <a:t> – getting there		3 – I think I’m getting it</a:t>
            </a:r>
          </a:p>
          <a:p>
            <a:pPr marL="0" indent="0">
              <a:buNone/>
            </a:pPr>
            <a:r>
              <a:rPr lang="en-GB" sz="1900" dirty="0">
                <a:solidFill>
                  <a:srgbClr val="00B050"/>
                </a:solidFill>
                <a:latin typeface="SassoonCRInfantMedium" panose="02000603020000020003" pitchFamily="2" charset="0"/>
              </a:rPr>
              <a:t>Green</a:t>
            </a:r>
            <a:r>
              <a:rPr lang="en-GB" sz="1900" dirty="0">
                <a:latin typeface="SassoonCRInfantMedium" panose="02000603020000020003" pitchFamily="2" charset="0"/>
              </a:rPr>
              <a:t> – got it!			4 – I’m doing well</a:t>
            </a:r>
          </a:p>
          <a:p>
            <a:pPr marL="0" indent="0">
              <a:buNone/>
            </a:pPr>
            <a:r>
              <a:rPr lang="en-GB" sz="1900" dirty="0">
                <a:latin typeface="SassoonCRInfantMedium" panose="02000603020000020003" pitchFamily="2" charset="0"/>
              </a:rPr>
              <a:t>				5 – I have got it!</a:t>
            </a:r>
          </a:p>
          <a:p>
            <a:pPr marL="68580" indent="0">
              <a:buNone/>
            </a:pPr>
            <a:endParaRPr lang="en-GB" dirty="0">
              <a:latin typeface="SassoonCRInfant" panose="02010503020300020003" pitchFamily="2" charset="0"/>
            </a:endParaRPr>
          </a:p>
          <a:p>
            <a:pPr marL="68580" indent="0">
              <a:buNone/>
            </a:pPr>
            <a:endParaRPr lang="en-GB" dirty="0">
              <a:latin typeface="SassoonCRInfant" panose="02010503020300020003" pitchFamily="2" charset="0"/>
            </a:endParaRPr>
          </a:p>
        </p:txBody>
      </p:sp>
      <p:pic>
        <p:nvPicPr>
          <p:cNvPr id="4" name="Picture 2" descr="Image result for girl and boy think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9066" y="1268760"/>
            <a:ext cx="2415092" cy="1690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936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7170" name="Picture 2" descr="Image result for good job 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908720"/>
            <a:ext cx="5364088" cy="536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359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290</TotalTime>
  <Words>175</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Austin</vt:lpstr>
      <vt:lpstr>Outdoor Literacy</vt:lpstr>
      <vt:lpstr>We have a bit of a different phonics task this week.  What we’d like you to is look for things which have the sounds in them either around the house or on your daily walk.  You can send us a list of what you found on the blog or you can take pictures and share them on twitter.  Good Luck on your scavenger sound hunt!</vt:lpstr>
      <vt:lpstr>MILD</vt:lpstr>
      <vt:lpstr>Spicy</vt:lpstr>
      <vt:lpstr>HOT</vt:lpstr>
      <vt:lpstr>Assessment Time</vt:lpstr>
      <vt:lpstr>PowerPoint Presentation</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Anderson</dc:creator>
  <cp:lastModifiedBy>Lindsay Anderson</cp:lastModifiedBy>
  <cp:revision>34</cp:revision>
  <dcterms:created xsi:type="dcterms:W3CDTF">2020-02-25T17:43:58Z</dcterms:created>
  <dcterms:modified xsi:type="dcterms:W3CDTF">2020-04-27T07:18:54Z</dcterms:modified>
</cp:coreProperties>
</file>