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68"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0" autoAdjust="0"/>
    <p:restoredTop sz="94660" autoAdjust="0"/>
  </p:normalViewPr>
  <p:slideViewPr>
    <p:cSldViewPr>
      <p:cViewPr>
        <p:scale>
          <a:sx n="50" d="100"/>
          <a:sy n="50" d="100"/>
        </p:scale>
        <p:origin x="-2070" y="-6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06486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71316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291560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150700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E7F5E-47EE-47D6-9AA7-B80D02BDC4F7}" type="datetimeFigureOut">
              <a:rPr lang="en-GB" smtClean="0"/>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91452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FE7F5E-47EE-47D6-9AA7-B80D02BDC4F7}"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3895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FE7F5E-47EE-47D6-9AA7-B80D02BDC4F7}" type="datetimeFigureOut">
              <a:rPr lang="en-GB" smtClean="0"/>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170895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FE7F5E-47EE-47D6-9AA7-B80D02BDC4F7}" type="datetimeFigureOut">
              <a:rPr lang="en-GB" smtClean="0"/>
              <a:t>19/04/2020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79454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E7F5E-47EE-47D6-9AA7-B80D02BDC4F7}" type="datetimeFigureOut">
              <a:rPr lang="en-GB" smtClean="0"/>
              <a:t>19/04/2020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59045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E7F5E-47EE-47D6-9AA7-B80D02BDC4F7}"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58769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E7F5E-47EE-47D6-9AA7-B80D02BDC4F7}" type="datetimeFigureOut">
              <a:rPr lang="en-GB" smtClean="0"/>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253689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9000">
              <a:srgbClr val="FFFF00"/>
            </a:gs>
            <a:gs pos="82000">
              <a:schemeClr val="bg1"/>
            </a:gs>
            <a:gs pos="100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E7F5E-47EE-47D6-9AA7-B80D02BDC4F7}" type="datetimeFigureOut">
              <a:rPr lang="en-GB" smtClean="0"/>
              <a:t>19/04/2020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C7D11-1C06-4DF4-95D6-06EF620D67FA}" type="slidenum">
              <a:rPr lang="en-GB" smtClean="0"/>
              <a:t>‹#›</a:t>
            </a:fld>
            <a:endParaRPr lang="en-GB"/>
          </a:p>
        </p:txBody>
      </p:sp>
    </p:spTree>
    <p:extLst>
      <p:ext uri="{BB962C8B-B14F-4D97-AF65-F5344CB8AC3E}">
        <p14:creationId xmlns:p14="http://schemas.microsoft.com/office/powerpoint/2010/main" val="129152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houghtco.com/ways-to-practice-spelling-words-208671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honicsplay.co.uk/aiAltSpellings.html" TargetMode="External"/><Relationship Id="rId2" Type="http://schemas.openxmlformats.org/officeDocument/2006/relationships/hyperlink" Target="https://www.youtube.com/watch?v=m-uLFJp5ZtI"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420888"/>
            <a:ext cx="7772400" cy="1470025"/>
          </a:xfrm>
        </p:spPr>
        <p:txBody>
          <a:bodyPr>
            <a:normAutofit fontScale="90000"/>
          </a:bodyPr>
          <a:lstStyle/>
          <a:p>
            <a:r>
              <a:rPr lang="en-GB" u="sng" dirty="0" smtClean="0">
                <a:latin typeface="SassoonCRInfantMedium" panose="02000603020000020003" pitchFamily="2" charset="0"/>
              </a:rPr>
              <a:t>Spelling/ Phonics/ Reading Activity Carousel</a:t>
            </a:r>
            <a:br>
              <a:rPr lang="en-GB" u="sng" dirty="0" smtClean="0">
                <a:latin typeface="SassoonCRInfantMedium" panose="02000603020000020003" pitchFamily="2" charset="0"/>
              </a:rPr>
            </a:br>
            <a:r>
              <a:rPr lang="en-GB" u="sng" dirty="0">
                <a:latin typeface="SassoonCRInfantMedium" panose="02000603020000020003" pitchFamily="2" charset="0"/>
              </a:rPr>
              <a:t/>
            </a:r>
            <a:br>
              <a:rPr lang="en-GB" u="sng" dirty="0">
                <a:latin typeface="SassoonCRInfantMedium" panose="02000603020000020003" pitchFamily="2" charset="0"/>
              </a:rPr>
            </a:br>
            <a:r>
              <a:rPr lang="en-GB" dirty="0" smtClean="0">
                <a:solidFill>
                  <a:srgbClr val="FF0000"/>
                </a:solidFill>
                <a:latin typeface="SassoonCRInfantMedium" panose="02000603020000020003" pitchFamily="2" charset="0"/>
              </a:rPr>
              <a:t>Monday </a:t>
            </a:r>
            <a:r>
              <a:rPr lang="en-GB" dirty="0" smtClean="0">
                <a:solidFill>
                  <a:srgbClr val="FF0000"/>
                </a:solidFill>
                <a:latin typeface="SassoonCRInfantMedium" panose="02000603020000020003" pitchFamily="2" charset="0"/>
              </a:rPr>
              <a:t>20</a:t>
            </a:r>
            <a:r>
              <a:rPr lang="en-GB" baseline="30000" dirty="0" smtClean="0">
                <a:solidFill>
                  <a:srgbClr val="FF0000"/>
                </a:solidFill>
                <a:latin typeface="SassoonCRInfantMedium" panose="02000603020000020003" pitchFamily="2" charset="0"/>
              </a:rPr>
              <a:t>th</a:t>
            </a:r>
            <a:r>
              <a:rPr lang="en-GB" dirty="0" smtClean="0">
                <a:solidFill>
                  <a:srgbClr val="FF0000"/>
                </a:solidFill>
                <a:latin typeface="SassoonCRInfantMedium" panose="02000603020000020003" pitchFamily="2" charset="0"/>
              </a:rPr>
              <a:t> </a:t>
            </a:r>
            <a:r>
              <a:rPr lang="en-GB" dirty="0" smtClean="0">
                <a:solidFill>
                  <a:srgbClr val="FF0000"/>
                </a:solidFill>
                <a:latin typeface="SassoonCRInfantMedium" panose="02000603020000020003" pitchFamily="2" charset="0"/>
              </a:rPr>
              <a:t>- Thursday </a:t>
            </a:r>
            <a:r>
              <a:rPr lang="en-GB" dirty="0" smtClean="0">
                <a:solidFill>
                  <a:srgbClr val="FF0000"/>
                </a:solidFill>
                <a:latin typeface="SassoonCRInfantMedium" panose="02000603020000020003" pitchFamily="2" charset="0"/>
              </a:rPr>
              <a:t>23</a:t>
            </a:r>
            <a:r>
              <a:rPr lang="en-GB" baseline="30000" dirty="0" smtClean="0">
                <a:solidFill>
                  <a:srgbClr val="FF0000"/>
                </a:solidFill>
                <a:latin typeface="SassoonCRInfantMedium" panose="02000603020000020003" pitchFamily="2" charset="0"/>
              </a:rPr>
              <a:t>rd</a:t>
            </a:r>
            <a:r>
              <a:rPr lang="en-GB" dirty="0" smtClean="0">
                <a:solidFill>
                  <a:srgbClr val="FF0000"/>
                </a:solidFill>
                <a:latin typeface="SassoonCRInfantMedium" panose="02000603020000020003" pitchFamily="2" charset="0"/>
              </a:rPr>
              <a:t> </a:t>
            </a:r>
            <a:r>
              <a:rPr lang="en-GB" dirty="0" smtClean="0">
                <a:solidFill>
                  <a:srgbClr val="FF0000"/>
                </a:solidFill>
                <a:latin typeface="SassoonCRInfantMedium" panose="02000603020000020003" pitchFamily="2" charset="0"/>
              </a:rPr>
              <a:t>  </a:t>
            </a:r>
            <a:r>
              <a:rPr lang="en-GB" dirty="0" smtClean="0">
                <a:solidFill>
                  <a:srgbClr val="FF0000"/>
                </a:solidFill>
                <a:latin typeface="SassoonCRInfantMedium" panose="02000603020000020003" pitchFamily="2" charset="0"/>
              </a:rPr>
              <a:t>and do </a:t>
            </a:r>
            <a:r>
              <a:rPr lang="en-GB" u="sng" dirty="0" smtClean="0">
                <a:solidFill>
                  <a:srgbClr val="FF0000"/>
                </a:solidFill>
                <a:latin typeface="SassoonCRInfantMedium" panose="02000603020000020003" pitchFamily="2" charset="0"/>
              </a:rPr>
              <a:t>one</a:t>
            </a:r>
            <a:r>
              <a:rPr lang="en-GB" dirty="0" smtClean="0">
                <a:solidFill>
                  <a:srgbClr val="FF0000"/>
                </a:solidFill>
                <a:latin typeface="SassoonCRInfantMedium" panose="02000603020000020003" pitchFamily="2" charset="0"/>
              </a:rPr>
              <a:t> of these activities each day.</a:t>
            </a:r>
            <a:br>
              <a:rPr lang="en-GB" dirty="0" smtClean="0">
                <a:solidFill>
                  <a:srgbClr val="FF0000"/>
                </a:solidFill>
                <a:latin typeface="SassoonCRInfantMedium" panose="02000603020000020003" pitchFamily="2" charset="0"/>
              </a:rPr>
            </a:br>
            <a:r>
              <a:rPr lang="en-GB" dirty="0" smtClean="0">
                <a:solidFill>
                  <a:srgbClr val="FF0000"/>
                </a:solidFill>
                <a:latin typeface="SassoonCRInfantMedium" panose="02000603020000020003" pitchFamily="2" charset="0"/>
              </a:rPr>
              <a:t>Use your jotter to record your answers!</a:t>
            </a:r>
            <a:r>
              <a:rPr lang="en-GB" u="sng" dirty="0" smtClean="0">
                <a:latin typeface="SassoonCRInfantMedium" panose="02000603020000020003" pitchFamily="2" charset="0"/>
              </a:rPr>
              <a:t/>
            </a:r>
            <a:br>
              <a:rPr lang="en-GB" u="sng" dirty="0" smtClean="0">
                <a:latin typeface="SassoonCRInfantMedium" panose="02000603020000020003" pitchFamily="2" charset="0"/>
              </a:rPr>
            </a:br>
            <a:r>
              <a:rPr lang="en-GB" u="sng" dirty="0">
                <a:latin typeface="SassoonCRInfantMedium" panose="02000603020000020003" pitchFamily="2" charset="0"/>
              </a:rPr>
              <a:t/>
            </a:r>
            <a:br>
              <a:rPr lang="en-GB" u="sng" dirty="0">
                <a:latin typeface="SassoonCRInfantMedium" panose="02000603020000020003" pitchFamily="2" charset="0"/>
              </a:rPr>
            </a:br>
            <a:r>
              <a:rPr lang="en-GB" u="sng" dirty="0" smtClean="0">
                <a:latin typeface="SassoonCRInfantMedium" panose="02000603020000020003" pitchFamily="2" charset="0"/>
              </a:rPr>
              <a:t>Recommended time: 30 mins</a:t>
            </a:r>
            <a:endParaRPr lang="en-GB" u="sng" dirty="0">
              <a:latin typeface="SassoonCRInfantMedium" panose="02000603020000020003" pitchFamily="2" charset="0"/>
            </a:endParaRPr>
          </a:p>
        </p:txBody>
      </p:sp>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375050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60338"/>
            <a:ext cx="7772400" cy="1470025"/>
          </a:xfrm>
        </p:spPr>
        <p:txBody>
          <a:bodyPr/>
          <a:lstStyle/>
          <a:p>
            <a:r>
              <a:rPr lang="en-GB" u="sng" dirty="0" smtClean="0">
                <a:latin typeface="SassoonCRInfantMedium" panose="02000603020000020003" pitchFamily="2" charset="0"/>
              </a:rPr>
              <a:t>1. Spelling Activity</a:t>
            </a:r>
            <a:endParaRPr lang="en-GB" u="sng" dirty="0">
              <a:latin typeface="SassoonCRInfantMedium" panose="02000603020000020003" pitchFamily="2" charset="0"/>
            </a:endParaRPr>
          </a:p>
        </p:txBody>
      </p:sp>
      <p:sp>
        <p:nvSpPr>
          <p:cNvPr id="3" name="Subtitle 2"/>
          <p:cNvSpPr>
            <a:spLocks noGrp="1"/>
          </p:cNvSpPr>
          <p:nvPr>
            <p:ph type="subTitle" idx="1"/>
          </p:nvPr>
        </p:nvSpPr>
        <p:spPr>
          <a:xfrm>
            <a:off x="755576" y="1340768"/>
            <a:ext cx="7848872" cy="3240360"/>
          </a:xfrm>
        </p:spPr>
        <p:txBody>
          <a:bodyPr>
            <a:noAutofit/>
          </a:bodyPr>
          <a:lstStyle/>
          <a:p>
            <a:pPr algn="l"/>
            <a:r>
              <a:rPr lang="en-GB" sz="2400" dirty="0" smtClean="0">
                <a:solidFill>
                  <a:srgbClr val="002060"/>
                </a:solidFill>
                <a:latin typeface="SassoonCRInfantMedium" panose="02000603020000020003" pitchFamily="2" charset="0"/>
              </a:rPr>
              <a:t>Here are the spellings for this week…</a:t>
            </a:r>
          </a:p>
          <a:p>
            <a:pPr algn="l"/>
            <a:r>
              <a:rPr lang="en-GB" sz="2400" dirty="0" smtClean="0">
                <a:solidFill>
                  <a:srgbClr val="002060"/>
                </a:solidFill>
                <a:latin typeface="SassoonCRInfantMedium" panose="02000603020000020003" pitchFamily="2" charset="0"/>
              </a:rPr>
              <a:t>(Children will know which spellings they normally do)</a:t>
            </a:r>
          </a:p>
          <a:p>
            <a:pPr algn="l"/>
            <a:endParaRPr lang="en-GB" sz="2400" dirty="0" smtClean="0">
              <a:solidFill>
                <a:srgbClr val="FF0000"/>
              </a:solidFill>
              <a:latin typeface="SassoonCRInfantMedium" panose="02000603020000020003" pitchFamily="2" charset="0"/>
            </a:endParaRPr>
          </a:p>
          <a:p>
            <a:pPr marL="514350" indent="-514350" algn="l">
              <a:buAutoNum type="arabicPeriod"/>
            </a:pPr>
            <a:r>
              <a:rPr lang="en-GB" sz="2400" dirty="0" smtClean="0">
                <a:solidFill>
                  <a:srgbClr val="FF0000"/>
                </a:solidFill>
                <a:latin typeface="SassoonCRInfantMedium" panose="02000603020000020003" pitchFamily="2" charset="0"/>
              </a:rPr>
              <a:t>k/</a:t>
            </a:r>
            <a:r>
              <a:rPr lang="en-GB" sz="2400" dirty="0" err="1" smtClean="0">
                <a:solidFill>
                  <a:srgbClr val="FF0000"/>
                </a:solidFill>
                <a:latin typeface="SassoonCRInfantMedium" panose="02000603020000020003" pitchFamily="2" charset="0"/>
              </a:rPr>
              <a:t>sk</a:t>
            </a:r>
            <a:r>
              <a:rPr lang="en-GB" sz="2400" dirty="0" smtClean="0">
                <a:solidFill>
                  <a:srgbClr val="FF0000"/>
                </a:solidFill>
                <a:latin typeface="SassoonCRInfantMedium" panose="02000603020000020003" pitchFamily="2" charset="0"/>
              </a:rPr>
              <a:t> </a:t>
            </a:r>
            <a:r>
              <a:rPr lang="en-GB" sz="2400" dirty="0" smtClean="0">
                <a:solidFill>
                  <a:srgbClr val="FF0000"/>
                </a:solidFill>
                <a:latin typeface="SassoonCRInfantMedium" panose="02000603020000020003" pitchFamily="2" charset="0"/>
              </a:rPr>
              <a:t>spellings: </a:t>
            </a:r>
            <a:r>
              <a:rPr lang="en-GB" sz="2400" dirty="0" smtClean="0">
                <a:solidFill>
                  <a:srgbClr val="FF0000"/>
                </a:solidFill>
                <a:latin typeface="SassoonCRInfantMedium" panose="02000603020000020003" pitchFamily="2" charset="0"/>
              </a:rPr>
              <a:t>Kent, kept, king, kiss, skid, skill, skin, skip, sky</a:t>
            </a:r>
          </a:p>
          <a:p>
            <a:pPr marL="514350" indent="-514350" algn="l">
              <a:buAutoNum type="arabicPeriod"/>
            </a:pPr>
            <a:r>
              <a:rPr lang="en-GB" sz="2400" dirty="0" err="1" smtClean="0">
                <a:solidFill>
                  <a:srgbClr val="00B050"/>
                </a:solidFill>
                <a:latin typeface="SassoonCRInfantMedium" panose="02000603020000020003" pitchFamily="2" charset="0"/>
              </a:rPr>
              <a:t>mp</a:t>
            </a:r>
            <a:r>
              <a:rPr lang="en-GB" sz="2400" dirty="0" smtClean="0">
                <a:solidFill>
                  <a:srgbClr val="00B050"/>
                </a:solidFill>
                <a:latin typeface="SassoonCRInfantMedium" panose="02000603020000020003" pitchFamily="2" charset="0"/>
              </a:rPr>
              <a:t> </a:t>
            </a:r>
            <a:r>
              <a:rPr lang="en-GB" sz="2400" dirty="0">
                <a:solidFill>
                  <a:srgbClr val="00B050"/>
                </a:solidFill>
                <a:latin typeface="SassoonCRInfantMedium" panose="02000603020000020003" pitchFamily="2" charset="0"/>
              </a:rPr>
              <a:t>spellings: </a:t>
            </a:r>
            <a:r>
              <a:rPr lang="en-GB" sz="2400" dirty="0" smtClean="0">
                <a:solidFill>
                  <a:srgbClr val="00B050"/>
                </a:solidFill>
                <a:latin typeface="SassoonCRInfantMedium" panose="02000603020000020003" pitchFamily="2" charset="0"/>
              </a:rPr>
              <a:t>limp, limpet, dump, jump, lump, plump</a:t>
            </a:r>
          </a:p>
          <a:p>
            <a:pPr marL="514350" indent="-514350" algn="l">
              <a:buAutoNum type="arabicPeriod"/>
            </a:pPr>
            <a:r>
              <a:rPr lang="en-GB" sz="2400" dirty="0" smtClean="0">
                <a:solidFill>
                  <a:srgbClr val="FFC000"/>
                </a:solidFill>
                <a:latin typeface="SassoonCRInfantMedium" panose="02000603020000020003" pitchFamily="2" charset="0"/>
              </a:rPr>
              <a:t>More </a:t>
            </a:r>
            <a:r>
              <a:rPr lang="en-GB" sz="2400" dirty="0" err="1" smtClean="0">
                <a:solidFill>
                  <a:srgbClr val="FFC000"/>
                </a:solidFill>
                <a:latin typeface="SassoonCRInfantMedium" panose="02000603020000020003" pitchFamily="2" charset="0"/>
              </a:rPr>
              <a:t>oa</a:t>
            </a:r>
            <a:r>
              <a:rPr lang="en-GB" sz="2400" dirty="0" smtClean="0">
                <a:solidFill>
                  <a:srgbClr val="FFC000"/>
                </a:solidFill>
                <a:latin typeface="SassoonCRInfantMedium" panose="02000603020000020003" pitchFamily="2" charset="0"/>
              </a:rPr>
              <a:t> </a:t>
            </a:r>
            <a:r>
              <a:rPr lang="en-GB" sz="2400" dirty="0" smtClean="0">
                <a:solidFill>
                  <a:srgbClr val="FFC000"/>
                </a:solidFill>
                <a:latin typeface="SassoonCRInfantMedium" panose="02000603020000020003" pitchFamily="2" charset="0"/>
              </a:rPr>
              <a:t>spellings: </a:t>
            </a:r>
            <a:r>
              <a:rPr lang="en-GB" sz="2400" dirty="0" smtClean="0">
                <a:solidFill>
                  <a:srgbClr val="FFC000"/>
                </a:solidFill>
                <a:latin typeface="SassoonCRInfantMedium" panose="02000603020000020003" pitchFamily="2" charset="0"/>
              </a:rPr>
              <a:t>throat, approach, coach, poach, foal, goal, groan, loan, moan, boast, coast, roast, toast</a:t>
            </a:r>
          </a:p>
          <a:p>
            <a:pPr marL="514350" indent="-514350" algn="l">
              <a:buAutoNum type="arabicPeriod"/>
            </a:pPr>
            <a:r>
              <a:rPr lang="en-GB" sz="1800" i="1" dirty="0" smtClean="0">
                <a:solidFill>
                  <a:srgbClr val="002060"/>
                </a:solidFill>
                <a:latin typeface="SassoonCRInfantMedium" panose="02000603020000020003" pitchFamily="2" charset="0"/>
              </a:rPr>
              <a:t>(</a:t>
            </a:r>
            <a:r>
              <a:rPr lang="en-GB" sz="1800" dirty="0" smtClean="0">
                <a:solidFill>
                  <a:srgbClr val="002060"/>
                </a:solidFill>
                <a:latin typeface="SassoonCRInfantMedium" panose="02000603020000020003" pitchFamily="2" charset="0"/>
              </a:rPr>
              <a:t>you </a:t>
            </a:r>
            <a:r>
              <a:rPr lang="en-GB" sz="1800" dirty="0" smtClean="0">
                <a:solidFill>
                  <a:srgbClr val="002060"/>
                </a:solidFill>
                <a:latin typeface="SassoonCRInfantMedium" panose="02000603020000020003" pitchFamily="2" charset="0"/>
              </a:rPr>
              <a:t>have now completed level 4 spellings so we will now go on to some ‘common exception </a:t>
            </a:r>
            <a:r>
              <a:rPr lang="en-GB" sz="1800" dirty="0" smtClean="0">
                <a:solidFill>
                  <a:srgbClr val="002060"/>
                </a:solidFill>
                <a:latin typeface="SassoonCRInfantMedium" panose="02000603020000020003" pitchFamily="2" charset="0"/>
              </a:rPr>
              <a:t>words’) believe, bicycle, breath, breathe, build, busy, business</a:t>
            </a:r>
            <a:endParaRPr lang="en-GB" sz="1800" dirty="0">
              <a:solidFill>
                <a:srgbClr val="002060"/>
              </a:solidFill>
              <a:latin typeface="SassoonCRInfantMedium" panose="02000603020000020003" pitchFamily="2" charset="0"/>
            </a:endParaRPr>
          </a:p>
        </p:txBody>
      </p:sp>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Rectangle 4"/>
          <p:cNvSpPr/>
          <p:nvPr/>
        </p:nvSpPr>
        <p:spPr>
          <a:xfrm>
            <a:off x="755576" y="5949280"/>
            <a:ext cx="7740352" cy="646331"/>
          </a:xfrm>
          <a:prstGeom prst="rect">
            <a:avLst/>
          </a:prstGeom>
        </p:spPr>
        <p:txBody>
          <a:bodyPr wrap="square">
            <a:spAutoFit/>
          </a:bodyPr>
          <a:lstStyle/>
          <a:p>
            <a:r>
              <a:rPr lang="en-GB" dirty="0" smtClean="0">
                <a:solidFill>
                  <a:srgbClr val="FF0000"/>
                </a:solidFill>
              </a:rPr>
              <a:t>Click on the link below to find different ways of practising your spellings!</a:t>
            </a:r>
            <a:endParaRPr lang="en-GB" dirty="0" smtClean="0">
              <a:solidFill>
                <a:srgbClr val="FF0000"/>
              </a:solidFill>
              <a:hlinkClick r:id="rId2"/>
            </a:endParaRPr>
          </a:p>
          <a:p>
            <a:r>
              <a:rPr lang="en-GB" dirty="0" smtClean="0">
                <a:hlinkClick r:id="rId2"/>
              </a:rPr>
              <a:t>https</a:t>
            </a:r>
            <a:r>
              <a:rPr lang="en-GB" dirty="0">
                <a:hlinkClick r:id="rId2"/>
              </a:rPr>
              <a:t>://www.thoughtco.com/ways-to-practice-spelling-words-2086716</a:t>
            </a:r>
            <a:endParaRPr lang="en-GB" dirty="0"/>
          </a:p>
        </p:txBody>
      </p:sp>
    </p:spTree>
    <p:extLst>
      <p:ext uri="{BB962C8B-B14F-4D97-AF65-F5344CB8AC3E}">
        <p14:creationId xmlns:p14="http://schemas.microsoft.com/office/powerpoint/2010/main" val="2014813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506488" y="3068960"/>
            <a:ext cx="8640960" cy="404664"/>
          </a:xfrm>
        </p:spPr>
        <p:txBody>
          <a:bodyPr>
            <a:normAutofit fontScale="90000"/>
          </a:bodyPr>
          <a:lstStyle/>
          <a:p>
            <a:pPr algn="l"/>
            <a:r>
              <a:rPr lang="en-GB" dirty="0" smtClean="0">
                <a:latin typeface="SassoonCRInfantMedium" panose="02000603020000020003" pitchFamily="2" charset="0"/>
              </a:rPr>
              <a:t>2. Reading activity</a:t>
            </a:r>
            <a:br>
              <a:rPr lang="en-GB" dirty="0" smtClean="0">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Following on from our reading lesson on </a:t>
            </a:r>
            <a:r>
              <a:rPr lang="en-GB" sz="2700" dirty="0" smtClean="0">
                <a:solidFill>
                  <a:schemeClr val="tx2">
                    <a:lumMod val="60000"/>
                    <a:lumOff val="40000"/>
                  </a:schemeClr>
                </a:solidFill>
                <a:latin typeface="SassoonCRInfantMedium" panose="02000603020000020003" pitchFamily="2" charset="0"/>
              </a:rPr>
              <a:t>Monday…</a:t>
            </a:r>
            <a:br>
              <a:rPr lang="en-GB" sz="2700" dirty="0" smtClean="0">
                <a:solidFill>
                  <a:schemeClr val="tx2">
                    <a:lumMod val="60000"/>
                    <a:lumOff val="40000"/>
                  </a:schemeClr>
                </a:solidFill>
                <a:latin typeface="SassoonCRInfantMedium" panose="02000603020000020003" pitchFamily="2" charset="0"/>
              </a:rPr>
            </a:br>
            <a:r>
              <a:rPr lang="en-GB" sz="2700" dirty="0">
                <a:solidFill>
                  <a:schemeClr val="tx2">
                    <a:lumMod val="60000"/>
                    <a:lumOff val="40000"/>
                  </a:schemeClr>
                </a:solidFill>
                <a:latin typeface="SassoonCRInfantMedium" panose="02000603020000020003" pitchFamily="2" charset="0"/>
              </a:rPr>
              <a:t/>
            </a:r>
            <a:br>
              <a:rPr lang="en-GB" sz="2700" dirty="0">
                <a:solidFill>
                  <a:schemeClr val="tx2">
                    <a:lumMod val="60000"/>
                    <a:lumOff val="40000"/>
                  </a:schemeClr>
                </a:solidFill>
                <a:latin typeface="SassoonCRInfantMedium" panose="02000603020000020003" pitchFamily="2" charset="0"/>
              </a:rPr>
            </a:br>
            <a:r>
              <a:rPr lang="en-GB" sz="3600" dirty="0" smtClean="0">
                <a:latin typeface="SassoonCRInfantMedium" panose="02000603020000020003" pitchFamily="2" charset="0"/>
              </a:rPr>
              <a:t>Find examples of </a:t>
            </a:r>
            <a:r>
              <a:rPr lang="en-GB" sz="3600" b="1" dirty="0" smtClean="0">
                <a:latin typeface="SassoonCRInfantMedium" panose="02000603020000020003" pitchFamily="2" charset="0"/>
              </a:rPr>
              <a:t>bold, </a:t>
            </a:r>
            <a:r>
              <a:rPr lang="en-GB" sz="3600" i="1" dirty="0" smtClean="0">
                <a:latin typeface="SassoonCRInfantMedium" panose="02000603020000020003" pitchFamily="2" charset="0"/>
              </a:rPr>
              <a:t>italic, </a:t>
            </a:r>
            <a:r>
              <a:rPr lang="en-GB" sz="3600" u="sng" dirty="0" smtClean="0">
                <a:latin typeface="SassoonCRInfantMedium" panose="02000603020000020003" pitchFamily="2" charset="0"/>
              </a:rPr>
              <a:t>underlined</a:t>
            </a:r>
            <a:r>
              <a:rPr lang="en-GB" sz="3600" dirty="0" smtClean="0">
                <a:latin typeface="SassoonCRInfantMedium" panose="02000603020000020003" pitchFamily="2" charset="0"/>
              </a:rPr>
              <a:t> and CAPITAL LETTER print in your books at home.</a:t>
            </a:r>
            <a:br>
              <a:rPr lang="en-GB" sz="3600" dirty="0" smtClean="0">
                <a:latin typeface="SassoonCRInfantMedium" panose="02000603020000020003" pitchFamily="2" charset="0"/>
              </a:rPr>
            </a:br>
            <a:r>
              <a:rPr lang="en-GB" sz="3600" dirty="0">
                <a:latin typeface="SassoonCRInfantMedium" panose="02000603020000020003" pitchFamily="2" charset="0"/>
              </a:rPr>
              <a:t/>
            </a:r>
            <a:br>
              <a:rPr lang="en-GB" sz="3600" dirty="0">
                <a:latin typeface="SassoonCRInfantMedium" panose="02000603020000020003" pitchFamily="2" charset="0"/>
              </a:rPr>
            </a:br>
            <a:r>
              <a:rPr lang="en-GB" sz="3600" dirty="0" smtClean="0">
                <a:latin typeface="SassoonCRInfantMedium" panose="02000603020000020003" pitchFamily="2" charset="0"/>
              </a:rPr>
              <a:t>Discuss with an adult or write in your jotter why you think the author has used this type of print where they have.</a:t>
            </a:r>
            <a:r>
              <a:rPr lang="en-GB" sz="2700" dirty="0" smtClean="0">
                <a:solidFill>
                  <a:schemeClr val="tx2">
                    <a:lumMod val="60000"/>
                    <a:lumOff val="40000"/>
                  </a:schemeClr>
                </a:solidFill>
                <a:latin typeface="SassoonCRInfantMedium" panose="02000603020000020003" pitchFamily="2" charset="0"/>
              </a:rPr>
              <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a:t>
            </a:r>
            <a:br>
              <a:rPr lang="en-GB" sz="2700" dirty="0" smtClean="0">
                <a:solidFill>
                  <a:schemeClr val="tx2">
                    <a:lumMod val="60000"/>
                    <a:lumOff val="40000"/>
                  </a:schemeClr>
                </a:solidFill>
                <a:latin typeface="SassoonCRInfantMedium" panose="02000603020000020003" pitchFamily="2" charset="0"/>
              </a:rPr>
            </a:br>
            <a:endParaRPr lang="en-GB" sz="2700" dirty="0">
              <a:latin typeface="SassoonCRInfantMedium" panose="02000603020000020003" pitchFamily="2" charset="0"/>
            </a:endParaRPr>
          </a:p>
        </p:txBody>
      </p:sp>
    </p:spTree>
    <p:extLst>
      <p:ext uri="{BB962C8B-B14F-4D97-AF65-F5344CB8AC3E}">
        <p14:creationId xmlns:p14="http://schemas.microsoft.com/office/powerpoint/2010/main" val="4059432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itle 4"/>
          <p:cNvSpPr>
            <a:spLocks noGrp="1"/>
          </p:cNvSpPr>
          <p:nvPr>
            <p:ph type="ctrTitle"/>
          </p:nvPr>
        </p:nvSpPr>
        <p:spPr>
          <a:xfrm>
            <a:off x="460375" y="1124744"/>
            <a:ext cx="8139609" cy="5400600"/>
          </a:xfrm>
        </p:spPr>
        <p:txBody>
          <a:bodyPr>
            <a:normAutofit fontScale="90000"/>
          </a:bodyPr>
          <a:lstStyle/>
          <a:p>
            <a:pPr algn="l"/>
            <a:r>
              <a:rPr lang="en-GB" dirty="0" smtClean="0">
                <a:latin typeface="SassoonCRInfantMedium" panose="02000603020000020003" pitchFamily="2" charset="0"/>
              </a:rPr>
              <a:t>3. Phonics activity</a:t>
            </a:r>
            <a:br>
              <a:rPr lang="en-GB" dirty="0" smtClean="0">
                <a:latin typeface="SassoonCRInfantMedium" panose="02000603020000020003" pitchFamily="2" charset="0"/>
              </a:rPr>
            </a:br>
            <a:r>
              <a:rPr lang="en-GB" sz="2200" dirty="0" smtClean="0">
                <a:latin typeface="SassoonCRInfantMedium" panose="02000603020000020003" pitchFamily="2" charset="0"/>
              </a:rPr>
              <a:t>The sound family we are looking at this week is the </a:t>
            </a:r>
            <a:r>
              <a:rPr lang="en-GB" sz="2200" dirty="0" smtClean="0">
                <a:latin typeface="SassoonCRInfantMedium" panose="02000603020000020003" pitchFamily="2" charset="0"/>
              </a:rPr>
              <a:t>ay, </a:t>
            </a:r>
            <a:r>
              <a:rPr lang="en-GB" sz="2200" dirty="0" err="1" smtClean="0">
                <a:latin typeface="SassoonCRInfantMedium" panose="02000603020000020003" pitchFamily="2" charset="0"/>
              </a:rPr>
              <a:t>a_e</a:t>
            </a:r>
            <a:r>
              <a:rPr lang="en-GB" sz="2200" dirty="0" smtClean="0">
                <a:latin typeface="SassoonCRInfantMedium" panose="02000603020000020003" pitchFamily="2" charset="0"/>
              </a:rPr>
              <a:t>, </a:t>
            </a:r>
            <a:r>
              <a:rPr lang="en-GB" sz="2200" dirty="0" err="1" smtClean="0">
                <a:latin typeface="SassoonCRInfantMedium" panose="02000603020000020003" pitchFamily="2" charset="0"/>
              </a:rPr>
              <a:t>ai</a:t>
            </a:r>
            <a:r>
              <a:rPr lang="en-GB" sz="2200" dirty="0" smtClean="0">
                <a:latin typeface="SassoonCRInfantMedium" panose="02000603020000020003" pitchFamily="2" charset="0"/>
              </a:rPr>
              <a:t>, ae sound family</a:t>
            </a:r>
            <a:r>
              <a:rPr lang="en-GB" sz="2200" dirty="0" smtClean="0">
                <a:latin typeface="SassoonCRInfantMedium" panose="02000603020000020003" pitchFamily="2" charset="0"/>
              </a:rPr>
              <a:t>. They sound the same but are spelt differently.</a:t>
            </a:r>
            <a:br>
              <a:rPr lang="en-GB" sz="2200" dirty="0" smtClean="0">
                <a:latin typeface="SassoonCRInfantMedium" panose="02000603020000020003" pitchFamily="2" charset="0"/>
              </a:rPr>
            </a:br>
            <a:r>
              <a:rPr lang="en-GB" sz="2200" dirty="0" smtClean="0">
                <a:latin typeface="SassoonCRInfantMedium" panose="02000603020000020003" pitchFamily="2" charset="0"/>
              </a:rPr>
              <a:t/>
            </a:r>
            <a:br>
              <a:rPr lang="en-GB" sz="2200" dirty="0" smtClean="0">
                <a:latin typeface="SassoonCRInfantMedium" panose="02000603020000020003" pitchFamily="2" charset="0"/>
              </a:rPr>
            </a:br>
            <a:r>
              <a:rPr lang="en-GB" sz="2200" dirty="0" smtClean="0">
                <a:latin typeface="SassoonCRInfantMedium" panose="02000603020000020003" pitchFamily="2" charset="0"/>
              </a:rPr>
              <a:t>Check out this video </a:t>
            </a:r>
            <a:r>
              <a:rPr lang="en-GB" sz="2200" dirty="0" smtClean="0">
                <a:latin typeface="SassoonCRInfantMedium" panose="02000603020000020003" pitchFamily="2" charset="0"/>
              </a:rPr>
              <a:t>clip </a:t>
            </a:r>
            <a:r>
              <a:rPr lang="en-GB" sz="1800" dirty="0">
                <a:hlinkClick r:id="rId2"/>
              </a:rPr>
              <a:t>https://</a:t>
            </a:r>
            <a:r>
              <a:rPr lang="en-GB" sz="1800" dirty="0" smtClean="0">
                <a:hlinkClick r:id="rId2"/>
              </a:rPr>
              <a:t>www.youtube.com/watch?v=m-uLFJp5ZtI</a:t>
            </a:r>
            <a:r>
              <a:rPr lang="en-GB" sz="1800" dirty="0" smtClean="0"/>
              <a:t/>
            </a:r>
            <a:br>
              <a:rPr lang="en-GB" sz="1800" dirty="0" smtClean="0"/>
            </a:br>
            <a:r>
              <a:rPr lang="en-GB" sz="2000" dirty="0" smtClean="0"/>
              <a:t/>
            </a:r>
            <a:br>
              <a:rPr lang="en-GB" sz="2000" dirty="0" smtClean="0"/>
            </a:br>
            <a:r>
              <a:rPr lang="en-GB" sz="2200" dirty="0" smtClean="0">
                <a:latin typeface="SassoonCRInfantMedium" panose="02000603020000020003" pitchFamily="2" charset="0"/>
              </a:rPr>
              <a:t/>
            </a:r>
            <a:br>
              <a:rPr lang="en-GB" sz="2200" dirty="0" smtClean="0">
                <a:latin typeface="SassoonCRInfantMedium" panose="02000603020000020003" pitchFamily="2" charset="0"/>
              </a:rPr>
            </a:br>
            <a:r>
              <a:rPr lang="en-GB" sz="2200" dirty="0" smtClean="0">
                <a:latin typeface="SassoonCRInfantMedium" panose="02000603020000020003" pitchFamily="2" charset="0"/>
              </a:rPr>
              <a:t>Play this phonics game to investigate the long </a:t>
            </a:r>
            <a:r>
              <a:rPr lang="en-GB" sz="2200" dirty="0" err="1" smtClean="0">
                <a:latin typeface="SassoonCRInfantMedium" panose="02000603020000020003" pitchFamily="2" charset="0"/>
              </a:rPr>
              <a:t>ai</a:t>
            </a:r>
            <a:r>
              <a:rPr lang="en-GB" sz="2200" dirty="0" smtClean="0">
                <a:latin typeface="SassoonCRInfantMedium" panose="02000603020000020003" pitchFamily="2" charset="0"/>
              </a:rPr>
              <a:t> </a:t>
            </a:r>
            <a:r>
              <a:rPr lang="en-GB" sz="2200" dirty="0" smtClean="0">
                <a:latin typeface="SassoonCRInfantMedium" panose="02000603020000020003" pitchFamily="2" charset="0"/>
              </a:rPr>
              <a:t>sound!</a:t>
            </a:r>
            <a:br>
              <a:rPr lang="en-GB" sz="2200" dirty="0" smtClean="0">
                <a:latin typeface="SassoonCRInfantMedium" panose="02000603020000020003" pitchFamily="2" charset="0"/>
              </a:rPr>
            </a:br>
            <a:r>
              <a:rPr lang="en-GB" sz="1600" dirty="0">
                <a:hlinkClick r:id="rId3"/>
              </a:rPr>
              <a:t>https://www.phonicsplay.co.uk/aiAltSpellings.html</a:t>
            </a:r>
            <a:r>
              <a:rPr lang="en-GB" sz="1800" dirty="0" smtClean="0"/>
              <a:t/>
            </a:r>
            <a:br>
              <a:rPr lang="en-GB" sz="1800" dirty="0" smtClean="0"/>
            </a:br>
            <a:r>
              <a:rPr lang="en-GB" sz="1800" dirty="0" smtClean="0"/>
              <a:t>Username:march20</a:t>
            </a:r>
            <a:br>
              <a:rPr lang="en-GB" sz="1800" dirty="0" smtClean="0"/>
            </a:br>
            <a:r>
              <a:rPr lang="en-GB" sz="1800" dirty="0" smtClean="0"/>
              <a:t>password: home</a:t>
            </a:r>
            <a:r>
              <a:rPr lang="en-GB" sz="2000" dirty="0" smtClean="0">
                <a:solidFill>
                  <a:srgbClr val="FF0000"/>
                </a:solidFill>
                <a:latin typeface="SassoonCRInfantMedium" panose="02000603020000020003" pitchFamily="2" charset="0"/>
              </a:rPr>
              <a:t/>
            </a:r>
            <a:br>
              <a:rPr lang="en-GB" sz="2000" dirty="0" smtClean="0">
                <a:solidFill>
                  <a:srgbClr val="FF0000"/>
                </a:solidFill>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a:latin typeface="SassoonCRInfantMedium" panose="02000603020000020003" pitchFamily="2" charset="0"/>
              </a:rPr>
              <a:t/>
            </a:r>
            <a:br>
              <a:rPr lang="en-GB" dirty="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endParaRPr lang="en-GB" dirty="0">
              <a:latin typeface="SassoonCRInfantMedium" panose="02000603020000020003" pitchFamily="2"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3212976"/>
            <a:ext cx="4319861" cy="3305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0758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itle 4"/>
          <p:cNvSpPr>
            <a:spLocks noGrp="1"/>
          </p:cNvSpPr>
          <p:nvPr>
            <p:ph type="ctrTitle"/>
          </p:nvPr>
        </p:nvSpPr>
        <p:spPr>
          <a:xfrm>
            <a:off x="4691980" y="1037803"/>
            <a:ext cx="4444752" cy="1470025"/>
          </a:xfrm>
        </p:spPr>
        <p:txBody>
          <a:bodyPr>
            <a:normAutofit fontScale="90000"/>
          </a:bodyPr>
          <a:lstStyle/>
          <a:p>
            <a:r>
              <a:rPr lang="en-GB" dirty="0" smtClean="0">
                <a:latin typeface="SassoonCRInfantMedium" panose="02000603020000020003" pitchFamily="2" charset="0"/>
              </a:rPr>
              <a:t>4. Reading </a:t>
            </a:r>
            <a:r>
              <a:rPr lang="en-GB" dirty="0" smtClean="0">
                <a:latin typeface="SassoonCRInfantMedium" panose="02000603020000020003" pitchFamily="2" charset="0"/>
              </a:rPr>
              <a:t>comprehension</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a:latin typeface="SassoonCRInfantMedium" panose="02000603020000020003" pitchFamily="2" charset="0"/>
              </a:rPr>
              <a:t/>
            </a:r>
            <a:br>
              <a:rPr lang="en-GB" dirty="0">
                <a:latin typeface="SassoonCRInfantMedium" panose="02000603020000020003" pitchFamily="2" charset="0"/>
              </a:rPr>
            </a:br>
            <a:r>
              <a:rPr lang="en-GB" dirty="0" smtClean="0">
                <a:latin typeface="SassoonCRInfantMedium" panose="02000603020000020003" pitchFamily="2" charset="0"/>
              </a:rPr>
              <a:t>Read this…</a:t>
            </a:r>
            <a:endParaRPr lang="en-GB" dirty="0">
              <a:latin typeface="SassoonCRInfantMedium" panose="02000603020000020003" pitchFamily="2"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7937"/>
            <a:ext cx="4543673" cy="687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4634" y="3068960"/>
            <a:ext cx="4104456" cy="3555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3390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itle 4"/>
          <p:cNvSpPr>
            <a:spLocks noGrp="1"/>
          </p:cNvSpPr>
          <p:nvPr>
            <p:ph type="ctrTitle"/>
          </p:nvPr>
        </p:nvSpPr>
        <p:spPr>
          <a:xfrm>
            <a:off x="155575" y="0"/>
            <a:ext cx="8372401" cy="1470025"/>
          </a:xfrm>
        </p:spPr>
        <p:txBody>
          <a:bodyPr/>
          <a:lstStyle/>
          <a:p>
            <a:r>
              <a:rPr lang="en-GB" dirty="0" smtClean="0">
                <a:latin typeface="SassoonCRInfantMedium" panose="02000603020000020003" pitchFamily="2" charset="0"/>
              </a:rPr>
              <a:t>4. Reading </a:t>
            </a:r>
            <a:r>
              <a:rPr lang="en-GB" dirty="0" smtClean="0">
                <a:latin typeface="SassoonCRInfantMedium" panose="02000603020000020003" pitchFamily="2" charset="0"/>
              </a:rPr>
              <a:t>activity- answer these!</a:t>
            </a:r>
            <a:endParaRPr lang="en-GB" dirty="0">
              <a:latin typeface="SassoonCRInfantMedium" panose="02000603020000020003" pitchFamily="2"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124744"/>
            <a:ext cx="5754761" cy="5457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581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2386</TotalTime>
  <Words>162</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Spelling/ Phonics/ Reading Activity Carousel  Monday 20th - Thursday 23rd   and do one of these activities each day. Use your jotter to record your answers!  Recommended time: 30 mins</vt:lpstr>
      <vt:lpstr>1. Spelling Activity</vt:lpstr>
      <vt:lpstr>2. Reading activity Following on from our reading lesson on Monday…  Find examples of bold, italic, underlined and CAPITAL LETTER print in your books at home.  Discuss with an adult or write in your jotter why you think the author has used this type of print where they have. . </vt:lpstr>
      <vt:lpstr>3. Phonics activity The sound family we are looking at this week is the ay, a_e, ai, ae sound family. They sound the same but are spelt differently.  Check out this video clip https://www.youtube.com/watch?v=m-uLFJp5ZtI   Play this phonics game to investigate the long ai sound! https://www.phonicsplay.co.uk/aiAltSpellings.html Username:march20 password: home      </vt:lpstr>
      <vt:lpstr>4. Reading comprehension  Read this…</vt:lpstr>
      <vt:lpstr>4. Reading activity- answer these!</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 To learn how to use a dictionary</dc:title>
  <dc:creator>Jennifer Hall</dc:creator>
  <cp:lastModifiedBy>Jennifer Hall</cp:lastModifiedBy>
  <cp:revision>50</cp:revision>
  <dcterms:created xsi:type="dcterms:W3CDTF">2020-01-07T09:37:11Z</dcterms:created>
  <dcterms:modified xsi:type="dcterms:W3CDTF">2020-04-19T13:09:58Z</dcterms:modified>
</cp:coreProperties>
</file>