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58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98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393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7794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538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562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76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850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961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455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943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34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808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322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85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234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1174-3977-48AF-8D81-D10D6B1685A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151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1A1174-3977-48AF-8D81-D10D6B1685A8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7443344-97D4-4775-B7D2-9B7D43B0FF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421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3EYciNco58&amp;t=1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6027" y="1085865"/>
            <a:ext cx="107549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>
                <a:solidFill>
                  <a:schemeClr val="accent6">
                    <a:lumMod val="50000"/>
                  </a:schemeClr>
                </a:solidFill>
                <a:latin typeface="SassoonCRInfant" panose="02010503020300020003" pitchFamily="2" charset="0"/>
              </a:rPr>
              <a:t>Grammar</a:t>
            </a:r>
          </a:p>
          <a:p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  <a:latin typeface="SassoonCRInfant" panose="02010503020300020003" pitchFamily="2" charset="0"/>
              </a:rPr>
              <a:t>LI. To identify verbs in the past tense </a:t>
            </a:r>
          </a:p>
          <a:p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  <a:latin typeface="SassoonCRInfant" panose="02010503020300020003" pitchFamily="2" charset="0"/>
              </a:rPr>
              <a:t>SC.I can recognise verbs  in the past tense </a:t>
            </a:r>
          </a:p>
          <a:p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SassoonCRInfant" panose="02010503020300020003" pitchFamily="2" charset="0"/>
              </a:rPr>
              <a:t>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  <a:latin typeface="SassoonCRInfant" panose="02010503020300020003" pitchFamily="2" charset="0"/>
              </a:rPr>
              <a:t>   I can write sentences using the past tense </a:t>
            </a:r>
          </a:p>
          <a:p>
            <a:r>
              <a:rPr lang="en-GB" sz="3200" dirty="0">
                <a:solidFill>
                  <a:schemeClr val="accent6">
                    <a:lumMod val="50000"/>
                  </a:schemeClr>
                </a:solidFill>
                <a:latin typeface="SassoonCRInfant" panose="02010503020300020003" pitchFamily="2" charset="0"/>
              </a:rPr>
              <a:t> </a:t>
            </a:r>
            <a:r>
              <a:rPr lang="en-GB" sz="3200" dirty="0" smtClean="0">
                <a:solidFill>
                  <a:schemeClr val="accent6">
                    <a:lumMod val="50000"/>
                  </a:schemeClr>
                </a:solidFill>
                <a:latin typeface="SassoonCRInfant" panose="02010503020300020003" pitchFamily="2" charset="0"/>
              </a:rPr>
              <a:t>     </a:t>
            </a:r>
          </a:p>
          <a:p>
            <a:endParaRPr lang="en-GB" sz="8000" dirty="0">
              <a:solidFill>
                <a:schemeClr val="accent6">
                  <a:lumMod val="50000"/>
                </a:schemeClr>
              </a:solidFill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843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3800" y="1308100"/>
            <a:ext cx="97028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/>
              <a:t>Warm Up</a:t>
            </a:r>
          </a:p>
          <a:p>
            <a:r>
              <a:rPr lang="en-GB" sz="4000" dirty="0" smtClean="0">
                <a:latin typeface="SassoonCRInfant" panose="02010503020300020003" pitchFamily="2" charset="0"/>
              </a:rPr>
              <a:t>Watch the video and join in with the actions.</a:t>
            </a:r>
          </a:p>
          <a:p>
            <a:r>
              <a:rPr lang="en-GB" sz="4000" dirty="0" smtClean="0">
                <a:latin typeface="SassoonCRInfant" panose="02010503020300020003" pitchFamily="2" charset="0"/>
              </a:rPr>
              <a:t> </a:t>
            </a:r>
            <a:r>
              <a:rPr lang="en-GB" sz="4000" dirty="0">
                <a:hlinkClick r:id="rId2"/>
              </a:rPr>
              <a:t>https://www.youtube.com/watch?v=j3EYciNco58&amp;t=1s</a:t>
            </a:r>
            <a:endParaRPr lang="en-GB" sz="4000" dirty="0" smtClean="0">
              <a:latin typeface="SassoonCRInfant" panose="02010503020300020003" pitchFamily="2" charset="0"/>
            </a:endParaRPr>
          </a:p>
          <a:p>
            <a:endParaRPr lang="en-GB" sz="8000" dirty="0" smtClean="0"/>
          </a:p>
          <a:p>
            <a:endParaRPr lang="en-GB" sz="8000" dirty="0"/>
          </a:p>
          <a:p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3690045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41500" y="482600"/>
            <a:ext cx="89027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 smtClean="0"/>
              <a:t>Verbs</a:t>
            </a:r>
            <a:r>
              <a:rPr lang="en-GB" dirty="0" smtClean="0"/>
              <a:t> </a:t>
            </a:r>
          </a:p>
          <a:p>
            <a:endParaRPr lang="en-GB" sz="4400" dirty="0"/>
          </a:p>
          <a:p>
            <a:r>
              <a:rPr lang="en-GB" sz="4400" dirty="0" smtClean="0"/>
              <a:t>A verb is a doing word/an action. </a:t>
            </a:r>
          </a:p>
          <a:p>
            <a:endParaRPr lang="en-GB" sz="4400" dirty="0" smtClean="0"/>
          </a:p>
          <a:p>
            <a:endParaRPr lang="en-GB" dirty="0"/>
          </a:p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 rot="20545780">
            <a:off x="921003" y="3513151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0" smtClean="0">
                <a:solidFill>
                  <a:srgbClr val="FF0000"/>
                </a:solidFill>
                <a:latin typeface="SassoonCRInfant" panose="02010503020300020003" pitchFamily="2" charset="0"/>
              </a:rPr>
              <a:t>run</a:t>
            </a:r>
            <a:endParaRPr lang="en-GB" sz="9000" dirty="0">
              <a:solidFill>
                <a:srgbClr val="FF0000"/>
              </a:solidFill>
              <a:latin typeface="SassoonCRInfant" panose="02010503020300020003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35174" y="3460997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cut</a:t>
            </a:r>
            <a:endParaRPr lang="en-GB" sz="9000" dirty="0">
              <a:solidFill>
                <a:srgbClr val="FF0000"/>
              </a:solidFill>
              <a:latin typeface="SassoonCRInfant" panose="02010503020300020003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914690">
            <a:off x="8838007" y="3471186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read</a:t>
            </a:r>
            <a:endParaRPr lang="en-GB" sz="9000" dirty="0">
              <a:solidFill>
                <a:srgbClr val="FF0000"/>
              </a:solidFill>
              <a:latin typeface="SassoonCRInfant" panose="02010503020300020003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20545780">
            <a:off x="1479572" y="421224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drive</a:t>
            </a:r>
            <a:endParaRPr lang="en-GB" sz="9000" dirty="0">
              <a:solidFill>
                <a:srgbClr val="FF0000"/>
              </a:solidFill>
              <a:latin typeface="SassoonCRInfant" panose="02010503020300020003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293987">
            <a:off x="8915400" y="503555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eat</a:t>
            </a:r>
            <a:endParaRPr lang="en-GB" sz="9000" dirty="0">
              <a:solidFill>
                <a:srgbClr val="FF0000"/>
              </a:solidFill>
              <a:latin typeface="SassoonCRInfant" panose="02010503020300020003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0545780">
            <a:off x="2385908" y="4915325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swim</a:t>
            </a:r>
            <a:endParaRPr lang="en-GB" sz="9000" dirty="0">
              <a:solidFill>
                <a:srgbClr val="FF0000"/>
              </a:solidFill>
              <a:latin typeface="SassoonCRInfant" panose="02010503020300020003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401821">
            <a:off x="6883064" y="4940885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0" dirty="0" smtClean="0">
                <a:solidFill>
                  <a:srgbClr val="FF0000"/>
                </a:solidFill>
                <a:latin typeface="SassoonCRInfant" panose="02010503020300020003" pitchFamily="2" charset="0"/>
              </a:rPr>
              <a:t>play</a:t>
            </a:r>
            <a:endParaRPr lang="en-GB" sz="9000" dirty="0">
              <a:solidFill>
                <a:srgbClr val="FF0000"/>
              </a:solidFill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7683" y="1616041"/>
            <a:ext cx="101328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CRInfant" panose="02010503020300020003" pitchFamily="2" charset="0"/>
              </a:rPr>
              <a:t>The words in the pictures are </a:t>
            </a:r>
            <a:r>
              <a:rPr lang="en-GB" dirty="0" smtClean="0">
                <a:solidFill>
                  <a:srgbClr val="C00000"/>
                </a:solidFill>
                <a:latin typeface="SassoonCRInfant" panose="02010503020300020003" pitchFamily="2" charset="0"/>
              </a:rPr>
              <a:t>doing words</a:t>
            </a:r>
            <a:r>
              <a:rPr lang="en-GB" dirty="0" smtClean="0">
                <a:latin typeface="SassoonCRInfant" panose="02010503020300020003" pitchFamily="2" charset="0"/>
              </a:rPr>
              <a:t>. They are called </a:t>
            </a:r>
            <a:r>
              <a:rPr lang="en-GB" dirty="0" smtClean="0">
                <a:solidFill>
                  <a:srgbClr val="C00000"/>
                </a:solidFill>
                <a:latin typeface="SassoonCRInfant" panose="02010503020300020003" pitchFamily="2" charset="0"/>
              </a:rPr>
              <a:t>verbs.</a:t>
            </a:r>
            <a:r>
              <a:rPr lang="en-GB" dirty="0" smtClean="0">
                <a:latin typeface="SassoonCRInfant" panose="02010503020300020003" pitchFamily="2" charset="0"/>
              </a:rPr>
              <a:t> </a:t>
            </a:r>
          </a:p>
          <a:p>
            <a:r>
              <a:rPr lang="en-GB" dirty="0" smtClean="0">
                <a:latin typeface="SassoonCRInfant" panose="02010503020300020003" pitchFamily="2" charset="0"/>
              </a:rPr>
              <a:t>They tell us what people, animals and things did in the past. The past is something that has already </a:t>
            </a:r>
            <a:r>
              <a:rPr lang="en-GB" dirty="0" smtClean="0">
                <a:solidFill>
                  <a:srgbClr val="C00000"/>
                </a:solidFill>
                <a:latin typeface="SassoonCRInfant" panose="02010503020300020003" pitchFamily="2" charset="0"/>
              </a:rPr>
              <a:t>happened.</a:t>
            </a:r>
            <a:r>
              <a:rPr lang="en-GB" dirty="0" smtClean="0">
                <a:latin typeface="SassoonCRInfant" panose="02010503020300020003" pitchFamily="2" charset="0"/>
              </a:rPr>
              <a:t> It could have happened 10 minutes ago, one hour, this morning, Yesterday, last week, last year or a very long time ago. </a:t>
            </a:r>
            <a:endParaRPr lang="en-GB" dirty="0">
              <a:latin typeface="SassoonCRInfant" panose="020105030203000200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3414" y="499731"/>
            <a:ext cx="62981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latin typeface="SassoonCRInfant" panose="02010503020300020003" pitchFamily="2" charset="0"/>
              </a:rPr>
              <a:t>Verbs in the Past </a:t>
            </a:r>
            <a:endParaRPr lang="en-GB" sz="4400" dirty="0">
              <a:latin typeface="SassoonCRInfant" panose="02010503020300020003" pitchFamily="2" charset="0"/>
            </a:endParaRPr>
          </a:p>
        </p:txBody>
      </p:sp>
      <p:pic>
        <p:nvPicPr>
          <p:cNvPr id="1026" name="Picture 2" descr="Image result for clipart helping 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462" y="3079570"/>
            <a:ext cx="1943120" cy="2009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painted clipar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610" y="2935648"/>
            <a:ext cx="2000250" cy="1654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play clipart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205" y="3009852"/>
            <a:ext cx="2366322" cy="1940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33236" y="5467927"/>
            <a:ext cx="209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</a:t>
            </a:r>
            <a:r>
              <a:rPr lang="en-GB" dirty="0" smtClean="0"/>
              <a:t>elped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8123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3775" y="974468"/>
            <a:ext cx="926912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SassoonCRInfant" panose="02010503020300020003" pitchFamily="2" charset="0"/>
              </a:rPr>
              <a:t>Can you copy these sentences into your jotter and underline the verbs?</a:t>
            </a:r>
          </a:p>
          <a:p>
            <a:endParaRPr lang="en-GB" dirty="0" smtClean="0"/>
          </a:p>
          <a:p>
            <a:endParaRPr lang="en-GB" sz="2800" dirty="0">
              <a:latin typeface="SassoonCRInfant" panose="02010503020300020003" pitchFamily="2" charset="0"/>
            </a:endParaRPr>
          </a:p>
          <a:p>
            <a:r>
              <a:rPr lang="en-GB" sz="2800" dirty="0" smtClean="0">
                <a:latin typeface="SassoonCRInfant" panose="02010503020300020003" pitchFamily="2" charset="0"/>
              </a:rPr>
              <a:t>Birds fly in the sky. </a:t>
            </a:r>
          </a:p>
          <a:p>
            <a:endParaRPr lang="en-GB" sz="2800" dirty="0">
              <a:latin typeface="SassoonCRInfant" panose="02010503020300020003" pitchFamily="2" charset="0"/>
            </a:endParaRPr>
          </a:p>
          <a:p>
            <a:r>
              <a:rPr lang="en-GB" sz="2800" dirty="0" smtClean="0">
                <a:latin typeface="SassoonCRInfant" panose="02010503020300020003" pitchFamily="2" charset="0"/>
              </a:rPr>
              <a:t>I walk to school in the morning because I like to keep fit. </a:t>
            </a:r>
          </a:p>
          <a:p>
            <a:endParaRPr lang="en-GB" sz="2800" dirty="0">
              <a:latin typeface="SassoonCRInfant" panose="02010503020300020003" pitchFamily="2" charset="0"/>
            </a:endParaRPr>
          </a:p>
          <a:p>
            <a:r>
              <a:rPr lang="en-GB" sz="2800" dirty="0" smtClean="0">
                <a:latin typeface="SassoonCRInfant" panose="02010503020300020003" pitchFamily="2" charset="0"/>
              </a:rPr>
              <a:t>I like to swim in the sea.</a:t>
            </a:r>
          </a:p>
          <a:p>
            <a:endParaRPr lang="en-GB" sz="2800" dirty="0">
              <a:latin typeface="SassoonCRInfant" panose="02010503020300020003" pitchFamily="2" charset="0"/>
            </a:endParaRPr>
          </a:p>
          <a:p>
            <a:r>
              <a:rPr lang="en-GB" sz="2800" dirty="0" smtClean="0">
                <a:latin typeface="SassoonCRInfant" panose="02010503020300020003" pitchFamily="2" charset="0"/>
              </a:rPr>
              <a:t>The farmer feeds the animals.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4792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6933" y="1253067"/>
            <a:ext cx="814493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chemeClr val="accent1"/>
                </a:solidFill>
                <a:latin typeface="SassoonCRInfant" panose="02010503020300020003" pitchFamily="2" charset="0"/>
              </a:rPr>
              <a:t>Can you now write your own sentences including verbs? </a:t>
            </a:r>
          </a:p>
          <a:p>
            <a:pPr algn="ctr"/>
            <a:endParaRPr lang="en-GB" sz="4000" dirty="0">
              <a:solidFill>
                <a:schemeClr val="accent1"/>
              </a:solidFill>
              <a:latin typeface="SassoonCRInfant" panose="02010503020300020003" pitchFamily="2" charset="0"/>
            </a:endParaRPr>
          </a:p>
          <a:p>
            <a:r>
              <a:rPr lang="en-GB" sz="4000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Challenge!</a:t>
            </a:r>
          </a:p>
          <a:p>
            <a:r>
              <a:rPr lang="en-GB" sz="3200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Can you up level your sentence by including a conjunction e.g. and, because, but, until? </a:t>
            </a:r>
          </a:p>
          <a:p>
            <a:r>
              <a:rPr lang="en-GB" sz="3200" dirty="0" smtClean="0">
                <a:solidFill>
                  <a:srgbClr val="0070C0"/>
                </a:solidFill>
                <a:latin typeface="SassoonCRInfant" panose="02010503020300020003" pitchFamily="2" charset="0"/>
              </a:rPr>
              <a:t>  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70868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14119</TotalTime>
  <Words>211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SassoonCRInfant</vt:lpstr>
      <vt:lpstr>Tw Cen MT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Swift</dc:creator>
  <cp:lastModifiedBy>H Swift</cp:lastModifiedBy>
  <cp:revision>19</cp:revision>
  <dcterms:created xsi:type="dcterms:W3CDTF">2020-03-18T10:23:38Z</dcterms:created>
  <dcterms:modified xsi:type="dcterms:W3CDTF">2020-04-21T07:37:24Z</dcterms:modified>
</cp:coreProperties>
</file>