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61B-CB40-4BBA-A9CE-5E957A53DC60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493B-B74F-439C-8829-392B437F7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88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61B-CB40-4BBA-A9CE-5E957A53DC60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493B-B74F-439C-8829-392B437F7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05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61B-CB40-4BBA-A9CE-5E957A53DC60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493B-B74F-439C-8829-392B437F7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48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61B-CB40-4BBA-A9CE-5E957A53DC60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493B-B74F-439C-8829-392B437F7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59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61B-CB40-4BBA-A9CE-5E957A53DC60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493B-B74F-439C-8829-392B437F7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62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61B-CB40-4BBA-A9CE-5E957A53DC60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493B-B74F-439C-8829-392B437F7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054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61B-CB40-4BBA-A9CE-5E957A53DC60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493B-B74F-439C-8829-392B437F7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71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61B-CB40-4BBA-A9CE-5E957A53DC60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493B-B74F-439C-8829-392B437F7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64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61B-CB40-4BBA-A9CE-5E957A53DC60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493B-B74F-439C-8829-392B437F7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20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61B-CB40-4BBA-A9CE-5E957A53DC60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493B-B74F-439C-8829-392B437F7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6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61B-CB40-4BBA-A9CE-5E957A53DC60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7493B-B74F-439C-8829-392B437F7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99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B561B-CB40-4BBA-A9CE-5E957A53DC60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7493B-B74F-439C-8829-392B437F7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14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math/arithmetic/fraction-arithmetic/arith-review-fractions-intro/v/fraction-basics" TargetMode="External"/><Relationship Id="rId2" Type="http://schemas.openxmlformats.org/officeDocument/2006/relationships/hyperlink" Target="https://www.bbc.co.uk/bitesize/topics/z9sycdm/articles/zh3xxyc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4800" b="1" dirty="0" smtClean="0">
                <a:latin typeface="SassoonCRInfant" panose="02010503020300020003" pitchFamily="2" charset="0"/>
              </a:rPr>
              <a:t>Identifying </a:t>
            </a:r>
            <a:r>
              <a:rPr lang="en-GB" sz="4800" b="1" dirty="0" smtClean="0">
                <a:latin typeface="SassoonCRInfant" panose="02010503020300020003" pitchFamily="2" charset="0"/>
              </a:rPr>
              <a:t>the fraction of an amount.</a:t>
            </a:r>
            <a:r>
              <a:rPr lang="en-GB" sz="4800" b="1" dirty="0" smtClean="0">
                <a:latin typeface="SassoonCRInfant" panose="02010503020300020003" pitchFamily="2" charset="0"/>
              </a:rPr>
              <a:t> </a:t>
            </a:r>
            <a:endParaRPr lang="en-GB" sz="4800" b="1" dirty="0">
              <a:latin typeface="SassoonCRInfant" panose="02010503020300020003" pitchFamily="2" charset="0"/>
            </a:endParaRPr>
          </a:p>
        </p:txBody>
      </p:sp>
      <p:pic>
        <p:nvPicPr>
          <p:cNvPr id="4" name="Picture 2" descr="Calculating a fraction of an amount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3024336" cy="22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52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SassoonCRInfant" panose="02010503020300020003" pitchFamily="2" charset="0"/>
              </a:rPr>
              <a:t>Getting organised</a:t>
            </a:r>
            <a:endParaRPr lang="en-GB" sz="3600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SassoonCRInfant" panose="02010503020300020003" pitchFamily="2" charset="0"/>
              </a:rPr>
              <a:t>Resources: </a:t>
            </a:r>
            <a:br>
              <a:rPr lang="en-GB" sz="3200" dirty="0" smtClean="0">
                <a:latin typeface="SassoonCRInfant" panose="02010503020300020003" pitchFamily="2" charset="0"/>
              </a:rPr>
            </a:br>
            <a:r>
              <a:rPr lang="en-GB" sz="3200" dirty="0" smtClean="0">
                <a:latin typeface="SassoonCRInfant" panose="02010503020300020003" pitchFamily="2" charset="0"/>
              </a:rPr>
              <a:t>- </a:t>
            </a:r>
            <a:r>
              <a:rPr lang="en-GB" sz="3200" dirty="0" smtClean="0">
                <a:latin typeface="SassoonCRInfant" panose="02010503020300020003" pitchFamily="2" charset="0"/>
              </a:rPr>
              <a:t>whiteboard &amp; pen</a:t>
            </a:r>
            <a:r>
              <a:rPr lang="en-GB" sz="3200" dirty="0" smtClean="0">
                <a:latin typeface="SassoonCRInfant" panose="02010503020300020003" pitchFamily="2" charset="0"/>
              </a:rPr>
              <a:t/>
            </a:r>
            <a:br>
              <a:rPr lang="en-GB" sz="3200" dirty="0" smtClean="0">
                <a:latin typeface="SassoonCRInfant" panose="02010503020300020003" pitchFamily="2" charset="0"/>
              </a:rPr>
            </a:br>
            <a:r>
              <a:rPr lang="en-GB" sz="3200" dirty="0" smtClean="0">
                <a:latin typeface="SassoonCRInfant" panose="02010503020300020003" pitchFamily="2" charset="0"/>
              </a:rPr>
              <a:t>- Numeracy jotter </a:t>
            </a:r>
            <a:endParaRPr lang="en-GB" sz="3200" dirty="0">
              <a:latin typeface="SassoonCRInfant" panose="02010503020300020003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34314"/>
            <a:ext cx="3245346" cy="292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837060">
            <a:off x="5362964" y="1314135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CRInfant" panose="02010503020300020003" pitchFamily="2" charset="0"/>
              </a:rPr>
              <a:t>When you see the pencil symbol this means that you should record the answer to this question in your blue Numeracy jotter. 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209901">
            <a:off x="4304841" y="3907710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CRInfant" panose="02010503020300020003" pitchFamily="2" charset="0"/>
              </a:rPr>
              <a:t>When you see the whiteboard symbol this means that you might want to use your whiteboard/pen to help you with this activity.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37081">
            <a:off x="7564049" y="648296"/>
            <a:ext cx="599601" cy="1268760"/>
          </a:xfrm>
          <a:prstGeom prst="rect">
            <a:avLst/>
          </a:prstGeom>
        </p:spPr>
      </p:pic>
      <p:pic>
        <p:nvPicPr>
          <p:cNvPr id="2052" name="Picture 4" descr="Mini Whiteboard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2924944"/>
            <a:ext cx="144016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921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SassoonCRInfant" panose="02010503020300020003" pitchFamily="2" charset="0"/>
              </a:rPr>
              <a:t>Fractions of an amount</a:t>
            </a:r>
            <a:endParaRPr lang="en-GB" b="1" u="sng" dirty="0">
              <a:latin typeface="SassoonCRInfant" panose="02010503020300020003" pitchFamily="2" charset="0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endParaRPr lang="en-GB" dirty="0" smtClean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Today </a:t>
            </a:r>
            <a:r>
              <a:rPr lang="en-GB" dirty="0" smtClean="0">
                <a:latin typeface="SassoonCRInfant" panose="02010503020300020003" pitchFamily="2" charset="0"/>
              </a:rPr>
              <a:t>we are going to </a:t>
            </a:r>
            <a:r>
              <a:rPr lang="en-GB" dirty="0" smtClean="0">
                <a:latin typeface="SassoonCRInfant" panose="02010503020300020003" pitchFamily="2" charset="0"/>
              </a:rPr>
              <a:t>explore finding the fraction of an amount.</a:t>
            </a: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381635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73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SassoonCRInfant" panose="02010503020300020003" pitchFamily="2" charset="0"/>
              </a:rPr>
              <a:t>Task 1</a:t>
            </a:r>
            <a:endParaRPr lang="en-GB" b="1" u="sng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Draw 12 counters on your whiteboard. </a:t>
            </a:r>
          </a:p>
          <a:p>
            <a:pPr marL="0" indent="0">
              <a:buNone/>
            </a:pPr>
            <a:r>
              <a:rPr lang="en-GB" dirty="0">
                <a:latin typeface="SassoonCRInfant" panose="02010503020300020003" pitchFamily="2" charset="0"/>
              </a:rPr>
              <a:t/>
            </a:r>
            <a:br>
              <a:rPr lang="en-GB" dirty="0">
                <a:latin typeface="SassoonCRInfant" panose="02010503020300020003" pitchFamily="2" charset="0"/>
              </a:rPr>
            </a:br>
            <a:r>
              <a:rPr lang="en-GB" dirty="0" smtClean="0">
                <a:latin typeface="SassoonCRInfant" panose="02010503020300020003" pitchFamily="2" charset="0"/>
              </a:rPr>
              <a:t>How would you find ¼ of these counters? </a:t>
            </a:r>
            <a:br>
              <a:rPr lang="en-GB" dirty="0" smtClean="0">
                <a:latin typeface="SassoonCRInfant" panose="02010503020300020003" pitchFamily="2" charset="0"/>
              </a:rPr>
            </a:br>
            <a:r>
              <a:rPr lang="en-GB" sz="1800" dirty="0" smtClean="0">
                <a:latin typeface="SassoonCRInfant" panose="02010503020300020003" pitchFamily="2" charset="0"/>
              </a:rPr>
              <a:t>(Record your answers in your jotter)</a:t>
            </a:r>
            <a:endParaRPr lang="en-GB" sz="4400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What operation would you use? Multiplication/ Division/ Addition/ Subtraction</a:t>
            </a:r>
            <a:endParaRPr lang="en-GB" dirty="0" smtClean="0">
              <a:latin typeface="SassoonCRInfant" panose="02010503020300020003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0"/>
            <a:ext cx="1796008" cy="1962215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88024" y="1752599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200" b="1" dirty="0" smtClean="0">
                <a:latin typeface="SassoonCRInfant" panose="02010503020300020003" pitchFamily="2" charset="0"/>
              </a:rPr>
              <a:t>Question 1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200" dirty="0" smtClean="0">
              <a:latin typeface="SassoonCRInfant" panose="02010503020300020003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320" y="2863452"/>
            <a:ext cx="464400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Mini Whiteboard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144016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ini Whiteboard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5301208"/>
            <a:ext cx="144016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37081">
            <a:off x="7573386" y="5336752"/>
            <a:ext cx="599601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2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SassoonCRInfant" panose="02010503020300020003" pitchFamily="2" charset="0"/>
              </a:rPr>
              <a:t>Questions 2 &amp; 3</a:t>
            </a:r>
            <a:endParaRPr lang="en-GB" b="1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7784" y="1600200"/>
            <a:ext cx="4038600" cy="82068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sz="5800" b="1" dirty="0" smtClean="0">
                <a:latin typeface="SassoonCRInfant" panose="02010503020300020003" pitchFamily="2" charset="0"/>
              </a:rPr>
              <a:t>Question 2 </a:t>
            </a:r>
          </a:p>
          <a:p>
            <a:pPr marL="0" indent="0">
              <a:buNone/>
            </a:pPr>
            <a:endParaRPr lang="en-GB" b="1" u="sng" dirty="0">
              <a:latin typeface="SassoonCRInfant" panose="02010503020300020003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1800" y="4365104"/>
            <a:ext cx="4038600" cy="74735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sz="5100" b="1" dirty="0" smtClean="0">
                <a:latin typeface="SassoonCRInfant" panose="02010503020300020003" pitchFamily="2" charset="0"/>
              </a:rPr>
              <a:t>Question </a:t>
            </a:r>
            <a:r>
              <a:rPr lang="en-GB" sz="5100" b="1" dirty="0" smtClean="0">
                <a:latin typeface="SassoonCRInfant" panose="02010503020300020003" pitchFamily="2" charset="0"/>
              </a:rPr>
              <a:t>3</a:t>
            </a:r>
            <a:endParaRPr lang="en-GB" sz="5100" b="1" dirty="0" smtClean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r>
              <a:rPr lang="en-GB" b="1" dirty="0" smtClean="0">
                <a:latin typeface="SassoonCRInfant" panose="02010503020300020003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8" y="0"/>
            <a:ext cx="1988780" cy="16288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457" y="2204864"/>
            <a:ext cx="6261681" cy="193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34499" y="4957369"/>
            <a:ext cx="7458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LcParenR"/>
            </a:pPr>
            <a:r>
              <a:rPr lang="en-GB" sz="2400" dirty="0" smtClean="0">
                <a:latin typeface="SassoonCRInfant" panose="02010503020300020003" pitchFamily="2" charset="0"/>
              </a:rPr>
              <a:t>Can you circle a quarter of the cars in a different way?</a:t>
            </a:r>
          </a:p>
          <a:p>
            <a:pPr marL="457200" indent="-457200">
              <a:buAutoNum type="alphaLcParenR"/>
            </a:pPr>
            <a:r>
              <a:rPr lang="en-GB" sz="2400" dirty="0" smtClean="0">
                <a:latin typeface="SassoonCRInfant" panose="02010503020300020003" pitchFamily="2" charset="0"/>
              </a:rPr>
              <a:t>How do you know that you have found ¼?  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37081">
            <a:off x="7277141" y="1368376"/>
            <a:ext cx="599601" cy="1268760"/>
          </a:xfrm>
          <a:prstGeom prst="rect">
            <a:avLst/>
          </a:prstGeom>
        </p:spPr>
      </p:pic>
      <p:pic>
        <p:nvPicPr>
          <p:cNvPr id="9" name="Picture 4" descr="Mini Whiteboard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18" y="318002"/>
            <a:ext cx="144016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04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Some more for you try</a:t>
            </a:r>
            <a:r>
              <a:rPr lang="en-GB" dirty="0" smtClean="0">
                <a:latin typeface="SassoonCRInfant" panose="02010503020300020003" pitchFamily="2" charset="0"/>
              </a:rPr>
              <a:t>! 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/>
            </a:r>
            <a:br>
              <a:rPr lang="en-GB" dirty="0" smtClean="0">
                <a:latin typeface="SassoonCRInfant" panose="02010503020300020003" pitchFamily="2" charset="0"/>
              </a:rPr>
            </a:b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57" y="5212966"/>
            <a:ext cx="1889349" cy="1551709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51" y="1666008"/>
            <a:ext cx="8331537" cy="334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463" y="0"/>
            <a:ext cx="14446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463" y="1142684"/>
            <a:ext cx="140811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9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300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SassoonCRInfant" panose="02010503020300020003" pitchFamily="2" charset="0"/>
              </a:rPr>
              <a:t>Let’s </a:t>
            </a:r>
            <a:r>
              <a:rPr lang="en-GB" b="1" dirty="0" smtClean="0">
                <a:latin typeface="SassoonCRInfant" panose="02010503020300020003" pitchFamily="2" charset="0"/>
              </a:rPr>
              <a:t>Recap and make sure we understand how to write fractions.</a:t>
            </a:r>
            <a:endParaRPr lang="en-GB" b="1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348880"/>
            <a:ext cx="6912768" cy="49251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>
                <a:latin typeface="SassoonCRInfant" panose="02010503020300020003" pitchFamily="2" charset="0"/>
              </a:rPr>
              <a:t>Watch: </a:t>
            </a:r>
            <a:r>
              <a:rPr lang="en-GB" dirty="0" smtClean="0">
                <a:latin typeface="SassoonCRInfant" panose="02010503020300020003" pitchFamily="2" charset="0"/>
              </a:rPr>
              <a:t/>
            </a:r>
            <a:br>
              <a:rPr lang="en-GB" dirty="0" smtClean="0">
                <a:latin typeface="SassoonCRInfant" panose="02010503020300020003" pitchFamily="2" charset="0"/>
              </a:rPr>
            </a:br>
            <a:r>
              <a:rPr lang="en-GB" dirty="0">
                <a:latin typeface="SassoonCRInfant" panose="02010503020300020003" pitchFamily="2" charset="0"/>
                <a:hlinkClick r:id="rId2"/>
              </a:rPr>
              <a:t>https://</a:t>
            </a:r>
            <a:r>
              <a:rPr lang="en-GB" dirty="0" smtClean="0">
                <a:latin typeface="SassoonCRInfant" panose="02010503020300020003" pitchFamily="2" charset="0"/>
                <a:hlinkClick r:id="rId2"/>
              </a:rPr>
              <a:t>www.bbc.co.uk/bitesize/topics/z9sycdm/articles/zh3xxyc</a:t>
            </a:r>
            <a:r>
              <a:rPr lang="en-GB" dirty="0" smtClean="0">
                <a:latin typeface="SassoonCRInfant" panose="02010503020300020003" pitchFamily="2" charset="0"/>
              </a:rPr>
              <a:t> </a:t>
            </a:r>
            <a:br>
              <a:rPr lang="en-GB" dirty="0" smtClean="0">
                <a:latin typeface="SassoonCRInfant" panose="02010503020300020003" pitchFamily="2" charset="0"/>
              </a:rPr>
            </a:br>
            <a:r>
              <a:rPr lang="en-GB" dirty="0" smtClean="0">
                <a:latin typeface="SassoonCRInfant" panose="02010503020300020003" pitchFamily="2" charset="0"/>
              </a:rPr>
              <a:t/>
            </a:r>
            <a:br>
              <a:rPr lang="en-GB" dirty="0" smtClean="0">
                <a:latin typeface="SassoonCRInfant" panose="02010503020300020003" pitchFamily="2" charset="0"/>
              </a:rPr>
            </a:br>
            <a:r>
              <a:rPr lang="en-GB" sz="1800" dirty="0" smtClean="0">
                <a:latin typeface="SassoonCRInfant" panose="02010503020300020003" pitchFamily="2" charset="0"/>
              </a:rPr>
              <a:t>You might want to make some notes as you watch. </a:t>
            </a:r>
            <a:r>
              <a:rPr lang="en-GB" sz="1800" dirty="0" smtClean="0">
                <a:latin typeface="SassoonCRInfant" panose="02010503020300020003" pitchFamily="2" charset="0"/>
                <a:sym typeface="Wingdings" panose="05000000000000000000" pitchFamily="2" charset="2"/>
              </a:rPr>
              <a:t> </a:t>
            </a:r>
          </a:p>
          <a:p>
            <a:pPr marL="0" indent="0">
              <a:buNone/>
            </a:pPr>
            <a:endParaRPr lang="en-GB" sz="1800" dirty="0">
              <a:latin typeface="SassoonCRInfant" panose="02010503020300020003" pitchFamily="2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 smtClean="0">
                <a:latin typeface="SassoonCRInfant" panose="02010503020300020003" pitchFamily="2" charset="0"/>
                <a:sym typeface="Wingdings" panose="05000000000000000000" pitchFamily="2" charset="2"/>
              </a:rPr>
              <a:t>This video introduced some important vocabulary: </a:t>
            </a:r>
            <a:br>
              <a:rPr lang="en-GB" dirty="0" smtClean="0">
                <a:latin typeface="SassoonCRInfant" panose="02010503020300020003" pitchFamily="2" charset="0"/>
                <a:sym typeface="Wingdings" panose="05000000000000000000" pitchFamily="2" charset="2"/>
              </a:rPr>
            </a:br>
            <a:r>
              <a:rPr lang="en-GB" dirty="0" smtClean="0">
                <a:latin typeface="SassoonCRInfant" panose="02010503020300020003" pitchFamily="2" charset="0"/>
                <a:sym typeface="Wingdings" panose="05000000000000000000" pitchFamily="2" charset="2"/>
              </a:rPr>
              <a:t/>
            </a:r>
            <a:br>
              <a:rPr lang="en-GB" dirty="0" smtClean="0">
                <a:latin typeface="SassoonCRInfant" panose="02010503020300020003" pitchFamily="2" charset="0"/>
                <a:sym typeface="Wingdings" panose="05000000000000000000" pitchFamily="2" charset="2"/>
              </a:rPr>
            </a:br>
            <a:r>
              <a:rPr lang="en-GB" b="1" dirty="0" smtClean="0">
                <a:solidFill>
                  <a:srgbClr val="FF0000"/>
                </a:solidFill>
                <a:latin typeface="SassoonCRInfant" panose="02010503020300020003" pitchFamily="2" charset="0"/>
                <a:sym typeface="Wingdings" panose="05000000000000000000" pitchFamily="2" charset="2"/>
              </a:rPr>
              <a:t>Numerator </a:t>
            </a:r>
            <a:r>
              <a:rPr lang="en-GB" dirty="0" smtClean="0">
                <a:latin typeface="SassoonCRInfant" panose="02010503020300020003" pitchFamily="2" charset="0"/>
                <a:sym typeface="Wingdings" panose="05000000000000000000" pitchFamily="2" charset="2"/>
              </a:rPr>
              <a:t/>
            </a:r>
            <a:br>
              <a:rPr lang="en-GB" dirty="0" smtClean="0">
                <a:latin typeface="SassoonCRInfant" panose="02010503020300020003" pitchFamily="2" charset="0"/>
                <a:sym typeface="Wingdings" panose="05000000000000000000" pitchFamily="2" charset="2"/>
              </a:rPr>
            </a:br>
            <a:r>
              <a:rPr lang="en-GB" dirty="0" smtClean="0">
                <a:latin typeface="SassoonCRInfant" panose="02010503020300020003" pitchFamily="2" charset="0"/>
                <a:sym typeface="Wingdings" panose="05000000000000000000" pitchFamily="2" charset="2"/>
              </a:rPr>
              <a:t/>
            </a:r>
            <a:br>
              <a:rPr lang="en-GB" dirty="0" smtClean="0">
                <a:latin typeface="SassoonCRInfant" panose="02010503020300020003" pitchFamily="2" charset="0"/>
                <a:sym typeface="Wingdings" panose="05000000000000000000" pitchFamily="2" charset="2"/>
              </a:rPr>
            </a:br>
            <a:r>
              <a:rPr lang="en-GB" b="1" dirty="0" smtClean="0">
                <a:solidFill>
                  <a:srgbClr val="0070C0"/>
                </a:solidFill>
                <a:latin typeface="SassoonCRInfant" panose="02010503020300020003" pitchFamily="2" charset="0"/>
                <a:sym typeface="Wingdings" panose="05000000000000000000" pitchFamily="2" charset="2"/>
              </a:rPr>
              <a:t>Denominator </a:t>
            </a:r>
            <a:r>
              <a:rPr lang="en-GB" dirty="0" smtClean="0">
                <a:latin typeface="SassoonCRInfant" panose="02010503020300020003" pitchFamily="2" charset="0"/>
              </a:rPr>
              <a:t/>
            </a:r>
            <a:br>
              <a:rPr lang="en-GB" dirty="0" smtClean="0">
                <a:latin typeface="SassoonCRInfant" panose="02010503020300020003" pitchFamily="2" charset="0"/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SassoonCRInfant" panose="02010503020300020003" pitchFamily="2" charset="0"/>
                <a:hlinkClick r:id="rId3"/>
              </a:rPr>
              <a:t/>
            </a:r>
            <a:br>
              <a:rPr lang="en-GB" dirty="0" smtClean="0">
                <a:latin typeface="SassoonCRInfant" panose="02010503020300020003" pitchFamily="2" charset="0"/>
                <a:hlinkClick r:id="rId3"/>
              </a:rPr>
            </a:br>
            <a:r>
              <a:rPr lang="en-GB" dirty="0" smtClean="0">
                <a:latin typeface="SassoonCRInfant" panose="02010503020300020003" pitchFamily="2" charset="0"/>
                <a:hlinkClick r:id="rId3"/>
              </a:rPr>
              <a:t/>
            </a:r>
            <a:br>
              <a:rPr lang="en-GB" dirty="0" smtClean="0">
                <a:latin typeface="SassoonCRInfant" panose="02010503020300020003" pitchFamily="2" charset="0"/>
                <a:hlinkClick r:id="rId3"/>
              </a:rPr>
            </a:b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50326"/>
            <a:ext cx="1986526" cy="199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14446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668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SassoonCRInfant" panose="02010503020300020003" pitchFamily="2" charset="0"/>
              </a:rPr>
              <a:t>Reflection Activities </a:t>
            </a:r>
            <a:endParaRPr lang="en-GB" u="sng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Complete this online tasks from the bitesize website:</a:t>
            </a: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1673"/>
            <a:ext cx="1440160" cy="1800522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068960"/>
            <a:ext cx="3910583" cy="312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12" y="2879823"/>
            <a:ext cx="426129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738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147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Identifying the fraction of an amount. </vt:lpstr>
      <vt:lpstr>Getting organised</vt:lpstr>
      <vt:lpstr>Fractions of an amount</vt:lpstr>
      <vt:lpstr>Task 1</vt:lpstr>
      <vt:lpstr>Questions 2 &amp; 3</vt:lpstr>
      <vt:lpstr>Some more for you try! </vt:lpstr>
      <vt:lpstr>Let’s Recap and make sure we understand how to write fractions.</vt:lpstr>
      <vt:lpstr>Reflection Activities 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fifths</dc:title>
  <dc:creator>elizabeth.mack</dc:creator>
  <cp:lastModifiedBy>elizabeth.mack</cp:lastModifiedBy>
  <cp:revision>6</cp:revision>
  <dcterms:created xsi:type="dcterms:W3CDTF">2020-03-29T20:54:18Z</dcterms:created>
  <dcterms:modified xsi:type="dcterms:W3CDTF">2020-03-31T15:59:55Z</dcterms:modified>
</cp:coreProperties>
</file>