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4"/>
  </p:sldMasterIdLst>
  <p:sldIdLst>
    <p:sldId id="270" r:id="rId5"/>
    <p:sldId id="281" r:id="rId6"/>
    <p:sldId id="269" r:id="rId7"/>
    <p:sldId id="291" r:id="rId8"/>
    <p:sldId id="292" r:id="rId9"/>
    <p:sldId id="294" r:id="rId10"/>
    <p:sldId id="293" r:id="rId11"/>
    <p:sldId id="285" r:id="rId12"/>
    <p:sldId id="25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6699FF"/>
    <a:srgbClr val="66FF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5" d="100"/>
          <a:sy n="65" d="100"/>
        </p:scale>
        <p:origin x="13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3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7671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7328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2892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38882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316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6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8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2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77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0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0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1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8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7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95536" y="1412875"/>
            <a:ext cx="8136904" cy="504046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11200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Reading – Enjoyment</a:t>
            </a:r>
            <a:r>
              <a:rPr lang="en-GB" sz="11200" b="1" u="sng" smtClean="0">
                <a:solidFill>
                  <a:srgbClr val="0070C0"/>
                </a:solidFill>
                <a:latin typeface="SassoonCRInfant" panose="02010503020300020003" pitchFamily="2" charset="0"/>
              </a:rPr>
              <a:t>, </a:t>
            </a:r>
            <a:endParaRPr lang="en-GB" sz="11200" b="1" u="sng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r>
              <a:rPr lang="en-GB" sz="86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You will need:</a:t>
            </a:r>
          </a:p>
          <a:p>
            <a:pPr marL="0" indent="0">
              <a:buNone/>
            </a:pPr>
            <a:r>
              <a:rPr lang="en-GB" sz="86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Your favourite book and the book review from your Home Learning booklet (or paper/a jotter).</a:t>
            </a:r>
          </a:p>
          <a:p>
            <a:endParaRPr lang="en-GB" sz="86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endParaRPr lang="en-GB" sz="86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endParaRPr lang="en-GB" sz="8600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endParaRPr lang="en-GB" sz="86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r>
              <a:rPr lang="en-GB" sz="86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Follow the lesson plan or skip to slide 8.</a:t>
            </a:r>
            <a:endParaRPr lang="en-GB" sz="86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5478" y="78761"/>
            <a:ext cx="5386388" cy="1207113"/>
          </a:xfrm>
        </p:spPr>
        <p:txBody>
          <a:bodyPr>
            <a:normAutofit/>
          </a:bodyPr>
          <a:lstStyle/>
          <a:p>
            <a:r>
              <a:rPr lang="en-GB" sz="7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Literacy</a:t>
            </a:r>
            <a:endParaRPr lang="en-GB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95320"/>
            <a:ext cx="2207770" cy="1346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41" y="3717032"/>
            <a:ext cx="266418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31719"/>
            <a:ext cx="3960440" cy="1320800"/>
          </a:xfrm>
        </p:spPr>
        <p:txBody>
          <a:bodyPr>
            <a:normAutofit/>
          </a:bodyPr>
          <a:lstStyle/>
          <a:p>
            <a:r>
              <a:rPr lang="en-GB" sz="7200" dirty="0" smtClean="0">
                <a:solidFill>
                  <a:schemeClr val="tx1"/>
                </a:solidFill>
                <a:latin typeface="SassoonCRInfant" panose="02010503020300020003" pitchFamily="2" charset="0"/>
              </a:rPr>
              <a:t>  </a:t>
            </a:r>
            <a:r>
              <a:rPr lang="en-GB" sz="7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Literacy</a:t>
            </a:r>
            <a:endParaRPr lang="en-GB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324953" y="980728"/>
            <a:ext cx="8279495" cy="57606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11200" b="1" u="sng" dirty="0" smtClean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11200" b="1" u="sng" dirty="0">
                <a:solidFill>
                  <a:srgbClr val="0070C0"/>
                </a:solidFill>
                <a:latin typeface="SassoonCRInfant" panose="02010503020300020003" pitchFamily="2" charset="0"/>
              </a:rPr>
              <a:t>Reading – </a:t>
            </a:r>
            <a:r>
              <a:rPr lang="en-GB" sz="11200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Enjoyment, </a:t>
            </a:r>
            <a:r>
              <a:rPr lang="en-GB" sz="11200" b="1" u="sng" dirty="0">
                <a:solidFill>
                  <a:srgbClr val="0070C0"/>
                </a:solidFill>
                <a:latin typeface="SassoonCRInfant" panose="02010503020300020003" pitchFamily="2" charset="0"/>
              </a:rPr>
              <a:t>part </a:t>
            </a:r>
            <a:r>
              <a:rPr lang="en-GB" sz="11200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3 </a:t>
            </a:r>
            <a:r>
              <a:rPr lang="en-GB" sz="11200" b="1" u="sng" dirty="0">
                <a:solidFill>
                  <a:srgbClr val="0070C0"/>
                </a:solidFill>
                <a:latin typeface="SassoonCRInfant" panose="02010503020300020003" pitchFamily="2" charset="0"/>
              </a:rPr>
              <a:t>(of 3)</a:t>
            </a:r>
          </a:p>
          <a:p>
            <a:pPr marL="0" indent="0">
              <a:buNone/>
            </a:pPr>
            <a:endParaRPr lang="en-GB" sz="11200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r>
              <a:rPr lang="en-GB" sz="11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Learning Intention (LI):</a:t>
            </a:r>
          </a:p>
          <a:p>
            <a:pPr marL="0" indent="0">
              <a:buNone/>
            </a:pP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to select </a:t>
            </a:r>
            <a:r>
              <a:rPr lang="en-GB" sz="11200" dirty="0">
                <a:solidFill>
                  <a:srgbClr val="0070C0"/>
                </a:solidFill>
                <a:latin typeface="SassoonCRInfant" panose="02010503020300020003" pitchFamily="2" charset="0"/>
              </a:rPr>
              <a:t>and </a:t>
            </a: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read texts </a:t>
            </a:r>
            <a:r>
              <a:rPr lang="en-GB" sz="11200" dirty="0">
                <a:solidFill>
                  <a:srgbClr val="0070C0"/>
                </a:solidFill>
                <a:latin typeface="SassoonCRInfant" panose="02010503020300020003" pitchFamily="2" charset="0"/>
              </a:rPr>
              <a:t>which I enjoy and find interesting, and I can explain why I prefer certain texts and authors. </a:t>
            </a:r>
            <a:endParaRPr lang="en-GB" sz="112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r>
              <a:rPr lang="en-GB" sz="11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Success </a:t>
            </a:r>
            <a:r>
              <a:rPr lang="en-GB" sz="11200" b="1" dirty="0">
                <a:solidFill>
                  <a:srgbClr val="0070C0"/>
                </a:solidFill>
                <a:latin typeface="SassoonCRInfant" panose="02010503020300020003" pitchFamily="2" charset="0"/>
              </a:rPr>
              <a:t>Criteria (SC):</a:t>
            </a:r>
          </a:p>
          <a:p>
            <a:pPr marL="0" indent="0">
              <a:buNone/>
            </a:pP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I </a:t>
            </a:r>
            <a:r>
              <a:rPr lang="en-GB" sz="11200" dirty="0">
                <a:solidFill>
                  <a:srgbClr val="0070C0"/>
                </a:solidFill>
                <a:latin typeface="SassoonCRInfant" panose="02010503020300020003" pitchFamily="2" charset="0"/>
              </a:rPr>
              <a:t>can </a:t>
            </a: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sort books into categories.</a:t>
            </a:r>
          </a:p>
          <a:p>
            <a:pPr marL="0" indent="0">
              <a:buNone/>
            </a:pP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I can choose my favourite book or author and explain my choice.</a:t>
            </a:r>
          </a:p>
          <a:p>
            <a:pPr marL="0" indent="0">
              <a:buNone/>
            </a:pP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I can write a book review about my favourite book.</a:t>
            </a:r>
            <a:endParaRPr lang="en-GB" sz="11200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11200" dirty="0">
                <a:solidFill>
                  <a:srgbClr val="0070C0"/>
                </a:solidFill>
                <a:latin typeface="SassoonCRInfant" panose="02010503020300020003" pitchFamily="2" charset="0"/>
              </a:rPr>
              <a:t>	</a:t>
            </a:r>
            <a:endParaRPr lang="en-GB" sz="11200" dirty="0" smtClean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96" y="131719"/>
            <a:ext cx="220694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1. The main character is a rainbow coloured elephant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who likes to make his friends laugh.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2. The main character is a brave snail who comes  up with a clever plan.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3. The main character is a little girl with a big imagination.</a:t>
            </a: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381" y="5069380"/>
            <a:ext cx="1409187" cy="16205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6799262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Guess the book from the book review…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88640"/>
            <a:ext cx="2206943" cy="1347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15" y="5318527"/>
            <a:ext cx="1455169" cy="129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9650">
            <a:off x="3197247" y="4800576"/>
            <a:ext cx="2334970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82" y="141044"/>
            <a:ext cx="1979712" cy="120860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1. The main character is a rainbow coloured elephant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who likes to make his friends laugh.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2. The main character is a brave snail who comes  up with a clever plan.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3. The main character is a little girl with a big imagination.</a:t>
            </a: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610605"/>
            <a:ext cx="1409187" cy="16205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6799262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Did you guess?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645024"/>
            <a:ext cx="1455169" cy="129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9650">
            <a:off x="6921484" y="5460673"/>
            <a:ext cx="1457728" cy="134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60401"/>
            <a:ext cx="1468826" cy="89671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The main character is a rainbow coloured elephant who likes to make his friends laugh.  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set in a jungle.  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my favourite book because Elmer is different to all the other elephants and is proud to be different.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9/10</a:t>
            </a: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4365104"/>
            <a:ext cx="1979031" cy="22758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3391" y="332656"/>
            <a:ext cx="8009009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Examples with more detail.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60401"/>
            <a:ext cx="1468826" cy="89671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The main character is a brave snail who comes  up with a clever plan.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set at sea. 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my favourite book because they whale and snail travel to lots of places which are interesting to see.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9/10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3391" y="332656"/>
            <a:ext cx="8009009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Examples with more detail.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636996"/>
            <a:ext cx="3168352" cy="28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60401"/>
            <a:ext cx="1468826" cy="89671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The main character is a little girl with a big imagination. 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mainly set the a little girls house but also shows her memories. 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my favourite book because I </a:t>
            </a:r>
            <a:r>
              <a:rPr lang="en-GB" sz="2400" dirty="0">
                <a:solidFill>
                  <a:srgbClr val="0070C0"/>
                </a:solidFill>
                <a:latin typeface="SassoonCRInfantMedium" panose="02000603020000020003" pitchFamily="2" charset="0"/>
              </a:rPr>
              <a:t>love the illustrations (drawings) and </a:t>
            </a: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they make me </a:t>
            </a:r>
            <a:r>
              <a:rPr lang="en-GB" sz="2400" dirty="0">
                <a:solidFill>
                  <a:srgbClr val="0070C0"/>
                </a:solidFill>
                <a:latin typeface="SassoonCRInfantMedium" panose="02000603020000020003" pitchFamily="2" charset="0"/>
              </a:rPr>
              <a:t>feel happy.  </a:t>
            </a: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10/10</a:t>
            </a: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3391" y="332656"/>
            <a:ext cx="8009009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Examples with more detail.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9650">
            <a:off x="2601886" y="3387740"/>
            <a:ext cx="3525691" cy="32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87480" y="1281694"/>
            <a:ext cx="8226425" cy="56612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Activity: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Find your absolute favourite </a:t>
            </a: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book.</a:t>
            </a: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Use the book review from your Home Learning booklet and complete it as best you can.  You could also use paper or a jotter.  Or you could give a review by telling someone at home. 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If possible, take a photo of your answer and post to the school Twitter page or leave a comment on the school blog.</a:t>
            </a: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6799262" cy="719137"/>
          </a:xfrm>
        </p:spPr>
        <p:txBody>
          <a:bodyPr>
            <a:noAutofit/>
          </a:bodyPr>
          <a:lstStyle/>
          <a:p>
            <a:r>
              <a:rPr lang="en-GB" sz="48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OVER TO YOU…</a:t>
            </a:r>
            <a:endParaRPr lang="en-GB" sz="48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741" y="168967"/>
            <a:ext cx="2206943" cy="1347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564" y="5229200"/>
            <a:ext cx="1080120" cy="908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406" t="8066" r="19395" b="10335"/>
          <a:stretch/>
        </p:blipFill>
        <p:spPr>
          <a:xfrm>
            <a:off x="2987824" y="4149080"/>
            <a:ext cx="2664296" cy="17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20243" y="763952"/>
            <a:ext cx="7920037" cy="5977416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Think: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Did you mange to give your favourite book a review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(by writing it down or telling someone)?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Did you give your favourite book a score out of 10?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SassoonCRInfantMedium" panose="02000603020000020003" pitchFamily="2" charset="0"/>
              </a:rPr>
              <a:t>		</a:t>
            </a:r>
            <a:r>
              <a:rPr lang="en-GB" sz="16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   </a:t>
            </a:r>
          </a:p>
          <a:p>
            <a:pPr marL="0" indent="0">
              <a:buNone/>
            </a:pPr>
            <a:endParaRPr lang="en-GB" sz="20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Next step: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Each time you read a book or hear a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story, pay attention to the author and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begin to form an opinion about which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70C0"/>
                </a:solidFill>
                <a:latin typeface="SassoonCRInfant" panose="02010503020300020003" pitchFamily="2" charset="0"/>
              </a:rPr>
              <a:t>a</a:t>
            </a: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uthors you prefer.</a:t>
            </a: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Can you tell I like Julia Donaldson?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3528" y="225790"/>
            <a:ext cx="5386388" cy="538162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70C0"/>
                </a:solidFill>
                <a:latin typeface="SassoonCRInfant" panose="02010503020300020003" pitchFamily="2" charset="0"/>
              </a:rPr>
              <a:t>Assessment and Plenary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845" y="106403"/>
            <a:ext cx="1375851" cy="1162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431" b="4038"/>
          <a:stretch/>
        </p:blipFill>
        <p:spPr>
          <a:xfrm>
            <a:off x="5688006" y="2852936"/>
            <a:ext cx="3121690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5949280"/>
            <a:ext cx="821737" cy="8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9E0BA88649344086DCE6F8955502CF" ma:contentTypeVersion="4" ma:contentTypeDescription="Create a new document." ma:contentTypeScope="" ma:versionID="34faaeba5a97d79022c2e45814de7e12">
  <xsd:schema xmlns:xsd="http://www.w3.org/2001/XMLSchema" xmlns:xs="http://www.w3.org/2001/XMLSchema" xmlns:p="http://schemas.microsoft.com/office/2006/metadata/properties" xmlns:ns2="f7744e2f-d42f-4c38-828d-ec4523744c6b" xmlns:ns3="690b8ffb-c026-47eb-afaf-b04eaa6e25f8" targetNamespace="http://schemas.microsoft.com/office/2006/metadata/properties" ma:root="true" ma:fieldsID="b947694485b4a187553ed1e59c60279b" ns2:_="" ns3:_="">
    <xsd:import namespace="f7744e2f-d42f-4c38-828d-ec4523744c6b"/>
    <xsd:import namespace="690b8ffb-c026-47eb-afaf-b04eaa6e25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744e2f-d42f-4c38-828d-ec4523744c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b8ffb-c026-47eb-afaf-b04eaa6e25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CCC888-3DAF-4ACD-A470-E7FD3FC8F7EF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690b8ffb-c026-47eb-afaf-b04eaa6e25f8"/>
    <ds:schemaRef ds:uri="http://schemas.microsoft.com/office/infopath/2007/PartnerControls"/>
    <ds:schemaRef ds:uri="f7744e2f-d42f-4c38-828d-ec4523744c6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F8E115-4894-4A22-A94D-1D2DCEC47D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F05926-6F6F-4557-B5FF-BEB249F72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744e2f-d42f-4c38-828d-ec4523744c6b"/>
    <ds:schemaRef ds:uri="690b8ffb-c026-47eb-afaf-b04eaa6e25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874</TotalTime>
  <Words>543</Words>
  <Application>Microsoft Office PowerPoint</Application>
  <PresentationFormat>On-screen Show (4:3)</PresentationFormat>
  <Paragraphs>124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SassoonCRInfant</vt:lpstr>
      <vt:lpstr>SassoonCRInfantMedium</vt:lpstr>
      <vt:lpstr>Trebuchet MS</vt:lpstr>
      <vt:lpstr>Wingdings</vt:lpstr>
      <vt:lpstr>Wingdings 3</vt:lpstr>
      <vt:lpstr>Facet</vt:lpstr>
      <vt:lpstr>Literacy</vt:lpstr>
      <vt:lpstr>  Literacy</vt:lpstr>
      <vt:lpstr>Warm Up – Guess the book from the book review…</vt:lpstr>
      <vt:lpstr>Warm Up – Did you guess?</vt:lpstr>
      <vt:lpstr>Warm Up – Examples with more detail.</vt:lpstr>
      <vt:lpstr>Warm Up – Examples with more detail.</vt:lpstr>
      <vt:lpstr>Warm Up – Examples with more detail.</vt:lpstr>
      <vt:lpstr>OVER TO YOU…</vt:lpstr>
      <vt:lpstr>Assessment and Plenary</vt:lpstr>
    </vt:vector>
  </TitlesOfParts>
  <Company>West Lothian Council - Education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Numeracy</dc:title>
  <dc:creator>Lindsay Anderson</dc:creator>
  <cp:lastModifiedBy>H Swift</cp:lastModifiedBy>
  <cp:revision>66</cp:revision>
  <dcterms:created xsi:type="dcterms:W3CDTF">2020-03-18T10:25:50Z</dcterms:created>
  <dcterms:modified xsi:type="dcterms:W3CDTF">2020-04-01T07:44:56Z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0x010100139E0BA88649344086DCE6F8955502CF</vt:lpwstr>
  </property>
</Properties>
</file>