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4" r:id="rId2"/>
    <p:sldId id="267" r:id="rId3"/>
    <p:sldId id="274" r:id="rId4"/>
    <p:sldId id="268" r:id="rId5"/>
    <p:sldId id="257" r:id="rId6"/>
    <p:sldId id="258" r:id="rId7"/>
    <p:sldId id="259" r:id="rId8"/>
    <p:sldId id="266" r:id="rId9"/>
    <p:sldId id="273" r:id="rId10"/>
    <p:sldId id="270" r:id="rId11"/>
    <p:sldId id="263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5" autoAdjust="0"/>
    <p:restoredTop sz="94660"/>
  </p:normalViewPr>
  <p:slideViewPr>
    <p:cSldViewPr>
      <p:cViewPr varScale="1">
        <p:scale>
          <a:sx n="69" d="100"/>
          <a:sy n="69" d="100"/>
        </p:scale>
        <p:origin x="-14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CFEE604-31F0-4E15-A978-3C0C4C463B0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1D56D20-0EEB-47AE-94EB-FEEEFE82BD6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tgames.com/dinosaurEggs_phonics/mobil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qCXP2A8LR8" TargetMode="External"/><Relationship Id="rId2" Type="http://schemas.openxmlformats.org/officeDocument/2006/relationships/hyperlink" Target="https://www.youtube.com/watch?v=V5rSw9mATG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640960" cy="1656184"/>
          </a:xfrm>
        </p:spPr>
        <p:txBody>
          <a:bodyPr>
            <a:normAutofit/>
          </a:bodyPr>
          <a:lstStyle/>
          <a:p>
            <a:pPr algn="ctr"/>
            <a:r>
              <a:rPr lang="en-GB" sz="4400" dirty="0" smtClean="0">
                <a:latin typeface="SassoonCRInfantMedium" panose="02000603020000020003" pitchFamily="2" charset="0"/>
              </a:rPr>
              <a:t>Literacy Tuesday 31</a:t>
            </a:r>
            <a:r>
              <a:rPr lang="en-GB" sz="4400" baseline="30000" dirty="0" smtClean="0">
                <a:latin typeface="SassoonCRInfantMedium" panose="02000603020000020003" pitchFamily="2" charset="0"/>
              </a:rPr>
              <a:t>th</a:t>
            </a:r>
            <a:r>
              <a:rPr lang="en-GB" sz="4400" dirty="0" smtClean="0">
                <a:latin typeface="SassoonCRInfantMedium" panose="02000603020000020003" pitchFamily="2" charset="0"/>
              </a:rPr>
              <a:t> March</a:t>
            </a:r>
            <a:r>
              <a:rPr lang="en-GB" sz="6000" dirty="0" smtClean="0">
                <a:latin typeface="SassoonCRInfantMedium" panose="02000603020000020003" pitchFamily="2" charset="0"/>
              </a:rPr>
              <a:t/>
            </a:r>
            <a:br>
              <a:rPr lang="en-GB" sz="6000" dirty="0" smtClean="0">
                <a:latin typeface="SassoonCRInfantMedium" panose="02000603020000020003" pitchFamily="2" charset="0"/>
              </a:rPr>
            </a:br>
            <a:r>
              <a:rPr lang="en-GB" sz="4400" dirty="0" smtClean="0">
                <a:latin typeface="SassoonCRInfantMedium" panose="02000603020000020003" pitchFamily="2" charset="0"/>
              </a:rPr>
              <a:t>Part 1</a:t>
            </a:r>
            <a:endParaRPr lang="en-GB" sz="4400" dirty="0">
              <a:latin typeface="SassoonCRInfantMedium" panose="020006030200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3573016"/>
            <a:ext cx="6777317" cy="225961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dirty="0" smtClean="0">
                <a:latin typeface="SassoonCRInfantMedium" panose="02000603020000020003" pitchFamily="2" charset="0"/>
              </a:rPr>
              <a:t>L.I. to read words using our phonics sounds</a:t>
            </a:r>
          </a:p>
          <a:p>
            <a:pPr marL="0" indent="0" algn="ctr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 algn="ctr">
              <a:buNone/>
            </a:pPr>
            <a:r>
              <a:rPr lang="en-GB" dirty="0" smtClean="0">
                <a:latin typeface="SassoonCRInfantMedium" panose="02000603020000020003" pitchFamily="2" charset="0"/>
              </a:rPr>
              <a:t>S.C. I can read </a:t>
            </a:r>
            <a:r>
              <a:rPr lang="en-GB" sz="9500" dirty="0" err="1" smtClean="0">
                <a:latin typeface="SassoonCRInfantMedium" panose="02000603020000020003" pitchFamily="2" charset="0"/>
              </a:rPr>
              <a:t>ay</a:t>
            </a:r>
            <a:r>
              <a:rPr lang="en-GB" dirty="0" err="1" smtClean="0">
                <a:latin typeface="SassoonCRInfantMedium" panose="02000603020000020003" pitchFamily="2" charset="0"/>
              </a:rPr>
              <a:t>words</a:t>
            </a:r>
            <a:r>
              <a:rPr lang="en-GB" dirty="0" smtClean="0">
                <a:latin typeface="SassoonCRInfantMedium" panose="02000603020000020003" pitchFamily="2" charset="0"/>
              </a:rPr>
              <a:t>.</a:t>
            </a:r>
          </a:p>
          <a:p>
            <a:pPr marL="0" indent="0" algn="ctr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 algn="ctr">
              <a:buNone/>
            </a:pPr>
            <a:endParaRPr lang="en-GB" dirty="0" smtClean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endParaRPr lang="en-GB" dirty="0" smtClean="0"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29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2" descr="Image result for hand outl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744465"/>
            <a:ext cx="1728642" cy="1673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traffic light out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907006"/>
            <a:ext cx="1919098" cy="3266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024744" cy="1143000"/>
          </a:xfrm>
        </p:spPr>
        <p:txBody>
          <a:bodyPr/>
          <a:lstStyle/>
          <a:p>
            <a:r>
              <a:rPr lang="en-GB" dirty="0" smtClean="0"/>
              <a:t>Assessment 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772816"/>
            <a:ext cx="7488832" cy="405981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>
                <a:latin typeface="SassoonCRInfantMedium" panose="02000603020000020003" pitchFamily="2" charset="0"/>
              </a:rPr>
              <a:t>How did you get on? Choose one way.</a:t>
            </a:r>
          </a:p>
          <a:p>
            <a:pPr marL="0" indent="0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dirty="0">
                <a:latin typeface="SassoonCRInfantMedium" panose="02000603020000020003" pitchFamily="2" charset="0"/>
              </a:rPr>
              <a:t>Tell me how you feel it went by leaving </a:t>
            </a:r>
          </a:p>
          <a:p>
            <a:pPr marL="0" indent="0">
              <a:buNone/>
            </a:pPr>
            <a:r>
              <a:rPr lang="en-GB" dirty="0">
                <a:latin typeface="SassoonCRInfantMedium" panose="02000603020000020003" pitchFamily="2" charset="0"/>
              </a:rPr>
              <a:t>a comment on the blog.</a:t>
            </a:r>
          </a:p>
          <a:p>
            <a:pPr marL="0" indent="0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dirty="0">
                <a:latin typeface="SassoonCRInfantMedium" panose="02000603020000020003" pitchFamily="2" charset="0"/>
              </a:rPr>
              <a:t>Draw one of the self assessment methods </a:t>
            </a:r>
            <a:r>
              <a:rPr lang="en-GB" dirty="0" smtClean="0">
                <a:latin typeface="SassoonCRInfantMedium" panose="02000603020000020003" pitchFamily="2" charset="0"/>
              </a:rPr>
              <a:t>below next to your work.</a:t>
            </a: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sz="1900" b="1" u="sng" dirty="0">
                <a:latin typeface="SassoonCRInfantMedium" panose="02000603020000020003" pitchFamily="2" charset="0"/>
              </a:rPr>
              <a:t>Traffic light </a:t>
            </a:r>
            <a:r>
              <a:rPr lang="en-GB" sz="1900" dirty="0">
                <a:latin typeface="SassoonCRInfantMedium" panose="02000603020000020003" pitchFamily="2" charset="0"/>
              </a:rPr>
              <a:t>			</a:t>
            </a:r>
            <a:r>
              <a:rPr lang="en-GB" sz="1900" b="1" u="sng" dirty="0">
                <a:latin typeface="SassoonCRInfantMedium" panose="02000603020000020003" pitchFamily="2" charset="0"/>
              </a:rPr>
              <a:t>Fist of 5</a:t>
            </a:r>
          </a:p>
          <a:p>
            <a:pPr marL="0" indent="0">
              <a:buNone/>
            </a:pPr>
            <a:r>
              <a:rPr lang="en-GB" sz="1900" dirty="0">
                <a:latin typeface="SassoonCRInfantMedium" panose="02000603020000020003" pitchFamily="2" charset="0"/>
              </a:rPr>
              <a:t>				1 – I struggled</a:t>
            </a:r>
          </a:p>
          <a:p>
            <a:pPr marL="0" indent="0">
              <a:buNone/>
            </a:pPr>
            <a:r>
              <a:rPr lang="en-GB" sz="1900" dirty="0">
                <a:solidFill>
                  <a:srgbClr val="FF0000"/>
                </a:solidFill>
                <a:latin typeface="SassoonCRInfantMedium" panose="02000603020000020003" pitchFamily="2" charset="0"/>
              </a:rPr>
              <a:t>Red</a:t>
            </a:r>
            <a:r>
              <a:rPr lang="en-GB" sz="1900" dirty="0">
                <a:latin typeface="SassoonCRInfantMedium" panose="02000603020000020003" pitchFamily="2" charset="0"/>
              </a:rPr>
              <a:t> – not there yet	</a:t>
            </a:r>
            <a:r>
              <a:rPr lang="en-GB" sz="1900" dirty="0" smtClean="0">
                <a:latin typeface="SassoonCRInfantMedium" panose="02000603020000020003" pitchFamily="2" charset="0"/>
              </a:rPr>
              <a:t>	               </a:t>
            </a:r>
            <a:r>
              <a:rPr lang="en-GB" sz="1900" dirty="0">
                <a:latin typeface="SassoonCRInfantMedium" panose="02000603020000020003" pitchFamily="2" charset="0"/>
              </a:rPr>
              <a:t>	2 – I found some difficult</a:t>
            </a:r>
          </a:p>
          <a:p>
            <a:pPr marL="0" indent="0">
              <a:buNone/>
            </a:pPr>
            <a:r>
              <a:rPr lang="en-GB" sz="1900" dirty="0">
                <a:solidFill>
                  <a:srgbClr val="FFC000"/>
                </a:solidFill>
                <a:latin typeface="SassoonCRInfantMedium" panose="02000603020000020003" pitchFamily="2" charset="0"/>
              </a:rPr>
              <a:t>Orange</a:t>
            </a:r>
            <a:r>
              <a:rPr lang="en-GB" sz="1900" dirty="0">
                <a:latin typeface="SassoonCRInfantMedium" panose="02000603020000020003" pitchFamily="2" charset="0"/>
              </a:rPr>
              <a:t> – getting there		3 – I think I’m getting it</a:t>
            </a:r>
          </a:p>
          <a:p>
            <a:pPr marL="0" indent="0">
              <a:buNone/>
            </a:pPr>
            <a:r>
              <a:rPr lang="en-GB" sz="1900" dirty="0">
                <a:solidFill>
                  <a:srgbClr val="00B050"/>
                </a:solidFill>
                <a:latin typeface="SassoonCRInfantMedium" panose="02000603020000020003" pitchFamily="2" charset="0"/>
              </a:rPr>
              <a:t>Green</a:t>
            </a:r>
            <a:r>
              <a:rPr lang="en-GB" sz="1900" dirty="0">
                <a:latin typeface="SassoonCRInfantMedium" panose="02000603020000020003" pitchFamily="2" charset="0"/>
              </a:rPr>
              <a:t> – got it!			4 – I’m doing well</a:t>
            </a:r>
          </a:p>
          <a:p>
            <a:pPr marL="0" indent="0">
              <a:buNone/>
            </a:pPr>
            <a:r>
              <a:rPr lang="en-GB" sz="1900" dirty="0">
                <a:latin typeface="SassoonCRInfantMedium" panose="02000603020000020003" pitchFamily="2" charset="0"/>
              </a:rPr>
              <a:t>				5 – I have got it!</a:t>
            </a:r>
          </a:p>
          <a:p>
            <a:pPr marL="68580" indent="0">
              <a:buNone/>
            </a:pPr>
            <a:endParaRPr lang="en-GB" dirty="0">
              <a:latin typeface="SassoonCRInfant" panose="02010503020300020003" pitchFamily="2" charset="0"/>
            </a:endParaRPr>
          </a:p>
          <a:p>
            <a:pPr marL="68580" indent="0">
              <a:buNone/>
            </a:pPr>
            <a:endParaRPr lang="en-GB" dirty="0">
              <a:latin typeface="SassoonCRInfant" panose="02010503020300020003" pitchFamily="2" charset="0"/>
            </a:endParaRPr>
          </a:p>
        </p:txBody>
      </p:sp>
      <p:pic>
        <p:nvPicPr>
          <p:cNvPr id="4" name="Picture 2" descr="Image result for girl and boy think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066" y="1268760"/>
            <a:ext cx="2415092" cy="1690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693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958" y="548680"/>
            <a:ext cx="7024744" cy="1143000"/>
          </a:xfrm>
        </p:spPr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>
                <a:hlinkClick r:id="rId2"/>
              </a:rPr>
              <a:t>https://www.ictgames.com/dinosaurEggs_phonics/mobile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pPr marL="0" indent="0" algn="ctr">
              <a:buNone/>
            </a:pPr>
            <a:endParaRPr lang="en-GB" sz="4400" dirty="0" smtClean="0">
              <a:latin typeface="SassoonCRInfantMedium" panose="02000603020000020003" pitchFamily="2" charset="0"/>
            </a:endParaRPr>
          </a:p>
          <a:p>
            <a:pPr marL="0" indent="0" algn="ctr">
              <a:buNone/>
            </a:pPr>
            <a:r>
              <a:rPr lang="en-GB" sz="4400" dirty="0" smtClean="0">
                <a:latin typeface="SassoonCRInfantMedium" panose="02000603020000020003" pitchFamily="2" charset="0"/>
              </a:rPr>
              <a:t>Click on the ay button to play the game.</a:t>
            </a:r>
          </a:p>
          <a:p>
            <a:pPr marL="0" indent="0" algn="ctr">
              <a:buNone/>
            </a:pPr>
            <a:endParaRPr lang="en-GB" sz="8800" dirty="0"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03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 descr="Image result for wonderful wo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412776"/>
            <a:ext cx="4389487" cy="4389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mazing work - comic book style phrase. Amazing work - comic book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352928" cy="6768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935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ay</a:t>
            </a:r>
            <a:endParaRPr lang="en-GB" sz="96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4644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u="sng" dirty="0" smtClean="0">
              <a:latin typeface="SassoonCRInfant" panose="02010503020300020003" pitchFamily="2" charset="0"/>
            </a:endParaRPr>
          </a:p>
          <a:p>
            <a:pPr marL="0" indent="0" algn="ctr">
              <a:buNone/>
            </a:pPr>
            <a:r>
              <a:rPr lang="en-GB" sz="2800" dirty="0" smtClean="0">
                <a:latin typeface="SassoonCRInfantMedium" panose="02000603020000020003" pitchFamily="2" charset="0"/>
              </a:rPr>
              <a:t>Yesterday we were learning all about the ay sound.</a:t>
            </a:r>
          </a:p>
          <a:p>
            <a:pPr marL="0" indent="0" algn="ctr">
              <a:buNone/>
            </a:pPr>
            <a:r>
              <a:rPr lang="en-GB" sz="2800" dirty="0" smtClean="0">
                <a:latin typeface="SassoonCRInfantMedium" panose="02000603020000020003" pitchFamily="2" charset="0"/>
              </a:rPr>
              <a:t>We know that we can make the ay sound in 2 ways</a:t>
            </a:r>
          </a:p>
          <a:p>
            <a:pPr marL="0" indent="0" algn="ctr">
              <a:buNone/>
            </a:pPr>
            <a:endParaRPr lang="en-GB" sz="2800" dirty="0">
              <a:latin typeface="SassoonCRInfantMedium" panose="02000603020000020003" pitchFamily="2" charset="0"/>
            </a:endParaRPr>
          </a:p>
          <a:p>
            <a:pPr marL="0" indent="0" algn="ctr">
              <a:buNone/>
            </a:pPr>
            <a:r>
              <a:rPr lang="en-GB" sz="2800" dirty="0" err="1">
                <a:latin typeface="SassoonCRInfantMedium" panose="02000603020000020003" pitchFamily="2" charset="0"/>
              </a:rPr>
              <a:t>a</a:t>
            </a:r>
            <a:r>
              <a:rPr lang="en-GB" sz="2800" dirty="0" err="1" smtClean="0">
                <a:latin typeface="SassoonCRInfantMedium" panose="02000603020000020003" pitchFamily="2" charset="0"/>
              </a:rPr>
              <a:t>i</a:t>
            </a:r>
            <a:r>
              <a:rPr lang="en-GB" sz="2800" dirty="0" smtClean="0">
                <a:latin typeface="SassoonCRInfantMedium" panose="02000603020000020003" pitchFamily="2" charset="0"/>
              </a:rPr>
              <a:t>    and  ay</a:t>
            </a:r>
            <a:endParaRPr lang="en-GB" sz="2800" dirty="0"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4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Watch the links below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www.youtube.com/watch?v=V5rSw9mATGo</a:t>
            </a:r>
            <a:endParaRPr lang="en-GB" dirty="0" smtClean="0"/>
          </a:p>
          <a:p>
            <a:pPr marL="68580" indent="0">
              <a:buNone/>
            </a:pPr>
            <a:endParaRPr lang="en-GB" dirty="0"/>
          </a:p>
          <a:p>
            <a:pPr marL="68580" indent="0">
              <a:buNone/>
            </a:pPr>
            <a:r>
              <a:rPr lang="en-GB" dirty="0">
                <a:hlinkClick r:id="rId3"/>
              </a:rPr>
              <a:t>https://www.youtube.com/watch?v=6qCXP2A8LR8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64330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Warm Up Game!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b="1" dirty="0" smtClean="0">
                <a:solidFill>
                  <a:srgbClr val="7030A0"/>
                </a:solidFill>
                <a:latin typeface="SassoonCRInfant" panose="02010503020300020003" pitchFamily="2" charset="0"/>
              </a:rPr>
              <a:t>Can you read what the ay word is?</a:t>
            </a:r>
          </a:p>
          <a:p>
            <a:pPr marL="0" indent="0" algn="ctr">
              <a:buNone/>
            </a:pPr>
            <a:endParaRPr lang="en-GB" sz="4800" b="1" dirty="0">
              <a:solidFill>
                <a:srgbClr val="7030A0"/>
              </a:solidFill>
              <a:latin typeface="SassoonCRInfant" panose="02010503020300020003" pitchFamily="2" charset="0"/>
            </a:endParaRPr>
          </a:p>
          <a:p>
            <a:pPr marL="0" indent="0" algn="ctr">
              <a:buNone/>
            </a:pPr>
            <a:r>
              <a:rPr lang="en-GB" sz="4800" b="1" dirty="0" smtClean="0">
                <a:solidFill>
                  <a:srgbClr val="7030A0"/>
                </a:solidFill>
                <a:latin typeface="SassoonCRInfant" panose="02010503020300020003" pitchFamily="2" charset="0"/>
              </a:rPr>
              <a:t>Let’s have a go!</a:t>
            </a:r>
            <a:endParaRPr lang="en-GB" sz="4800" b="1" dirty="0">
              <a:solidFill>
                <a:srgbClr val="7030A0"/>
              </a:solidFill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71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chemeClr val="tx1"/>
                </a:solidFill>
              </a:rPr>
              <a:t> </a:t>
            </a:r>
            <a:r>
              <a:rPr lang="en-GB" b="1" u="sng" dirty="0" err="1" smtClean="0">
                <a:solidFill>
                  <a:schemeClr val="tx1"/>
                </a:solidFill>
              </a:rPr>
              <a:t>ai</a:t>
            </a:r>
            <a:r>
              <a:rPr lang="en-GB" b="1" u="sng" dirty="0" smtClean="0">
                <a:solidFill>
                  <a:schemeClr val="tx1"/>
                </a:solidFill>
              </a:rPr>
              <a:t> </a:t>
            </a:r>
            <a:r>
              <a:rPr lang="en-GB" b="1" dirty="0" smtClean="0">
                <a:solidFill>
                  <a:schemeClr val="tx1"/>
                </a:solidFill>
              </a:rPr>
              <a:t>        </a:t>
            </a:r>
            <a:r>
              <a:rPr lang="en-GB" dirty="0" smtClean="0">
                <a:solidFill>
                  <a:schemeClr val="tx1"/>
                </a:solidFill>
              </a:rPr>
              <a:t>and</a:t>
            </a:r>
            <a:r>
              <a:rPr lang="en-GB" b="1" dirty="0" smtClean="0">
                <a:solidFill>
                  <a:schemeClr val="tx1"/>
                </a:solidFill>
              </a:rPr>
              <a:t>     </a:t>
            </a:r>
            <a:r>
              <a:rPr lang="en-GB" b="1" u="sng" dirty="0" smtClean="0">
                <a:solidFill>
                  <a:schemeClr val="tx1"/>
                </a:solidFill>
              </a:rPr>
              <a:t>ay</a:t>
            </a:r>
            <a:endParaRPr lang="en-GB" b="1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276872"/>
            <a:ext cx="6777317" cy="3508977"/>
          </a:xfrm>
        </p:spPr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rain				spray</a:t>
            </a:r>
          </a:p>
          <a:p>
            <a:pPr lvl="8"/>
            <a:endParaRPr lang="en-GB" b="1" dirty="0">
              <a:solidFill>
                <a:srgbClr val="7030A0"/>
              </a:solidFill>
            </a:endParaRPr>
          </a:p>
          <a:p>
            <a:r>
              <a:rPr lang="en-GB" b="1" dirty="0" smtClean="0">
                <a:solidFill>
                  <a:srgbClr val="7030A0"/>
                </a:solidFill>
              </a:rPr>
              <a:t>wait			crayon</a:t>
            </a:r>
          </a:p>
          <a:p>
            <a:endParaRPr lang="en-GB" b="1" dirty="0">
              <a:solidFill>
                <a:srgbClr val="7030A0"/>
              </a:solidFill>
            </a:endParaRPr>
          </a:p>
          <a:p>
            <a:r>
              <a:rPr lang="en-GB" b="1" dirty="0" smtClean="0">
                <a:solidFill>
                  <a:srgbClr val="7030A0"/>
                </a:solidFill>
              </a:rPr>
              <a:t>paint			tray</a:t>
            </a:r>
          </a:p>
          <a:p>
            <a:endParaRPr lang="en-GB" b="1" dirty="0">
              <a:solidFill>
                <a:srgbClr val="7030A0"/>
              </a:solidFill>
            </a:endParaRPr>
          </a:p>
          <a:p>
            <a:r>
              <a:rPr lang="en-GB" b="1" dirty="0" smtClean="0">
                <a:solidFill>
                  <a:srgbClr val="7030A0"/>
                </a:solidFill>
              </a:rPr>
              <a:t>main			play</a:t>
            </a:r>
          </a:p>
          <a:p>
            <a:endParaRPr lang="en-GB" b="1" dirty="0">
              <a:solidFill>
                <a:srgbClr val="7030A0"/>
              </a:solidFill>
            </a:endParaRPr>
          </a:p>
          <a:p>
            <a:r>
              <a:rPr lang="en-GB" b="1" dirty="0" smtClean="0">
                <a:solidFill>
                  <a:srgbClr val="7030A0"/>
                </a:solidFill>
              </a:rPr>
              <a:t>train			day</a:t>
            </a:r>
          </a:p>
        </p:txBody>
      </p:sp>
    </p:spTree>
    <p:extLst>
      <p:ext uri="{BB962C8B-B14F-4D97-AF65-F5344CB8AC3E}">
        <p14:creationId xmlns:p14="http://schemas.microsoft.com/office/powerpoint/2010/main" val="260308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024744" cy="1143000"/>
          </a:xfrm>
        </p:spPr>
        <p:txBody>
          <a:bodyPr/>
          <a:lstStyle/>
          <a:p>
            <a:pPr algn="ctr"/>
            <a:r>
              <a:rPr lang="en-GB" b="1" u="sng" dirty="0" smtClean="0"/>
              <a:t>Part 2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8092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SassoonCRInfantMedium" panose="02000603020000020003" pitchFamily="2" charset="0"/>
              </a:rPr>
              <a:t>L.I. to make sentences make </a:t>
            </a:r>
            <a:r>
              <a:rPr lang="en-GB" dirty="0" smtClean="0">
                <a:latin typeface="SassoonCRInfantMedium" panose="02000603020000020003" pitchFamily="2" charset="0"/>
              </a:rPr>
              <a:t>sense.</a:t>
            </a: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dirty="0">
                <a:latin typeface="SassoonCRInfantMedium" panose="02000603020000020003" pitchFamily="2" charset="0"/>
              </a:rPr>
              <a:t>S.C. I can complete the sentences using </a:t>
            </a:r>
            <a:r>
              <a:rPr lang="en-GB" dirty="0" smtClean="0">
                <a:latin typeface="SassoonCRInfantMedium" panose="02000603020000020003" pitchFamily="2" charset="0"/>
              </a:rPr>
              <a:t>ay words </a:t>
            </a:r>
            <a:r>
              <a:rPr lang="en-GB" dirty="0">
                <a:latin typeface="SassoonCRInfantMedium" panose="02000603020000020003" pitchFamily="2" charset="0"/>
              </a:rPr>
              <a:t>to make them make sense.</a:t>
            </a:r>
          </a:p>
          <a:p>
            <a:pPr marL="0" indent="0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dirty="0">
                <a:latin typeface="SassoonCRInfantMedium" panose="02000603020000020003" pitchFamily="2" charset="0"/>
              </a:rPr>
              <a:t>Activity – </a:t>
            </a:r>
            <a:r>
              <a:rPr lang="en-GB" dirty="0" smtClean="0">
                <a:latin typeface="SassoonCRInfantMedium" panose="02000603020000020003" pitchFamily="2" charset="0"/>
              </a:rPr>
              <a:t>Build </a:t>
            </a:r>
            <a:r>
              <a:rPr lang="en-GB" dirty="0">
                <a:latin typeface="SassoonCRInfantMedium" panose="02000603020000020003" pitchFamily="2" charset="0"/>
              </a:rPr>
              <a:t>a S</a:t>
            </a:r>
            <a:r>
              <a:rPr lang="en-GB" dirty="0" smtClean="0">
                <a:latin typeface="SassoonCRInfantMedium" panose="02000603020000020003" pitchFamily="2" charset="0"/>
              </a:rPr>
              <a:t>entence.</a:t>
            </a:r>
          </a:p>
          <a:p>
            <a:pPr marL="0" indent="0">
              <a:buNone/>
            </a:pPr>
            <a:endParaRPr lang="en-GB" dirty="0" smtClean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dirty="0" smtClean="0">
                <a:latin typeface="SassoonCRInfantMedium" panose="02000603020000020003" pitchFamily="2" charset="0"/>
              </a:rPr>
              <a:t>Write the sentences and fill in the missing words from the choice at the bottom of the page.</a:t>
            </a:r>
          </a:p>
          <a:p>
            <a:pPr marL="0" indent="0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dirty="0" smtClean="0">
                <a:latin typeface="SassoonCRInfantMedium" panose="02000603020000020003" pitchFamily="2" charset="0"/>
              </a:rPr>
              <a:t>Choose from </a:t>
            </a:r>
            <a:r>
              <a:rPr lang="en-GB" dirty="0" smtClean="0">
                <a:solidFill>
                  <a:srgbClr val="00B050"/>
                </a:solidFill>
                <a:latin typeface="SassoonCRInfantMedium" panose="02000603020000020003" pitchFamily="2" charset="0"/>
              </a:rPr>
              <a:t>Mild</a:t>
            </a:r>
            <a:r>
              <a:rPr lang="en-GB" dirty="0" smtClean="0">
                <a:latin typeface="SassoonCRInfantMedium" panose="02000603020000020003" pitchFamily="2" charset="0"/>
              </a:rPr>
              <a:t>, </a:t>
            </a:r>
            <a:r>
              <a:rPr lang="en-GB" dirty="0" smtClean="0">
                <a:solidFill>
                  <a:srgbClr val="FFC000"/>
                </a:solidFill>
                <a:latin typeface="SassoonCRInfantMedium" panose="02000603020000020003" pitchFamily="2" charset="0"/>
              </a:rPr>
              <a:t>Spicy</a:t>
            </a:r>
            <a:r>
              <a:rPr lang="en-GB" dirty="0" smtClean="0">
                <a:latin typeface="SassoonCRInfantMedium" panose="02000603020000020003" pitchFamily="2" charset="0"/>
              </a:rPr>
              <a:t> or </a:t>
            </a:r>
            <a:r>
              <a:rPr lang="en-GB" dirty="0" smtClean="0">
                <a:solidFill>
                  <a:srgbClr val="FF0000"/>
                </a:solidFill>
                <a:latin typeface="SassoonCRInfantMedium" panose="02000603020000020003" pitchFamily="2" charset="0"/>
              </a:rPr>
              <a:t>Hot</a:t>
            </a:r>
            <a:endParaRPr lang="en-GB" dirty="0">
              <a:solidFill>
                <a:srgbClr val="FF0000"/>
              </a:solidFill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91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024744" cy="1143000"/>
          </a:xfrm>
        </p:spPr>
        <p:txBody>
          <a:bodyPr/>
          <a:lstStyle/>
          <a:p>
            <a:pPr algn="ctr"/>
            <a:r>
              <a:rPr lang="en-GB" sz="5400" b="1" dirty="0" smtClean="0">
                <a:solidFill>
                  <a:srgbClr val="00B050"/>
                </a:solidFill>
                <a:latin typeface="Bahnschrift" panose="020B0502040204020203" pitchFamily="34" charset="0"/>
              </a:rPr>
              <a:t>Mild</a:t>
            </a:r>
            <a:endParaRPr lang="en-GB" sz="5400" b="1" dirty="0">
              <a:solidFill>
                <a:srgbClr val="00B05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556792"/>
            <a:ext cx="6777317" cy="3508977"/>
          </a:xfrm>
        </p:spPr>
        <p:txBody>
          <a:bodyPr/>
          <a:lstStyle/>
          <a:p>
            <a:r>
              <a:rPr lang="en-GB" b="1" u="sng" dirty="0">
                <a:latin typeface="SassoonCRInfantMedium" panose="02000603020000020003" pitchFamily="2" charset="0"/>
              </a:rPr>
              <a:t>Build a sentence</a:t>
            </a:r>
            <a:r>
              <a:rPr lang="en-GB" b="1" dirty="0">
                <a:latin typeface="SassoonCRInfantMedium" panose="02000603020000020003" pitchFamily="2" charset="0"/>
              </a:rPr>
              <a:t> – </a:t>
            </a:r>
            <a:r>
              <a:rPr lang="en-GB" b="1" dirty="0" smtClean="0">
                <a:latin typeface="SassoonCRInfantMedium" panose="02000603020000020003" pitchFamily="2" charset="0"/>
              </a:rPr>
              <a:t>ay</a:t>
            </a:r>
          </a:p>
          <a:p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 smtClean="0">
                <a:latin typeface="SassoonCRInfantMedium" panose="02000603020000020003" pitchFamily="2" charset="0"/>
              </a:rPr>
              <a:t>Mum will __________ for the book.</a:t>
            </a:r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 smtClean="0">
                <a:latin typeface="SassoonCRInfantMedium" panose="02000603020000020003" pitchFamily="2" charset="0"/>
              </a:rPr>
              <a:t>_____________ hello to Gran.</a:t>
            </a:r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 smtClean="0">
                <a:latin typeface="SassoonCRInfantMedium" panose="02000603020000020003" pitchFamily="2" charset="0"/>
              </a:rPr>
              <a:t>The sun is out in the___________.</a:t>
            </a:r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 smtClean="0">
                <a:latin typeface="SassoonCRInfantMedium" panose="02000603020000020003" pitchFamily="2" charset="0"/>
              </a:rPr>
              <a:t>Chip asked me to___________ with him.</a:t>
            </a:r>
            <a:endParaRPr lang="en-GB" dirty="0">
              <a:latin typeface="SassoonCRInfantMedium" panose="02000603020000020003" pitchFamily="2" charset="0"/>
            </a:endParaRPr>
          </a:p>
          <a:p>
            <a:pPr marL="68580" indent="0">
              <a:buNone/>
            </a:pPr>
            <a:endParaRPr lang="en-GB" dirty="0" smtClean="0">
              <a:latin typeface="SassoonCRInfantMedium" panose="02000603020000020003" pitchFamily="2" charset="0"/>
            </a:endParaRPr>
          </a:p>
          <a:p>
            <a:pPr marL="68580" indent="0">
              <a:buNone/>
            </a:pP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470672"/>
              </p:ext>
            </p:extLst>
          </p:nvPr>
        </p:nvGraphicFramePr>
        <p:xfrm>
          <a:off x="1475656" y="5085184"/>
          <a:ext cx="5868670" cy="841248"/>
        </p:xfrm>
        <a:graphic>
          <a:graphicData uri="http://schemas.openxmlformats.org/drawingml/2006/table">
            <a:tbl>
              <a:tblPr firstRow="1" firstCol="1" bandRow="1"/>
              <a:tblGrid>
                <a:gridCol w="2934335"/>
                <a:gridCol w="293433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play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pay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Say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day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519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066130"/>
          </a:xfrm>
        </p:spPr>
        <p:txBody>
          <a:bodyPr>
            <a:normAutofit/>
          </a:bodyPr>
          <a:lstStyle/>
          <a:p>
            <a:pPr algn="ctr"/>
            <a:r>
              <a:rPr lang="en-GB" sz="5400" dirty="0" smtClean="0">
                <a:solidFill>
                  <a:srgbClr val="FFC000"/>
                </a:solidFill>
                <a:latin typeface="Bahnschrift" panose="020B0502040204020203" pitchFamily="34" charset="0"/>
              </a:rPr>
              <a:t>Spicy</a:t>
            </a:r>
            <a:endParaRPr lang="en-GB" sz="5400" dirty="0">
              <a:solidFill>
                <a:srgbClr val="FFC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032448"/>
          </a:xfrm>
        </p:spPr>
        <p:txBody>
          <a:bodyPr>
            <a:normAutofit fontScale="47500" lnSpcReduction="20000"/>
          </a:bodyPr>
          <a:lstStyle/>
          <a:p>
            <a:r>
              <a:rPr lang="en-GB" sz="5100" b="1" u="sng" dirty="0">
                <a:latin typeface="SassoonCRInfantMedium" panose="02000603020000020003" pitchFamily="2" charset="0"/>
              </a:rPr>
              <a:t>Build a sentence</a:t>
            </a:r>
            <a:r>
              <a:rPr lang="en-GB" sz="5100" b="1" dirty="0">
                <a:latin typeface="SassoonCRInfantMedium" panose="02000603020000020003" pitchFamily="2" charset="0"/>
              </a:rPr>
              <a:t> – </a:t>
            </a:r>
            <a:r>
              <a:rPr lang="en-GB" sz="5100" b="1" dirty="0" smtClean="0">
                <a:latin typeface="SassoonCRInfantMedium" panose="02000603020000020003" pitchFamily="2" charset="0"/>
              </a:rPr>
              <a:t>ay</a:t>
            </a:r>
          </a:p>
          <a:p>
            <a:endParaRPr lang="en-GB" sz="5100" dirty="0">
              <a:latin typeface="SassoonCRInfantMedium" panose="02000603020000020003" pitchFamily="2" charset="0"/>
            </a:endParaRPr>
          </a:p>
          <a:p>
            <a:pPr lvl="0"/>
            <a:r>
              <a:rPr lang="en-GB" sz="5100" dirty="0" smtClean="0">
                <a:latin typeface="SassoonCRInfantMedium" panose="02000603020000020003" pitchFamily="2" charset="0"/>
              </a:rPr>
              <a:t>I will______________ at church.</a:t>
            </a:r>
            <a:endParaRPr lang="en-GB" sz="5100" dirty="0">
              <a:latin typeface="SassoonCRInfantMedium" panose="02000603020000020003" pitchFamily="2" charset="0"/>
            </a:endParaRPr>
          </a:p>
          <a:p>
            <a:pPr lvl="0"/>
            <a:r>
              <a:rPr lang="en-GB" sz="5100" dirty="0" smtClean="0">
                <a:latin typeface="SassoonCRInfantMedium" panose="02000603020000020003" pitchFamily="2" charset="0"/>
              </a:rPr>
              <a:t>This is the __________ to the shop.</a:t>
            </a:r>
            <a:endParaRPr lang="en-GB" sz="5100" dirty="0">
              <a:latin typeface="SassoonCRInfantMedium" panose="02000603020000020003" pitchFamily="2" charset="0"/>
            </a:endParaRPr>
          </a:p>
          <a:p>
            <a:pPr lvl="0"/>
            <a:r>
              <a:rPr lang="en-GB" sz="5100" dirty="0" smtClean="0">
                <a:latin typeface="SassoonCRInfantMedium" panose="02000603020000020003" pitchFamily="2" charset="0"/>
              </a:rPr>
              <a:t>Get___________ from the water.</a:t>
            </a:r>
            <a:endParaRPr lang="en-GB" sz="5100" dirty="0">
              <a:latin typeface="SassoonCRInfantMedium" panose="02000603020000020003" pitchFamily="2" charset="0"/>
            </a:endParaRPr>
          </a:p>
          <a:p>
            <a:pPr lvl="0"/>
            <a:r>
              <a:rPr lang="en-GB" sz="5100" dirty="0" smtClean="0">
                <a:latin typeface="SassoonCRInfantMedium" panose="02000603020000020003" pitchFamily="2" charset="0"/>
              </a:rPr>
              <a:t>There was a ____________ with the trains.</a:t>
            </a:r>
            <a:endParaRPr lang="en-GB" sz="5100" dirty="0">
              <a:latin typeface="SassoonCRInfantMedium" panose="02000603020000020003" pitchFamily="2" charset="0"/>
            </a:endParaRPr>
          </a:p>
          <a:p>
            <a:pPr lvl="0"/>
            <a:r>
              <a:rPr lang="en-GB" sz="5100" dirty="0" smtClean="0">
                <a:latin typeface="SassoonCRInfantMedium" panose="02000603020000020003" pitchFamily="2" charset="0"/>
              </a:rPr>
              <a:t>Everyone will___________ together at home.</a:t>
            </a:r>
            <a:endParaRPr lang="en-GB" sz="5100" dirty="0">
              <a:latin typeface="SassoonCRInfantMedium" panose="02000603020000020003" pitchFamily="2" charset="0"/>
            </a:endParaRPr>
          </a:p>
          <a:p>
            <a:pPr lvl="0"/>
            <a:r>
              <a:rPr lang="en-GB" sz="5100" dirty="0" smtClean="0">
                <a:latin typeface="SassoonCRInfantMedium" panose="02000603020000020003" pitchFamily="2" charset="0"/>
              </a:rPr>
              <a:t>Mum put the cakes on a__________.</a:t>
            </a:r>
            <a:endParaRPr lang="en-GB" sz="5100" dirty="0">
              <a:latin typeface="SassoonCRInfantMedium" panose="02000603020000020003" pitchFamily="2" charset="0"/>
            </a:endParaRPr>
          </a:p>
          <a:p>
            <a:pPr lvl="0"/>
            <a:r>
              <a:rPr lang="en-GB" sz="5100" dirty="0" err="1" smtClean="0">
                <a:latin typeface="SassoonCRInfantMedium" panose="02000603020000020003" pitchFamily="2" charset="0"/>
              </a:rPr>
              <a:t>Please____________at</a:t>
            </a:r>
            <a:r>
              <a:rPr lang="en-GB" sz="5100" dirty="0" smtClean="0">
                <a:latin typeface="SassoonCRInfantMedium" panose="02000603020000020003" pitchFamily="2" charset="0"/>
              </a:rPr>
              <a:t> home to be safe.</a:t>
            </a:r>
            <a:endParaRPr lang="en-GB" sz="5100" dirty="0">
              <a:latin typeface="SassoonCRInfantMedium" panose="02000603020000020003" pitchFamily="2" charset="0"/>
            </a:endParaRPr>
          </a:p>
          <a:p>
            <a:pPr lvl="0"/>
            <a:r>
              <a:rPr lang="en-GB" sz="5100" dirty="0" smtClean="0">
                <a:latin typeface="SassoonCRInfantMedium" panose="02000603020000020003" pitchFamily="2" charset="0"/>
              </a:rPr>
              <a:t>I made a monster from __________.</a:t>
            </a:r>
          </a:p>
          <a:p>
            <a:pPr lvl="0"/>
            <a:endParaRPr lang="en-GB" sz="5400" dirty="0"/>
          </a:p>
          <a:p>
            <a:pPr lvl="0"/>
            <a:endParaRPr lang="en-GB" sz="5400" dirty="0" smtClean="0"/>
          </a:p>
          <a:p>
            <a:pPr lvl="0"/>
            <a:endParaRPr lang="en-GB" sz="5400" dirty="0"/>
          </a:p>
          <a:p>
            <a:pPr lvl="0"/>
            <a:endParaRPr lang="en-GB" sz="5400" dirty="0"/>
          </a:p>
          <a:p>
            <a:pPr marL="0" indent="0">
              <a:buNone/>
            </a:pPr>
            <a:endParaRPr lang="en-GB" sz="5400" dirty="0">
              <a:latin typeface="SassoonCRInfantMedium" panose="02000603020000020003" pitchFamily="2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853254"/>
              </p:ext>
            </p:extLst>
          </p:nvPr>
        </p:nvGraphicFramePr>
        <p:xfrm>
          <a:off x="1475656" y="4941168"/>
          <a:ext cx="5868670" cy="1682496"/>
        </p:xfrm>
        <a:graphic>
          <a:graphicData uri="http://schemas.openxmlformats.org/drawingml/2006/table">
            <a:tbl>
              <a:tblPr firstRow="1" firstCol="1" bandRow="1"/>
              <a:tblGrid>
                <a:gridCol w="2934335"/>
                <a:gridCol w="293433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way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away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tray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clay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play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delay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pray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stay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34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 smtClean="0">
                <a:solidFill>
                  <a:srgbClr val="FF0000"/>
                </a:solidFill>
                <a:latin typeface="Bahnschrift" panose="020B0502040204020203" pitchFamily="34" charset="0"/>
              </a:rPr>
              <a:t>Hot</a:t>
            </a:r>
            <a:endParaRPr lang="en-GB" sz="5400" b="1" dirty="0">
              <a:solidFill>
                <a:srgbClr val="FF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08720"/>
            <a:ext cx="7920880" cy="4104456"/>
          </a:xfrm>
        </p:spPr>
        <p:txBody>
          <a:bodyPr>
            <a:normAutofit fontScale="85000" lnSpcReduction="20000"/>
          </a:bodyPr>
          <a:lstStyle/>
          <a:p>
            <a:r>
              <a:rPr lang="en-GB" b="1" u="sng" dirty="0">
                <a:latin typeface="SassoonCRInfantMedium" panose="02000603020000020003" pitchFamily="2" charset="0"/>
              </a:rPr>
              <a:t>Build a sentence</a:t>
            </a:r>
            <a:r>
              <a:rPr lang="en-GB" b="1" dirty="0">
                <a:latin typeface="SassoonCRInfantMedium" panose="02000603020000020003" pitchFamily="2" charset="0"/>
              </a:rPr>
              <a:t> </a:t>
            </a:r>
            <a:r>
              <a:rPr lang="en-GB" b="1" dirty="0" smtClean="0">
                <a:latin typeface="SassoonCRInfantMedium" panose="02000603020000020003" pitchFamily="2" charset="0"/>
              </a:rPr>
              <a:t>– ay</a:t>
            </a:r>
          </a:p>
          <a:p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 smtClean="0">
                <a:latin typeface="SassoonCRInfantMedium" panose="02000603020000020003" pitchFamily="2" charset="0"/>
              </a:rPr>
              <a:t>The volcano erupted and all the houses were covered in a___________ of ash.</a:t>
            </a:r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>
                <a:latin typeface="SassoonCRInfantMedium" panose="02000603020000020003" pitchFamily="2" charset="0"/>
              </a:rPr>
              <a:t>The </a:t>
            </a:r>
            <a:r>
              <a:rPr lang="en-GB" dirty="0" smtClean="0">
                <a:latin typeface="SassoonCRInfantMedium" panose="02000603020000020003" pitchFamily="2" charset="0"/>
              </a:rPr>
              <a:t>_______________ had to make an important decision.</a:t>
            </a:r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 smtClean="0">
                <a:latin typeface="SassoonCRInfantMedium" panose="02000603020000020003" pitchFamily="2" charset="0"/>
              </a:rPr>
              <a:t>It was time for a ____________ to somewhere hot.</a:t>
            </a:r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 smtClean="0">
                <a:latin typeface="SassoonCRInfantMedium" panose="02000603020000020003" pitchFamily="2" charset="0"/>
              </a:rPr>
              <a:t>The children used_______________ to draw rainbows to put in their windows.</a:t>
            </a:r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 smtClean="0">
                <a:latin typeface="SassoonCRInfantMedium" panose="02000603020000020003" pitchFamily="2" charset="0"/>
              </a:rPr>
              <a:t>The Pope said a ___________ and it was on the news.</a:t>
            </a:r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 smtClean="0">
                <a:latin typeface="SassoonCRInfantMedium" panose="02000603020000020003" pitchFamily="2" charset="0"/>
              </a:rPr>
              <a:t>In maths I made an ____________ with counters.</a:t>
            </a:r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 smtClean="0">
                <a:latin typeface="SassoonCRInfantMedium" panose="02000603020000020003" pitchFamily="2" charset="0"/>
              </a:rPr>
              <a:t>It was Joy’s ____________  but she couldn’t have any of here friends round to play this year..</a:t>
            </a:r>
            <a:endParaRPr lang="en-GB" dirty="0">
              <a:latin typeface="SassoonCRInfantMedium" panose="02000603020000020003" pitchFamily="2" charset="0"/>
            </a:endParaRPr>
          </a:p>
          <a:p>
            <a:pPr lvl="0"/>
            <a:r>
              <a:rPr lang="en-GB" dirty="0" smtClean="0">
                <a:latin typeface="SassoonCRInfantMedium" panose="02000603020000020003" pitchFamily="2" charset="0"/>
              </a:rPr>
              <a:t>I like to _______________ when I hear music.</a:t>
            </a: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6858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971008"/>
              </p:ext>
            </p:extLst>
          </p:nvPr>
        </p:nvGraphicFramePr>
        <p:xfrm>
          <a:off x="1547664" y="4941168"/>
          <a:ext cx="5868670" cy="1682496"/>
        </p:xfrm>
        <a:graphic>
          <a:graphicData uri="http://schemas.openxmlformats.org/drawingml/2006/table">
            <a:tbl>
              <a:tblPr firstRow="1" firstCol="1" bandRow="1"/>
              <a:tblGrid>
                <a:gridCol w="2934335"/>
                <a:gridCol w="293433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layer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birthday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mayor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holiday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crayons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sway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prayer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array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712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308</TotalTime>
  <Words>410</Words>
  <Application>Microsoft Office PowerPoint</Application>
  <PresentationFormat>On-screen Show (4:3)</PresentationFormat>
  <Paragraphs>111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Austin</vt:lpstr>
      <vt:lpstr>Literacy Tuesday 31th March Part 1</vt:lpstr>
      <vt:lpstr>ay</vt:lpstr>
      <vt:lpstr>Watch the links below</vt:lpstr>
      <vt:lpstr>Warm Up Game!</vt:lpstr>
      <vt:lpstr> ai         and     ay</vt:lpstr>
      <vt:lpstr>Part 2</vt:lpstr>
      <vt:lpstr>Mild</vt:lpstr>
      <vt:lpstr>Spicy</vt:lpstr>
      <vt:lpstr>Hot</vt:lpstr>
      <vt:lpstr>Assessment Time</vt:lpstr>
      <vt:lpstr>Plenary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Lindsay Anderson</dc:creator>
  <cp:lastModifiedBy>Lindsay Anderson</cp:lastModifiedBy>
  <cp:revision>32</cp:revision>
  <dcterms:created xsi:type="dcterms:W3CDTF">2020-02-25T17:43:58Z</dcterms:created>
  <dcterms:modified xsi:type="dcterms:W3CDTF">2020-03-31T07:19:03Z</dcterms:modified>
</cp:coreProperties>
</file>